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slideLayouts/slideLayout1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75" r:id="rId6"/>
    <p:sldMasterId id="2147483685" r:id="rId7"/>
    <p:sldMasterId id="2147483697" r:id="rId8"/>
  </p:sldMasterIdLst>
  <p:notesMasterIdLst>
    <p:notesMasterId r:id="rId48"/>
  </p:notesMasterIdLst>
  <p:sldIdLst>
    <p:sldId id="256" r:id="rId9"/>
    <p:sldId id="2145706956" r:id="rId10"/>
    <p:sldId id="2145706955" r:id="rId11"/>
    <p:sldId id="2145706551" r:id="rId12"/>
    <p:sldId id="259" r:id="rId13"/>
    <p:sldId id="260" r:id="rId14"/>
    <p:sldId id="2145706940" r:id="rId15"/>
    <p:sldId id="2145706943" r:id="rId16"/>
    <p:sldId id="2145706945" r:id="rId17"/>
    <p:sldId id="2145706948" r:id="rId18"/>
    <p:sldId id="2145706952" r:id="rId19"/>
    <p:sldId id="2145706951" r:id="rId20"/>
    <p:sldId id="2145706954" r:id="rId21"/>
    <p:sldId id="619" r:id="rId22"/>
    <p:sldId id="283" r:id="rId23"/>
    <p:sldId id="2145706941" r:id="rId24"/>
    <p:sldId id="2145706957" r:id="rId25"/>
    <p:sldId id="267" r:id="rId26"/>
    <p:sldId id="268" r:id="rId27"/>
    <p:sldId id="269" r:id="rId28"/>
    <p:sldId id="2145706969" r:id="rId29"/>
    <p:sldId id="2145706958" r:id="rId30"/>
    <p:sldId id="2145706962" r:id="rId31"/>
    <p:sldId id="2145706949" r:id="rId32"/>
    <p:sldId id="2145706950" r:id="rId33"/>
    <p:sldId id="2145706959" r:id="rId34"/>
    <p:sldId id="2145706963" r:id="rId35"/>
    <p:sldId id="2145706964" r:id="rId36"/>
    <p:sldId id="2145706953" r:id="rId37"/>
    <p:sldId id="2145706965" r:id="rId38"/>
    <p:sldId id="2145706966" r:id="rId39"/>
    <p:sldId id="2145706970" r:id="rId40"/>
    <p:sldId id="2145706971" r:id="rId41"/>
    <p:sldId id="2145706960" r:id="rId42"/>
    <p:sldId id="270" r:id="rId43"/>
    <p:sldId id="2145706968" r:id="rId44"/>
    <p:sldId id="2145706961" r:id="rId45"/>
    <p:sldId id="2145706972" r:id="rId46"/>
    <p:sldId id="257" r:id="rId47"/>
  </p:sldIdLst>
  <p:sldSz cx="12192000" cy="6858000"/>
  <p:notesSz cx="6858000" cy="9144000"/>
  <p:custDataLst>
    <p:tags r:id="rId49"/>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852D"/>
    <a:srgbClr val="1A6597"/>
    <a:srgbClr val="87C165"/>
    <a:srgbClr val="BAE4F5"/>
    <a:srgbClr val="BBE2F1"/>
    <a:srgbClr val="BAE4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gs" Target="tags/tag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irok, Oliver" userId="9791f513-03c2-4f4e-9adc-4fa0a7b5a937" providerId="ADAL" clId="{4D2B4B9C-E2D4-4F18-B041-DD66EE5F4E0C}"/>
    <pc:docChg chg="custSel addSld modSld modMainMaster">
      <pc:chgData name="Schirok, Oliver" userId="9791f513-03c2-4f4e-9adc-4fa0a7b5a937" providerId="ADAL" clId="{4D2B4B9C-E2D4-4F18-B041-DD66EE5F4E0C}" dt="2024-07-11T14:24:14.900" v="1150" actId="478"/>
      <pc:docMkLst>
        <pc:docMk/>
      </pc:docMkLst>
      <pc:sldChg chg="modSp add mod">
        <pc:chgData name="Schirok, Oliver" userId="9791f513-03c2-4f4e-9adc-4fa0a7b5a937" providerId="ADAL" clId="{4D2B4B9C-E2D4-4F18-B041-DD66EE5F4E0C}" dt="2024-07-05T13:11:50.547" v="1145" actId="20577"/>
        <pc:sldMkLst>
          <pc:docMk/>
          <pc:sldMk cId="231467790" sldId="2145706972"/>
        </pc:sldMkLst>
        <pc:spChg chg="mod">
          <ac:chgData name="Schirok, Oliver" userId="9791f513-03c2-4f4e-9adc-4fa0a7b5a937" providerId="ADAL" clId="{4D2B4B9C-E2D4-4F18-B041-DD66EE5F4E0C}" dt="2024-07-05T13:11:50.547" v="1145" actId="20577"/>
          <ac:spMkLst>
            <pc:docMk/>
            <pc:sldMk cId="231467790" sldId="2145706972"/>
            <ac:spMk id="2" creationId="{D34D7E1B-0EEE-8978-20CD-DA5ADAD8AA54}"/>
          </ac:spMkLst>
        </pc:spChg>
        <pc:spChg chg="mod">
          <ac:chgData name="Schirok, Oliver" userId="9791f513-03c2-4f4e-9adc-4fa0a7b5a937" providerId="ADAL" clId="{4D2B4B9C-E2D4-4F18-B041-DD66EE5F4E0C}" dt="2024-07-05T12:56:57.792" v="11" actId="20577"/>
          <ac:spMkLst>
            <pc:docMk/>
            <pc:sldMk cId="231467790" sldId="2145706972"/>
            <ac:spMk id="17" creationId="{FEA59D02-A3DE-9F36-D9DD-23B9EC117EC5}"/>
          </ac:spMkLst>
        </pc:spChg>
      </pc:sldChg>
      <pc:sldMasterChg chg="delSp mod">
        <pc:chgData name="Schirok, Oliver" userId="9791f513-03c2-4f4e-9adc-4fa0a7b5a937" providerId="ADAL" clId="{4D2B4B9C-E2D4-4F18-B041-DD66EE5F4E0C}" dt="2024-07-11T14:23:45.780" v="1146" actId="478"/>
        <pc:sldMasterMkLst>
          <pc:docMk/>
          <pc:sldMasterMk cId="1665201757" sldId="2147483648"/>
        </pc:sldMasterMkLst>
        <pc:spChg chg="del">
          <ac:chgData name="Schirok, Oliver" userId="9791f513-03c2-4f4e-9adc-4fa0a7b5a937" providerId="ADAL" clId="{4D2B4B9C-E2D4-4F18-B041-DD66EE5F4E0C}" dt="2024-07-11T14:23:45.780" v="1146" actId="478"/>
          <ac:spMkLst>
            <pc:docMk/>
            <pc:sldMasterMk cId="1665201757" sldId="2147483648"/>
            <ac:spMk id="9" creationId="{22D332E4-0416-97A3-C77F-B450722FA74F}"/>
          </ac:spMkLst>
        </pc:spChg>
      </pc:sldMasterChg>
      <pc:sldMasterChg chg="delSp mod">
        <pc:chgData name="Schirok, Oliver" userId="9791f513-03c2-4f4e-9adc-4fa0a7b5a937" providerId="ADAL" clId="{4D2B4B9C-E2D4-4F18-B041-DD66EE5F4E0C}" dt="2024-07-11T14:23:54.772" v="1147" actId="478"/>
        <pc:sldMasterMkLst>
          <pc:docMk/>
          <pc:sldMasterMk cId="2406496593" sldId="2147483662"/>
        </pc:sldMasterMkLst>
        <pc:spChg chg="del">
          <ac:chgData name="Schirok, Oliver" userId="9791f513-03c2-4f4e-9adc-4fa0a7b5a937" providerId="ADAL" clId="{4D2B4B9C-E2D4-4F18-B041-DD66EE5F4E0C}" dt="2024-07-11T14:23:54.772" v="1147" actId="478"/>
          <ac:spMkLst>
            <pc:docMk/>
            <pc:sldMasterMk cId="2406496593" sldId="2147483662"/>
            <ac:spMk id="6" creationId="{AA16FF9C-4BE7-EB86-FACF-640CD21503BA}"/>
          </ac:spMkLst>
        </pc:spChg>
      </pc:sldMasterChg>
      <pc:sldMasterChg chg="delSp mod">
        <pc:chgData name="Schirok, Oliver" userId="9791f513-03c2-4f4e-9adc-4fa0a7b5a937" providerId="ADAL" clId="{4D2B4B9C-E2D4-4F18-B041-DD66EE5F4E0C}" dt="2024-07-11T14:24:01.023" v="1148" actId="478"/>
        <pc:sldMasterMkLst>
          <pc:docMk/>
          <pc:sldMasterMk cId="1529797041" sldId="2147483675"/>
        </pc:sldMasterMkLst>
        <pc:spChg chg="del">
          <ac:chgData name="Schirok, Oliver" userId="9791f513-03c2-4f4e-9adc-4fa0a7b5a937" providerId="ADAL" clId="{4D2B4B9C-E2D4-4F18-B041-DD66EE5F4E0C}" dt="2024-07-11T14:24:01.023" v="1148" actId="478"/>
          <ac:spMkLst>
            <pc:docMk/>
            <pc:sldMasterMk cId="1529797041" sldId="2147483675"/>
            <ac:spMk id="5" creationId="{FF22617D-156F-66C6-E8A0-2ECA63A226D9}"/>
          </ac:spMkLst>
        </pc:spChg>
      </pc:sldMasterChg>
      <pc:sldMasterChg chg="delSp mod">
        <pc:chgData name="Schirok, Oliver" userId="9791f513-03c2-4f4e-9adc-4fa0a7b5a937" providerId="ADAL" clId="{4D2B4B9C-E2D4-4F18-B041-DD66EE5F4E0C}" dt="2024-07-11T14:24:07.246" v="1149" actId="478"/>
        <pc:sldMasterMkLst>
          <pc:docMk/>
          <pc:sldMasterMk cId="797990197" sldId="2147483685"/>
        </pc:sldMasterMkLst>
        <pc:spChg chg="del">
          <ac:chgData name="Schirok, Oliver" userId="9791f513-03c2-4f4e-9adc-4fa0a7b5a937" providerId="ADAL" clId="{4D2B4B9C-E2D4-4F18-B041-DD66EE5F4E0C}" dt="2024-07-11T14:24:07.246" v="1149" actId="478"/>
          <ac:spMkLst>
            <pc:docMk/>
            <pc:sldMasterMk cId="797990197" sldId="2147483685"/>
            <ac:spMk id="9" creationId="{341D8442-CCE2-2441-33DF-9232B331E122}"/>
          </ac:spMkLst>
        </pc:spChg>
      </pc:sldMasterChg>
      <pc:sldMasterChg chg="delSp mod">
        <pc:chgData name="Schirok, Oliver" userId="9791f513-03c2-4f4e-9adc-4fa0a7b5a937" providerId="ADAL" clId="{4D2B4B9C-E2D4-4F18-B041-DD66EE5F4E0C}" dt="2024-07-11T14:24:14.900" v="1150" actId="478"/>
        <pc:sldMasterMkLst>
          <pc:docMk/>
          <pc:sldMasterMk cId="1169867068" sldId="2147483697"/>
        </pc:sldMasterMkLst>
        <pc:spChg chg="del">
          <ac:chgData name="Schirok, Oliver" userId="9791f513-03c2-4f4e-9adc-4fa0a7b5a937" providerId="ADAL" clId="{4D2B4B9C-E2D4-4F18-B041-DD66EE5F4E0C}" dt="2024-07-11T14:24:14.900" v="1150" actId="478"/>
          <ac:spMkLst>
            <pc:docMk/>
            <pc:sldMasterMk cId="1169867068" sldId="2147483697"/>
            <ac:spMk id="9" creationId="{B483DEE5-6CD6-10F7-9CF6-8370EF900445}"/>
          </ac:spMkLst>
        </pc:sp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Number of members</c:v>
                </c:pt>
              </c:strCache>
            </c:strRef>
          </c:tx>
          <c:spPr>
            <a:ln w="38100">
              <a:solidFill>
                <a:srgbClr val="EDF8FC"/>
              </a:solidFill>
            </a:ln>
          </c:spPr>
          <c:dPt>
            <c:idx val="0"/>
            <c:bubble3D val="0"/>
            <c:spPr>
              <a:solidFill>
                <a:srgbClr val="008C3D"/>
              </a:solidFill>
              <a:ln w="38100">
                <a:solidFill>
                  <a:srgbClr val="EDF8FC"/>
                </a:solidFill>
              </a:ln>
              <a:effectLst/>
            </c:spPr>
            <c:extLst>
              <c:ext xmlns:c16="http://schemas.microsoft.com/office/drawing/2014/chart" uri="{C3380CC4-5D6E-409C-BE32-E72D297353CC}">
                <c16:uniqueId val="{00000001-1CF7-1C40-AFB9-88B1B3E10C8F}"/>
              </c:ext>
            </c:extLst>
          </c:dPt>
          <c:dPt>
            <c:idx val="1"/>
            <c:bubble3D val="0"/>
            <c:spPr>
              <a:solidFill>
                <a:srgbClr val="E41B14"/>
              </a:solidFill>
              <a:ln w="38100">
                <a:solidFill>
                  <a:srgbClr val="EDF8FC"/>
                </a:solidFill>
              </a:ln>
              <a:effectLst/>
            </c:spPr>
            <c:extLst>
              <c:ext xmlns:c16="http://schemas.microsoft.com/office/drawing/2014/chart" uri="{C3380CC4-5D6E-409C-BE32-E72D297353CC}">
                <c16:uniqueId val="{00000003-1CF7-1C40-AFB9-88B1B3E10C8F}"/>
              </c:ext>
            </c:extLst>
          </c:dPt>
          <c:dPt>
            <c:idx val="2"/>
            <c:bubble3D val="0"/>
            <c:spPr>
              <a:solidFill>
                <a:srgbClr val="F9CA02"/>
              </a:solidFill>
              <a:ln w="38100">
                <a:solidFill>
                  <a:srgbClr val="EDF8FC"/>
                </a:solidFill>
              </a:ln>
              <a:effectLst/>
            </c:spPr>
            <c:extLst>
              <c:ext xmlns:c16="http://schemas.microsoft.com/office/drawing/2014/chart" uri="{C3380CC4-5D6E-409C-BE32-E72D297353CC}">
                <c16:uniqueId val="{00000005-1CF7-1C40-AFB9-88B1B3E10C8F}"/>
              </c:ext>
            </c:extLst>
          </c:dPt>
          <c:dPt>
            <c:idx val="3"/>
            <c:bubble3D val="0"/>
            <c:spPr>
              <a:solidFill>
                <a:srgbClr val="8B361A"/>
              </a:solidFill>
              <a:ln w="38100">
                <a:solidFill>
                  <a:srgbClr val="EDF8FC"/>
                </a:solidFill>
              </a:ln>
              <a:effectLst/>
            </c:spPr>
            <c:extLst>
              <c:ext xmlns:c16="http://schemas.microsoft.com/office/drawing/2014/chart" uri="{C3380CC4-5D6E-409C-BE32-E72D297353CC}">
                <c16:uniqueId val="{00000007-1CF7-1C40-AFB9-88B1B3E10C8F}"/>
              </c:ext>
            </c:extLst>
          </c:dPt>
          <c:dPt>
            <c:idx val="4"/>
            <c:bubble3D val="0"/>
            <c:spPr>
              <a:solidFill>
                <a:srgbClr val="207D9E"/>
              </a:solidFill>
              <a:ln w="38100">
                <a:solidFill>
                  <a:srgbClr val="EDF8FC"/>
                </a:solidFill>
              </a:ln>
              <a:effectLst/>
            </c:spPr>
            <c:extLst>
              <c:ext xmlns:c16="http://schemas.microsoft.com/office/drawing/2014/chart" uri="{C3380CC4-5D6E-409C-BE32-E72D297353CC}">
                <c16:uniqueId val="{00000009-1CF7-1C40-AFB9-88B1B3E10C8F}"/>
              </c:ext>
            </c:extLst>
          </c:dPt>
          <c:dPt>
            <c:idx val="5"/>
            <c:bubble3D val="0"/>
            <c:spPr>
              <a:solidFill>
                <a:srgbClr val="2B3964"/>
              </a:solidFill>
              <a:ln w="38100">
                <a:solidFill>
                  <a:srgbClr val="EDF8FC"/>
                </a:solidFill>
              </a:ln>
              <a:effectLst/>
            </c:spPr>
            <c:extLst>
              <c:ext xmlns:c16="http://schemas.microsoft.com/office/drawing/2014/chart" uri="{C3380CC4-5D6E-409C-BE32-E72D297353CC}">
                <c16:uniqueId val="{0000000B-1CF7-1C40-AFB9-88B1B3E10C8F}"/>
              </c:ext>
            </c:extLst>
          </c:dPt>
          <c:dPt>
            <c:idx val="6"/>
            <c:bubble3D val="0"/>
            <c:spPr>
              <a:solidFill>
                <a:srgbClr val="EE672E"/>
              </a:solidFill>
              <a:ln w="38100">
                <a:solidFill>
                  <a:srgbClr val="EDF8FC"/>
                </a:solidFill>
              </a:ln>
              <a:effectLst/>
            </c:spPr>
            <c:extLst>
              <c:ext xmlns:c16="http://schemas.microsoft.com/office/drawing/2014/chart" uri="{C3380CC4-5D6E-409C-BE32-E72D297353CC}">
                <c16:uniqueId val="{0000000D-1CF7-1C40-AFB9-88B1B3E10C8F}"/>
              </c:ext>
            </c:extLst>
          </c:dPt>
          <c:dPt>
            <c:idx val="7"/>
            <c:bubble3D val="0"/>
            <c:spPr>
              <a:solidFill>
                <a:srgbClr val="C47EB4"/>
              </a:solidFill>
              <a:ln w="38100">
                <a:solidFill>
                  <a:srgbClr val="EDF8FC"/>
                </a:solidFill>
              </a:ln>
              <a:effectLst/>
            </c:spPr>
            <c:extLst>
              <c:ext xmlns:c16="http://schemas.microsoft.com/office/drawing/2014/chart" uri="{C3380CC4-5D6E-409C-BE32-E72D297353CC}">
                <c16:uniqueId val="{0000000F-1CF7-1C40-AFB9-88B1B3E10C8F}"/>
              </c:ext>
            </c:extLst>
          </c:dPt>
          <c:dPt>
            <c:idx val="8"/>
            <c:bubble3D val="0"/>
            <c:spPr>
              <a:solidFill>
                <a:srgbClr val="652D86"/>
              </a:solidFill>
              <a:ln w="38100">
                <a:solidFill>
                  <a:srgbClr val="EDF8FC"/>
                </a:solidFill>
              </a:ln>
              <a:effectLst/>
            </c:spPr>
            <c:extLst>
              <c:ext xmlns:c16="http://schemas.microsoft.com/office/drawing/2014/chart" uri="{C3380CC4-5D6E-409C-BE32-E72D297353CC}">
                <c16:uniqueId val="{00000011-1CF7-1C40-AFB9-88B1B3E10C8F}"/>
              </c:ext>
            </c:extLst>
          </c:dPt>
          <c:dLbls>
            <c:dLbl>
              <c:idx val="0"/>
              <c:layout>
                <c:manualLayout>
                  <c:x val="-0.16057912402202087"/>
                  <c:y val="9.662212304328708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CF7-1C40-AFB9-88B1B3E10C8F}"/>
                </c:ext>
              </c:extLst>
            </c:dLbl>
            <c:dLbl>
              <c:idx val="1"/>
              <c:layout>
                <c:manualLayout>
                  <c:x val="-0.11191398578436558"/>
                  <c:y val="-0.1197476150999928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CF7-1C40-AFB9-88B1B3E10C8F}"/>
                </c:ext>
              </c:extLst>
            </c:dLbl>
            <c:dLbl>
              <c:idx val="2"/>
              <c:layout>
                <c:manualLayout>
                  <c:x val="8.3349470546870294E-2"/>
                  <c:y val="-0.14056754450451953"/>
                </c:manualLayout>
              </c:layout>
              <c:spPr>
                <a:noFill/>
                <a:ln>
                  <a:noFill/>
                </a:ln>
                <a:effectLst/>
              </c:spPr>
              <c:txPr>
                <a:bodyPr rot="0" spcFirstLastPara="1" vertOverflow="ellipsis" vert="horz" wrap="square" lIns="108000" tIns="19050" rIns="1080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1CF7-1C40-AFB9-88B1B3E10C8F}"/>
                </c:ext>
              </c:extLst>
            </c:dLbl>
            <c:dLbl>
              <c:idx val="3"/>
              <c:layout>
                <c:manualLayout>
                  <c:x val="0.16253297757031035"/>
                  <c:y val="-7.4568076316800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CF7-1C40-AFB9-88B1B3E10C8F}"/>
                </c:ext>
              </c:extLst>
            </c:dLbl>
            <c:dLbl>
              <c:idx val="4"/>
              <c:layout>
                <c:manualLayout>
                  <c:x val="0.16213323835256194"/>
                  <c:y val="2.23161293798477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CF7-1C40-AFB9-88B1B3E10C8F}"/>
                </c:ext>
              </c:extLst>
            </c:dLbl>
            <c:dLbl>
              <c:idx val="5"/>
              <c:layout>
                <c:manualLayout>
                  <c:x val="0.12435513681367577"/>
                  <c:y val="9.1078762093950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CF7-1C40-AFB9-88B1B3E10C8F}"/>
                </c:ext>
              </c:extLst>
            </c:dLbl>
            <c:dLbl>
              <c:idx val="6"/>
              <c:layout>
                <c:manualLayout>
                  <c:x val="8.6516452087484319E-2"/>
                  <c:y val="0.1081801766103397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CF7-1C40-AFB9-88B1B3E10C8F}"/>
                </c:ext>
              </c:extLst>
            </c:dLbl>
            <c:dLbl>
              <c:idx val="7"/>
              <c:layout>
                <c:manualLayout>
                  <c:x val="4.8606019296568798E-2"/>
                  <c:y val="0.1107154960713671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CF7-1C40-AFB9-88B1B3E10C8F}"/>
                </c:ext>
              </c:extLst>
            </c:dLbl>
            <c:dLbl>
              <c:idx val="8"/>
              <c:layout>
                <c:manualLayout>
                  <c:x val="1.7088302466412936E-2"/>
                  <c:y val="0.113164960870086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CF7-1C40-AFB9-88B1B3E10C8F}"/>
                </c:ext>
              </c:extLst>
            </c:dLbl>
            <c:spPr>
              <a:noFill/>
              <a:ln>
                <a:noFill/>
              </a:ln>
              <a:effectLst/>
            </c:spPr>
            <c:txPr>
              <a:bodyPr rot="0" spcFirstLastPara="1" vertOverflow="ellipsis" vert="horz" wrap="square" lIns="108000" tIns="19050" rIns="1080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Sheet1!$A$2:$A$10</c:f>
              <c:strCache>
                <c:ptCount val="9"/>
                <c:pt idx="0">
                  <c:v>Producers</c:v>
                </c:pt>
                <c:pt idx="1">
                  <c:v>Transmission System Operators</c:v>
                </c:pt>
                <c:pt idx="2">
                  <c:v>Distribution System Operators</c:v>
                </c:pt>
                <c:pt idx="3">
                  <c:v>Storage System Operators</c:v>
                </c:pt>
                <c:pt idx="4">
                  <c:v>LNG System Operators</c:v>
                </c:pt>
                <c:pt idx="5">
                  <c:v>Traders &amp; Shippers</c:v>
                </c:pt>
                <c:pt idx="6">
                  <c:v>Suppliers</c:v>
                </c:pt>
                <c:pt idx="7">
                  <c:v>End-users</c:v>
                </c:pt>
                <c:pt idx="8">
                  <c:v>Prosumers</c:v>
                </c:pt>
              </c:strCache>
            </c:strRef>
          </c:cat>
          <c:val>
            <c:numRef>
              <c:f>Sheet1!$B$2:$B$10</c:f>
              <c:numCache>
                <c:formatCode>General</c:formatCode>
                <c:ptCount val="9"/>
                <c:pt idx="0">
                  <c:v>36</c:v>
                </c:pt>
                <c:pt idx="1">
                  <c:v>20</c:v>
                </c:pt>
                <c:pt idx="2">
                  <c:v>16</c:v>
                </c:pt>
                <c:pt idx="3">
                  <c:v>12</c:v>
                </c:pt>
                <c:pt idx="4">
                  <c:v>12</c:v>
                </c:pt>
                <c:pt idx="5">
                  <c:v>8</c:v>
                </c:pt>
                <c:pt idx="6">
                  <c:v>5</c:v>
                </c:pt>
                <c:pt idx="7">
                  <c:v>4</c:v>
                </c:pt>
                <c:pt idx="8">
                  <c:v>3</c:v>
                </c:pt>
              </c:numCache>
            </c:numRef>
          </c:val>
          <c:extLst>
            <c:ext xmlns:c16="http://schemas.microsoft.com/office/drawing/2014/chart" uri="{C3380CC4-5D6E-409C-BE32-E72D297353CC}">
              <c16:uniqueId val="{00000012-1CF7-1C40-AFB9-88B1B3E10C8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2D13-4106-9692-1679EB03BB4E}"/>
              </c:ext>
            </c:extLst>
          </c:dPt>
          <c:dPt>
            <c:idx val="1"/>
            <c:bubble3D val="0"/>
            <c:spPr>
              <a:solidFill>
                <a:schemeClr val="accent2"/>
              </a:solidFill>
              <a:ln>
                <a:noFill/>
              </a:ln>
              <a:effectLst/>
            </c:spPr>
            <c:extLst>
              <c:ext xmlns:c16="http://schemas.microsoft.com/office/drawing/2014/chart" uri="{C3380CC4-5D6E-409C-BE32-E72D297353CC}">
                <c16:uniqueId val="{00000003-2D13-4106-9692-1679EB03BB4E}"/>
              </c:ext>
            </c:extLst>
          </c:dPt>
          <c:dPt>
            <c:idx val="2"/>
            <c:bubble3D val="0"/>
            <c:spPr>
              <a:solidFill>
                <a:schemeClr val="accent3"/>
              </a:solidFill>
              <a:ln>
                <a:noFill/>
              </a:ln>
              <a:effectLst/>
            </c:spPr>
            <c:extLst>
              <c:ext xmlns:c16="http://schemas.microsoft.com/office/drawing/2014/chart" uri="{C3380CC4-5D6E-409C-BE32-E72D297353CC}">
                <c16:uniqueId val="{00000005-2D13-4106-9692-1679EB03BB4E}"/>
              </c:ext>
            </c:extLst>
          </c:dPt>
          <c:dPt>
            <c:idx val="3"/>
            <c:bubble3D val="0"/>
            <c:spPr>
              <a:solidFill>
                <a:schemeClr val="accent4"/>
              </a:solidFill>
              <a:ln>
                <a:noFill/>
              </a:ln>
              <a:effectLst/>
            </c:spPr>
            <c:extLst>
              <c:ext xmlns:c16="http://schemas.microsoft.com/office/drawing/2014/chart" uri="{C3380CC4-5D6E-409C-BE32-E72D297353CC}">
                <c16:uniqueId val="{00000007-2D13-4106-9692-1679EB03BB4E}"/>
              </c:ext>
            </c:extLst>
          </c:dPt>
          <c:dPt>
            <c:idx val="4"/>
            <c:bubble3D val="0"/>
            <c:spPr>
              <a:solidFill>
                <a:schemeClr val="accent5"/>
              </a:solidFill>
              <a:ln>
                <a:noFill/>
              </a:ln>
              <a:effectLst/>
            </c:spPr>
            <c:extLst>
              <c:ext xmlns:c16="http://schemas.microsoft.com/office/drawing/2014/chart" uri="{C3380CC4-5D6E-409C-BE32-E72D297353CC}">
                <c16:uniqueId val="{00000009-2D13-4106-9692-1679EB03BB4E}"/>
              </c:ext>
            </c:extLst>
          </c:dPt>
          <c:cat>
            <c:strRef>
              <c:f>Sheet1!$A$2:$A$6</c:f>
              <c:strCache>
                <c:ptCount val="5"/>
                <c:pt idx="0">
                  <c:v>Nomination and Matching</c:v>
                </c:pt>
                <c:pt idx="1">
                  <c:v>Balancing</c:v>
                </c:pt>
                <c:pt idx="2">
                  <c:v>Settlement</c:v>
                </c:pt>
                <c:pt idx="3">
                  <c:v>Capacity Allocation</c:v>
                </c:pt>
                <c:pt idx="4">
                  <c:v>Other Processes</c:v>
                </c:pt>
              </c:strCache>
            </c:strRef>
          </c:cat>
          <c:val>
            <c:numRef>
              <c:f>Sheet1!$B$2:$B$6</c:f>
              <c:numCache>
                <c:formatCode>General</c:formatCode>
                <c:ptCount val="5"/>
                <c:pt idx="0">
                  <c:v>25</c:v>
                </c:pt>
                <c:pt idx="1">
                  <c:v>25</c:v>
                </c:pt>
                <c:pt idx="2">
                  <c:v>25</c:v>
                </c:pt>
                <c:pt idx="3">
                  <c:v>25</c:v>
                </c:pt>
                <c:pt idx="4">
                  <c:v>0</c:v>
                </c:pt>
              </c:numCache>
            </c:numRef>
          </c:val>
          <c:extLst>
            <c:ext xmlns:c16="http://schemas.microsoft.com/office/drawing/2014/chart" uri="{C3380CC4-5D6E-409C-BE32-E72D297353CC}">
              <c16:uniqueId val="{0000000A-2D13-4106-9692-1679EB03BB4E}"/>
            </c:ext>
          </c:extLst>
        </c:ser>
        <c:ser>
          <c:idx val="1"/>
          <c:order val="1"/>
          <c:tx>
            <c:strRef>
              <c:f>Sheet1!$C$1</c:f>
              <c:strCache>
                <c:ptCount val="1"/>
                <c:pt idx="0">
                  <c:v>Series 2</c:v>
                </c:pt>
              </c:strCache>
            </c:strRef>
          </c:tx>
          <c:dPt>
            <c:idx val="0"/>
            <c:bubble3D val="0"/>
            <c:spPr>
              <a:solidFill>
                <a:schemeClr val="accent1"/>
              </a:solidFill>
              <a:ln>
                <a:noFill/>
              </a:ln>
              <a:effectLst/>
            </c:spPr>
            <c:extLst>
              <c:ext xmlns:c16="http://schemas.microsoft.com/office/drawing/2014/chart" uri="{C3380CC4-5D6E-409C-BE32-E72D297353CC}">
                <c16:uniqueId val="{0000000C-2D13-4106-9692-1679EB03BB4E}"/>
              </c:ext>
            </c:extLst>
          </c:dPt>
          <c:dPt>
            <c:idx val="1"/>
            <c:bubble3D val="0"/>
            <c:spPr>
              <a:solidFill>
                <a:schemeClr val="accent2"/>
              </a:solidFill>
              <a:ln>
                <a:noFill/>
              </a:ln>
              <a:effectLst/>
            </c:spPr>
            <c:extLst>
              <c:ext xmlns:c16="http://schemas.microsoft.com/office/drawing/2014/chart" uri="{C3380CC4-5D6E-409C-BE32-E72D297353CC}">
                <c16:uniqueId val="{0000000E-2D13-4106-9692-1679EB03BB4E}"/>
              </c:ext>
            </c:extLst>
          </c:dPt>
          <c:dPt>
            <c:idx val="2"/>
            <c:bubble3D val="0"/>
            <c:spPr>
              <a:solidFill>
                <a:schemeClr val="accent3"/>
              </a:solidFill>
              <a:ln>
                <a:noFill/>
              </a:ln>
              <a:effectLst/>
            </c:spPr>
            <c:extLst>
              <c:ext xmlns:c16="http://schemas.microsoft.com/office/drawing/2014/chart" uri="{C3380CC4-5D6E-409C-BE32-E72D297353CC}">
                <c16:uniqueId val="{00000010-2D13-4106-9692-1679EB03BB4E}"/>
              </c:ext>
            </c:extLst>
          </c:dPt>
          <c:dPt>
            <c:idx val="3"/>
            <c:bubble3D val="0"/>
            <c:spPr>
              <a:solidFill>
                <a:schemeClr val="accent4"/>
              </a:solidFill>
              <a:ln>
                <a:noFill/>
              </a:ln>
              <a:effectLst/>
            </c:spPr>
            <c:extLst>
              <c:ext xmlns:c16="http://schemas.microsoft.com/office/drawing/2014/chart" uri="{C3380CC4-5D6E-409C-BE32-E72D297353CC}">
                <c16:uniqueId val="{00000012-2D13-4106-9692-1679EB03BB4E}"/>
              </c:ext>
            </c:extLst>
          </c:dPt>
          <c:dPt>
            <c:idx val="4"/>
            <c:bubble3D val="0"/>
            <c:spPr>
              <a:solidFill>
                <a:schemeClr val="accent5"/>
              </a:solidFill>
              <a:ln>
                <a:noFill/>
              </a:ln>
              <a:effectLst/>
            </c:spPr>
            <c:extLst>
              <c:ext xmlns:c16="http://schemas.microsoft.com/office/drawing/2014/chart" uri="{C3380CC4-5D6E-409C-BE32-E72D297353CC}">
                <c16:uniqueId val="{00000014-2D13-4106-9692-1679EB03BB4E}"/>
              </c:ext>
            </c:extLst>
          </c:dPt>
          <c:cat>
            <c:strRef>
              <c:f>Sheet1!$A$2:$A$6</c:f>
              <c:strCache>
                <c:ptCount val="5"/>
                <c:pt idx="0">
                  <c:v>Nomination and Matching</c:v>
                </c:pt>
                <c:pt idx="1">
                  <c:v>Balancing</c:v>
                </c:pt>
                <c:pt idx="2">
                  <c:v>Settlement</c:v>
                </c:pt>
                <c:pt idx="3">
                  <c:v>Capacity Allocation</c:v>
                </c:pt>
                <c:pt idx="4">
                  <c:v>Other Processes</c:v>
                </c:pt>
              </c:strCache>
            </c:strRef>
          </c:cat>
          <c:val>
            <c:numRef>
              <c:f>Sheet1!$C$2:$C$6</c:f>
              <c:numCache>
                <c:formatCode>General</c:formatCode>
                <c:ptCount val="5"/>
                <c:pt idx="0">
                  <c:v>12</c:v>
                </c:pt>
                <c:pt idx="1">
                  <c:v>12</c:v>
                </c:pt>
                <c:pt idx="2">
                  <c:v>12</c:v>
                </c:pt>
                <c:pt idx="3">
                  <c:v>12</c:v>
                </c:pt>
                <c:pt idx="4">
                  <c:v>12</c:v>
                </c:pt>
              </c:numCache>
            </c:numRef>
          </c:val>
          <c:extLst>
            <c:ext xmlns:c16="http://schemas.microsoft.com/office/drawing/2014/chart" uri="{C3380CC4-5D6E-409C-BE32-E72D297353CC}">
              <c16:uniqueId val="{00000015-2D13-4106-9692-1679EB03BB4E}"/>
            </c:ext>
          </c:extLst>
        </c:ser>
        <c:dLbls>
          <c:showLegendKey val="0"/>
          <c:showVal val="0"/>
          <c:showCatName val="0"/>
          <c:showSerName val="0"/>
          <c:showPercent val="0"/>
          <c:showBubbleSize val="0"/>
          <c:showLeaderLines val="1"/>
        </c:dLbls>
        <c:firstSliceAng val="0"/>
      </c:pieChart>
      <c:spPr>
        <a:noFill/>
        <a:ln>
          <a:noFill/>
        </a:ln>
        <a:effectLst/>
      </c:spPr>
    </c:plotArea>
    <c:legend>
      <c:legendPos val="t"/>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legendEntry>
      <c:layout>
        <c:manualLayout>
          <c:xMode val="edge"/>
          <c:yMode val="edge"/>
          <c:x val="3.0047833694701206E-2"/>
          <c:y val="8.7926854636366222E-2"/>
          <c:w val="0.23942124082315797"/>
          <c:h val="0.789258009956151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0.43494</cdr:x>
      <cdr:y>0.43877</cdr:y>
    </cdr:from>
    <cdr:to>
      <cdr:x>0.56506</cdr:x>
      <cdr:y>0.74399</cdr:y>
    </cdr:to>
    <cdr:sp macro="" textlink="">
      <cdr:nvSpPr>
        <cdr:cNvPr id="7" name="TextBox 6">
          <a:extLst xmlns:a="http://schemas.openxmlformats.org/drawingml/2006/main">
            <a:ext uri="{FF2B5EF4-FFF2-40B4-BE49-F238E27FC236}">
              <a16:creationId xmlns:a16="http://schemas.microsoft.com/office/drawing/2014/main" id="{1732D710-91D4-4A62-8F08-D5F15AE406CA}"/>
            </a:ext>
          </a:extLst>
        </cdr:cNvPr>
        <cdr:cNvSpPr txBox="1"/>
      </cdr:nvSpPr>
      <cdr:spPr>
        <a:xfrm xmlns:a="http://schemas.openxmlformats.org/drawingml/2006/main">
          <a:off x="4573696" y="1782457"/>
          <a:ext cx="1368208" cy="12399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nb-NO" sz="2400" b="1" dirty="0">
              <a:solidFill>
                <a:schemeClr val="bg1"/>
              </a:solidFill>
            </a:rPr>
            <a:t>Edig@s</a:t>
          </a:r>
        </a:p>
        <a:p xmlns:a="http://schemas.openxmlformats.org/drawingml/2006/main">
          <a:pPr algn="ctr"/>
          <a:r>
            <a:rPr lang="nb-NO" sz="2400" b="1" dirty="0">
              <a:solidFill>
                <a:schemeClr val="bg1"/>
              </a:solidFill>
            </a:rPr>
            <a:t>XML</a:t>
          </a:r>
        </a:p>
        <a:p xmlns:a="http://schemas.openxmlformats.org/drawingml/2006/main">
          <a:pPr algn="ctr"/>
          <a:r>
            <a:rPr lang="nb-NO" sz="2400" b="1" dirty="0">
              <a:solidFill>
                <a:schemeClr val="bg1"/>
              </a:solidFill>
            </a:rPr>
            <a:t>AS4</a:t>
          </a:r>
          <a:endParaRPr lang="en-GB" sz="2400" b="1" dirty="0">
            <a:solidFill>
              <a:schemeClr val="bg1"/>
            </a:solidFill>
          </a:endParaRPr>
        </a:p>
      </cdr:txBody>
    </cdr:sp>
  </cdr:relSizeAnchor>
  <cdr:relSizeAnchor xmlns:cdr="http://schemas.openxmlformats.org/drawingml/2006/chartDrawing">
    <cdr:from>
      <cdr:x>0.51594</cdr:x>
      <cdr:y>0.4144</cdr:y>
    </cdr:from>
    <cdr:to>
      <cdr:x>0.5588</cdr:x>
      <cdr:y>0.46585</cdr:y>
    </cdr:to>
    <cdr:sp macro="" textlink="">
      <cdr:nvSpPr>
        <cdr:cNvPr id="10" name="TextBox 9">
          <a:extLst xmlns:a="http://schemas.openxmlformats.org/drawingml/2006/main">
            <a:ext uri="{FF2B5EF4-FFF2-40B4-BE49-F238E27FC236}">
              <a16:creationId xmlns:a16="http://schemas.microsoft.com/office/drawing/2014/main" id="{28A2C259-91FC-474D-ADE5-586B34303846}"/>
            </a:ext>
          </a:extLst>
        </cdr:cNvPr>
        <cdr:cNvSpPr txBox="1"/>
      </cdr:nvSpPr>
      <cdr:spPr>
        <a:xfrm xmlns:a="http://schemas.openxmlformats.org/drawingml/2006/main">
          <a:off x="5425440" y="1683476"/>
          <a:ext cx="450669" cy="2090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0.71662</cdr:x>
      <cdr:y>0.11903</cdr:y>
    </cdr:from>
    <cdr:to>
      <cdr:x>0.97749</cdr:x>
      <cdr:y>0.9623</cdr:y>
    </cdr:to>
    <cdr:sp macro="" textlink="">
      <cdr:nvSpPr>
        <cdr:cNvPr id="25" name="TextBox 24">
          <a:extLst xmlns:a="http://schemas.openxmlformats.org/drawingml/2006/main">
            <a:ext uri="{FF2B5EF4-FFF2-40B4-BE49-F238E27FC236}">
              <a16:creationId xmlns:a16="http://schemas.microsoft.com/office/drawing/2014/main" id="{7DF2DE44-844C-48BA-ACE4-4FB29BA5AB2A}"/>
            </a:ext>
          </a:extLst>
        </cdr:cNvPr>
        <cdr:cNvSpPr txBox="1"/>
      </cdr:nvSpPr>
      <cdr:spPr>
        <a:xfrm xmlns:a="http://schemas.openxmlformats.org/drawingml/2006/main">
          <a:off x="7535681" y="556202"/>
          <a:ext cx="2743200" cy="39402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600" dirty="0"/>
            <a:t>One solution that fits the business process for Europe.</a:t>
          </a:r>
        </a:p>
        <a:p xmlns:a="http://schemas.openxmlformats.org/drawingml/2006/main">
          <a:endParaRPr lang="en-GB" sz="1600" dirty="0"/>
        </a:p>
        <a:p xmlns:a="http://schemas.openxmlformats.org/drawingml/2006/main">
          <a:r>
            <a:rPr lang="en-GB" sz="1600" dirty="0"/>
            <a:t>Decreased IT costs.</a:t>
          </a:r>
        </a:p>
        <a:p xmlns:a="http://schemas.openxmlformats.org/drawingml/2006/main">
          <a:endParaRPr lang="en-GB" sz="1600" dirty="0"/>
        </a:p>
        <a:p xmlns:a="http://schemas.openxmlformats.org/drawingml/2006/main">
          <a:r>
            <a:rPr lang="en-GB" sz="1600" dirty="0"/>
            <a:t>Open markets for everyone.</a:t>
          </a:r>
        </a:p>
        <a:p xmlns:a="http://schemas.openxmlformats.org/drawingml/2006/main">
          <a:endParaRPr lang="en-GB" sz="1600" dirty="0"/>
        </a:p>
        <a:p xmlns:a="http://schemas.openxmlformats.org/drawingml/2006/main">
          <a:r>
            <a:rPr lang="en-GB" sz="1600" dirty="0"/>
            <a:t>Coordinated change of technology and format.</a:t>
          </a:r>
        </a:p>
        <a:p xmlns:a="http://schemas.openxmlformats.org/drawingml/2006/main">
          <a:endParaRPr lang="en-GB" sz="1600" dirty="0"/>
        </a:p>
        <a:p xmlns:a="http://schemas.openxmlformats.org/drawingml/2006/main">
          <a:r>
            <a:rPr lang="en-GB" sz="1600" dirty="0"/>
            <a:t>Digitalisation.</a:t>
          </a:r>
        </a:p>
        <a:p xmlns:a="http://schemas.openxmlformats.org/drawingml/2006/main">
          <a:endParaRPr lang="en-GB" sz="1600" dirty="0"/>
        </a:p>
        <a:p xmlns:a="http://schemas.openxmlformats.org/drawingml/2006/main">
          <a:r>
            <a:rPr lang="en-US" sz="1600" dirty="0"/>
            <a:t>Give small BRPs the possibility to challenge the bigger BRPs in all markets.</a:t>
          </a:r>
        </a:p>
        <a:p xmlns:a="http://schemas.openxmlformats.org/drawingml/2006/main">
          <a:endParaRPr lang="en-GB" sz="16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E7F234-5CEF-41D7-A977-0F3B61E0AA25}" type="datetimeFigureOut">
              <a:rPr lang="fr-BE" smtClean="0"/>
              <a:t>11-07-24</a:t>
            </a:fld>
            <a:endParaRPr lang="fr-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F4A0A8-AE2C-47C5-A93C-E89CAB6DB2EA}" type="slidenum">
              <a:rPr lang="fr-BE" smtClean="0"/>
              <a:t>‹Nr.›</a:t>
            </a:fld>
            <a:endParaRPr lang="fr-BE"/>
          </a:p>
        </p:txBody>
      </p:sp>
    </p:spTree>
    <p:extLst>
      <p:ext uri="{BB962C8B-B14F-4D97-AF65-F5344CB8AC3E}">
        <p14:creationId xmlns:p14="http://schemas.microsoft.com/office/powerpoint/2010/main" val="1160048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9A5F5CB-68E5-C44B-9B80-07DECCFB1716}" type="slidenum">
              <a:rPr lang="en-US" smtClean="0"/>
              <a:t>4</a:t>
            </a:fld>
            <a:endParaRPr lang="en-US"/>
          </a:p>
        </p:txBody>
      </p:sp>
    </p:spTree>
    <p:extLst>
      <p:ext uri="{BB962C8B-B14F-4D97-AF65-F5344CB8AC3E}">
        <p14:creationId xmlns:p14="http://schemas.microsoft.com/office/powerpoint/2010/main" val="3454468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The limits can provide the following data for injection and withdrawal:  </a:t>
            </a:r>
          </a:p>
          <a:p>
            <a:pPr rtl="0" fontAlgn="base"/>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Nominal injection and withdrawal maximum capacities. The maximum quantity of gas that the customer can inject or withdrawal equal to units subscribed under the Contract </a:t>
            </a:r>
          </a:p>
          <a:p>
            <a:pPr rtl="0" fontAlgn="base"/>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Daily injection and withdrawal maximum limits. The quantity of gas that can be injected/withdrawn due to injection/withdrawal factors. It is determined each day by multiplying the Nominal Injection/Withdrawal capacity by the Injection/Withdrawal development factor for the Day in question (This capacity uses the projected inventory level) </a:t>
            </a:r>
          </a:p>
          <a:p>
            <a:pPr rtl="0" fontAlgn="base"/>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Daily injection and withdrawal minimum and maximum Operational limits. Daily Injection/Withdrawal limits (per hour/day) (Firm / Interruptible) are Daily limits eventually reduced by a reduction rate and then eventually advised to respect the storage level limits. In case of current storage above the storage limits there will be a minimum advised Injection to respect the minimum Storage level, and minimum advised withdrawal to respect the maximum storage level. This value is contextual. </a:t>
            </a:r>
          </a:p>
          <a:p>
            <a:pPr rtl="0" fontAlgn="base"/>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Guaranteed Operational injection and withdrawal minimum and maximum limit. This is an updated Daily operational limit which takes into account the within-day fixed volume. Sum of schedule injection/withdrawal quantities on past hours within day (Already fixed volume in daily managed regimes / storages for past hours for injection/withdrawal) and daily injection/withdrawal limit for remaining hours. This is a daily capacity. These data for each hour are already fixed volume for the past hour, or daily operational limit for future hours. </a:t>
            </a:r>
          </a:p>
          <a:p>
            <a:pPr rtl="0" fontAlgn="base"/>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The limits provide the following data for volume: </a:t>
            </a:r>
          </a:p>
          <a:p>
            <a:pPr rtl="0" fontAlgn="base"/>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Daily maximum and minimum storage level expressed in kWh. This is contractual data, defining the minimum and maximum quantity of gas that the Balance Responsible Party must retain in the storage facility on a given day. </a:t>
            </a:r>
          </a:p>
          <a:p>
            <a:endParaRPr lang="fr-FR"/>
          </a:p>
        </p:txBody>
      </p:sp>
      <p:sp>
        <p:nvSpPr>
          <p:cNvPr id="4" name="Espace réservé du numéro de diapositive 3"/>
          <p:cNvSpPr>
            <a:spLocks noGrp="1"/>
          </p:cNvSpPr>
          <p:nvPr>
            <p:ph type="sldNum" sz="quarter" idx="10"/>
          </p:nvPr>
        </p:nvSpPr>
        <p:spPr/>
        <p:txBody>
          <a:bodyPr/>
          <a:lstStyle/>
          <a:p>
            <a:fld id="{85281B1F-4E29-4E04-91BA-9900D261513B}" type="slidenum">
              <a:rPr lang="en-US" smtClean="0"/>
              <a:t>24</a:t>
            </a:fld>
            <a:endParaRPr lang="en-US"/>
          </a:p>
        </p:txBody>
      </p:sp>
    </p:spTree>
    <p:extLst>
      <p:ext uri="{BB962C8B-B14F-4D97-AF65-F5344CB8AC3E}">
        <p14:creationId xmlns:p14="http://schemas.microsoft.com/office/powerpoint/2010/main" val="430306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fontAlgn="base"/>
            <a:r>
              <a:rPr lang="en-US" sz="1000" b="0" i="0" kern="1200">
                <a:solidFill>
                  <a:schemeClr val="tx1"/>
                </a:solidFill>
                <a:effectLst/>
                <a:latin typeface="+mn-lt"/>
                <a:ea typeface="+mn-ea"/>
                <a:cs typeface="+mn-cs"/>
              </a:rPr>
              <a:t>Projected inventory level. An estimated quantity of gas in the storage facility for one day (at the end of day) for each Balance Responsible Party and product. The quantity is calculated based on the previous day's stock and the daily injection and withdrawal schedules and is used within day and for future gas days for limits and capacity calculations.</a:t>
            </a:r>
            <a:r>
              <a:rPr lang="en-US" sz="1000" b="0" i="0" u="sng" kern="1200">
                <a:solidFill>
                  <a:schemeClr val="tx1"/>
                </a:solidFill>
                <a:effectLst/>
                <a:latin typeface="+mn-lt"/>
                <a:ea typeface="+mn-ea"/>
                <a:cs typeface="+mn-cs"/>
              </a:rPr>
              <a:t> For inventory levels, a positive inventory should be reported as a credit quantity, and a negative level should be reported as a debit quantity.</a:t>
            </a:r>
            <a:r>
              <a:rPr lang="en-US" sz="1000" b="0" i="0" kern="1200">
                <a:solidFill>
                  <a:schemeClr val="tx1"/>
                </a:solidFill>
                <a:effectLst/>
                <a:latin typeface="+mn-lt"/>
                <a:ea typeface="+mn-ea"/>
                <a:cs typeface="+mn-cs"/>
              </a:rPr>
              <a:t> </a:t>
            </a:r>
            <a:br>
              <a:rPr lang="en-US" sz="1000" b="0" i="0" kern="1200">
                <a:solidFill>
                  <a:schemeClr val="tx1"/>
                </a:solidFill>
                <a:effectLst/>
                <a:latin typeface="+mn-lt"/>
                <a:ea typeface="+mn-ea"/>
                <a:cs typeface="+mn-cs"/>
              </a:rPr>
            </a:br>
            <a:r>
              <a:rPr lang="en-US" sz="1000" b="0" i="0" kern="1200">
                <a:solidFill>
                  <a:schemeClr val="tx1"/>
                </a:solidFill>
                <a:effectLst/>
                <a:latin typeface="+mn-lt"/>
                <a:ea typeface="+mn-ea"/>
                <a:cs typeface="+mn-cs"/>
              </a:rPr>
              <a:t> </a:t>
            </a:r>
          </a:p>
          <a:p>
            <a:pPr rtl="0" fontAlgn="base"/>
            <a:r>
              <a:rPr lang="en-US" sz="1000" b="0" i="0" kern="1200">
                <a:solidFill>
                  <a:schemeClr val="tx1"/>
                </a:solidFill>
                <a:effectLst/>
                <a:latin typeface="+mn-lt"/>
                <a:ea typeface="+mn-ea"/>
                <a:cs typeface="+mn-cs"/>
              </a:rPr>
              <a:t>Real time inventory level: A provisional quantity of gas in the storage facility at one time of the day corresponding to within day confirmation deadlines. The data provided has the status “Provisional”. The </a:t>
            </a:r>
            <a:r>
              <a:rPr lang="en-US" sz="1000" b="0" i="0" kern="1200" err="1">
                <a:solidFill>
                  <a:schemeClr val="tx1"/>
                </a:solidFill>
                <a:effectLst/>
                <a:latin typeface="+mn-lt"/>
                <a:ea typeface="+mn-ea"/>
                <a:cs typeface="+mn-cs"/>
              </a:rPr>
              <a:t>timeStamp</a:t>
            </a:r>
            <a:r>
              <a:rPr lang="en-US" sz="1000" b="0" i="0" kern="1200">
                <a:solidFill>
                  <a:schemeClr val="tx1"/>
                </a:solidFill>
                <a:effectLst/>
                <a:latin typeface="+mn-lt"/>
                <a:ea typeface="+mn-ea"/>
                <a:cs typeface="+mn-cs"/>
              </a:rPr>
              <a:t> indicates the specific time corresponding to the quantity in storage.</a:t>
            </a:r>
            <a:r>
              <a:rPr lang="en-US" sz="1000" b="0" i="0" u="sng" kern="1200">
                <a:solidFill>
                  <a:schemeClr val="tx1"/>
                </a:solidFill>
                <a:effectLst/>
                <a:latin typeface="+mn-lt"/>
                <a:ea typeface="+mn-ea"/>
                <a:cs typeface="+mn-cs"/>
              </a:rPr>
              <a:t> For inventory levels, a positive inventory should be reported as a credit quantity, and a negative level should be reported as a debit quantity.</a:t>
            </a:r>
            <a:r>
              <a:rPr lang="en-US" sz="1000" b="0" i="0" kern="1200">
                <a:solidFill>
                  <a:schemeClr val="tx1"/>
                </a:solidFill>
                <a:effectLst/>
                <a:latin typeface="+mn-lt"/>
                <a:ea typeface="+mn-ea"/>
                <a:cs typeface="+mn-cs"/>
              </a:rPr>
              <a:t> </a:t>
            </a:r>
          </a:p>
          <a:p>
            <a:pPr rtl="0" fontAlgn="base"/>
            <a:r>
              <a:rPr lang="en-US" sz="1000" b="0" i="0" kern="1200">
                <a:solidFill>
                  <a:schemeClr val="tx1"/>
                </a:solidFill>
                <a:effectLst/>
                <a:latin typeface="+mn-lt"/>
                <a:ea typeface="+mn-ea"/>
                <a:cs typeface="+mn-cs"/>
              </a:rPr>
              <a:t> </a:t>
            </a:r>
          </a:p>
          <a:p>
            <a:pPr rtl="0" fontAlgn="base"/>
            <a:r>
              <a:rPr lang="en-US" sz="1000" b="0" i="0" kern="1200">
                <a:solidFill>
                  <a:schemeClr val="tx1"/>
                </a:solidFill>
                <a:effectLst/>
                <a:latin typeface="+mn-lt"/>
                <a:ea typeface="+mn-ea"/>
                <a:cs typeface="+mn-cs"/>
              </a:rPr>
              <a:t>Allocated inventory level. The allocated quantity of gas in the storage facility deemed to contain for one day (end of day) under the contract. The data provided could have 2 statuses - provisional (day after) or definitive (e.g., month after).</a:t>
            </a:r>
            <a:r>
              <a:rPr lang="en-US" sz="1000" b="0" i="0" u="sng" kern="1200">
                <a:solidFill>
                  <a:schemeClr val="tx1"/>
                </a:solidFill>
                <a:effectLst/>
                <a:latin typeface="+mn-lt"/>
                <a:ea typeface="+mn-ea"/>
                <a:cs typeface="+mn-cs"/>
              </a:rPr>
              <a:t> For inventory levels, a positive inventory should be reported as a credit quantity, and a negative level should be reported as a debit quantity.</a:t>
            </a:r>
            <a:r>
              <a:rPr lang="en-US" sz="1000" b="0" i="0" kern="1200">
                <a:solidFill>
                  <a:schemeClr val="tx1"/>
                </a:solidFill>
                <a:effectLst/>
                <a:latin typeface="+mn-lt"/>
                <a:ea typeface="+mn-ea"/>
                <a:cs typeface="+mn-cs"/>
              </a:rPr>
              <a:t> </a:t>
            </a:r>
          </a:p>
          <a:p>
            <a:pPr rtl="0" fontAlgn="base"/>
            <a:r>
              <a:rPr lang="en-US" sz="1000" b="0" i="0" kern="1200">
                <a:solidFill>
                  <a:schemeClr val="tx1"/>
                </a:solidFill>
                <a:effectLst/>
                <a:latin typeface="+mn-lt"/>
                <a:ea typeface="+mn-ea"/>
                <a:cs typeface="+mn-cs"/>
              </a:rPr>
              <a:t> </a:t>
            </a:r>
          </a:p>
          <a:p>
            <a:pPr rtl="0" fontAlgn="base"/>
            <a:r>
              <a:rPr lang="en-US" sz="1000" b="0" i="0" kern="1200">
                <a:solidFill>
                  <a:schemeClr val="tx1"/>
                </a:solidFill>
                <a:effectLst/>
                <a:latin typeface="+mn-lt"/>
                <a:ea typeface="+mn-ea"/>
                <a:cs typeface="+mn-cs"/>
              </a:rPr>
              <a:t>Allocated storage overrun or shortfall. The quantity of gas that exceed the minimum and maximum storage level limits for one day. This quantity can be purchased by the Storage System Operator from the Balance Responsible Party on a given day to cover a maximum stock overrun or sold by the Storage System Operator to the Balance Responsible Party on a given day to cover shortfall (minimum stock overrun). The data provided could have different statuses - e.g. provisional (day after) or definitive (e.g., month after).</a:t>
            </a:r>
            <a:r>
              <a:rPr lang="en-US" sz="1000" b="0" i="0" u="sng" kern="1200">
                <a:solidFill>
                  <a:schemeClr val="tx1"/>
                </a:solidFill>
                <a:effectLst/>
                <a:latin typeface="+mn-lt"/>
                <a:ea typeface="+mn-ea"/>
                <a:cs typeface="+mn-cs"/>
              </a:rPr>
              <a:t> Shortfall should be reported as a debit quantity, and overrun should be reported as a credit quantity.</a:t>
            </a:r>
            <a:r>
              <a:rPr lang="en-US" sz="1000" b="0" i="0" kern="1200">
                <a:solidFill>
                  <a:schemeClr val="tx1"/>
                </a:solidFill>
                <a:effectLst/>
                <a:latin typeface="+mn-lt"/>
                <a:ea typeface="+mn-ea"/>
                <a:cs typeface="+mn-cs"/>
              </a:rPr>
              <a:t> </a:t>
            </a:r>
          </a:p>
          <a:p>
            <a:pPr fontAlgn="base"/>
            <a:r>
              <a:rPr lang="en-US" sz="1000" b="0" i="0" kern="1200">
                <a:solidFill>
                  <a:schemeClr val="tx1"/>
                </a:solidFill>
                <a:effectLst/>
                <a:latin typeface="+mn-lt"/>
                <a:ea typeface="+mn-ea"/>
                <a:cs typeface="+mn-cs"/>
              </a:rPr>
              <a:t> </a:t>
            </a:r>
            <a:endParaRPr lang="en-US" sz="1000" b="0" i="0">
              <a:effectLst/>
            </a:endParaRPr>
          </a:p>
          <a:p>
            <a:pPr rtl="0" fontAlgn="base"/>
            <a:r>
              <a:rPr lang="en-US" sz="1000" b="0" i="0" u="sng" kern="1200">
                <a:solidFill>
                  <a:schemeClr val="tx1"/>
                </a:solidFill>
                <a:effectLst/>
                <a:latin typeface="+mn-lt"/>
                <a:ea typeface="+mn-ea"/>
                <a:cs typeface="+mn-cs"/>
              </a:rPr>
              <a:t>Fuel gas.  The quantity of gas should be reported as a debit quantity to describe fuel gas subtracted from a recipient account to cover System Operator usage of gas for specific operation of the system, i.e. injection processes or regasification processes. The quantity of gas should be reported as a credit quantity to describe a process when System Operator returns in part or fully previously subtracted amount or for any other reason returns amount of gas to recipient account.</a:t>
            </a:r>
            <a:r>
              <a:rPr lang="en-US" sz="1000" b="0" i="0" kern="1200">
                <a:solidFill>
                  <a:schemeClr val="tx1"/>
                </a:solidFill>
                <a:effectLst/>
                <a:latin typeface="+mn-lt"/>
                <a:ea typeface="+mn-ea"/>
                <a:cs typeface="+mn-cs"/>
              </a:rPr>
              <a:t> </a:t>
            </a:r>
          </a:p>
          <a:p>
            <a:pPr rtl="0" fontAlgn="base"/>
            <a:r>
              <a:rPr lang="en-US" sz="1000" b="0" i="0" kern="1200">
                <a:solidFill>
                  <a:schemeClr val="tx1"/>
                </a:solidFill>
                <a:effectLst/>
                <a:latin typeface="+mn-lt"/>
                <a:ea typeface="+mn-ea"/>
                <a:cs typeface="+mn-cs"/>
              </a:rPr>
              <a:t> </a:t>
            </a:r>
          </a:p>
          <a:p>
            <a:endParaRPr lang="fr-FR" sz="1000"/>
          </a:p>
        </p:txBody>
      </p:sp>
      <p:sp>
        <p:nvSpPr>
          <p:cNvPr id="4" name="Espace réservé du numéro de diapositive 3"/>
          <p:cNvSpPr>
            <a:spLocks noGrp="1"/>
          </p:cNvSpPr>
          <p:nvPr>
            <p:ph type="sldNum" sz="quarter" idx="10"/>
          </p:nvPr>
        </p:nvSpPr>
        <p:spPr/>
        <p:txBody>
          <a:bodyPr/>
          <a:lstStyle/>
          <a:p>
            <a:fld id="{85281B1F-4E29-4E04-91BA-9900D261513B}" type="slidenum">
              <a:rPr lang="en-US" smtClean="0"/>
              <a:t>25</a:t>
            </a:fld>
            <a:endParaRPr lang="en-US"/>
          </a:p>
        </p:txBody>
      </p:sp>
    </p:spTree>
    <p:extLst>
      <p:ext uri="{BB962C8B-B14F-4D97-AF65-F5344CB8AC3E}">
        <p14:creationId xmlns:p14="http://schemas.microsoft.com/office/powerpoint/2010/main" val="859631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F9F4A0A8-AE2C-47C5-A93C-E89CAB6DB2EA}" type="slidenum">
              <a:rPr lang="fr-BE" smtClean="0"/>
              <a:t>26</a:t>
            </a:fld>
            <a:endParaRPr lang="fr-BE"/>
          </a:p>
        </p:txBody>
      </p:sp>
    </p:spTree>
    <p:extLst>
      <p:ext uri="{BB962C8B-B14F-4D97-AF65-F5344CB8AC3E}">
        <p14:creationId xmlns:p14="http://schemas.microsoft.com/office/powerpoint/2010/main" val="1663450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err="1"/>
              <a:t>Main</a:t>
            </a:r>
            <a:r>
              <a:rPr lang="lv-LV"/>
              <a:t> </a:t>
            </a:r>
            <a:r>
              <a:rPr lang="lv-LV" err="1"/>
              <a:t>reasoning</a:t>
            </a:r>
            <a:r>
              <a:rPr lang="lv-LV"/>
              <a:t> </a:t>
            </a:r>
            <a:r>
              <a:rPr lang="lv-LV" err="1"/>
              <a:t>for</a:t>
            </a:r>
            <a:r>
              <a:rPr lang="lv-LV"/>
              <a:t> </a:t>
            </a:r>
            <a:r>
              <a:rPr lang="lv-LV" err="1"/>
              <a:t>Transfer</a:t>
            </a:r>
            <a:r>
              <a:rPr lang="lv-LV"/>
              <a:t> </a:t>
            </a:r>
            <a:r>
              <a:rPr lang="lv-LV" err="1"/>
              <a:t>messages</a:t>
            </a:r>
            <a:r>
              <a:rPr lang="lv-LV"/>
              <a:t>.</a:t>
            </a:r>
          </a:p>
          <a:p>
            <a:endParaRPr lang="en-US"/>
          </a:p>
        </p:txBody>
      </p:sp>
      <p:sp>
        <p:nvSpPr>
          <p:cNvPr id="4" name="Slide Number Placeholder 3"/>
          <p:cNvSpPr>
            <a:spLocks noGrp="1"/>
          </p:cNvSpPr>
          <p:nvPr>
            <p:ph type="sldNum" sz="quarter" idx="5"/>
          </p:nvPr>
        </p:nvSpPr>
        <p:spPr/>
        <p:txBody>
          <a:bodyPr/>
          <a:lstStyle/>
          <a:p>
            <a:fld id="{85281B1F-4E29-4E04-91BA-9900D261513B}" type="slidenum">
              <a:rPr lang="en-US" smtClean="0"/>
              <a:t>27</a:t>
            </a:fld>
            <a:endParaRPr lang="en-US"/>
          </a:p>
        </p:txBody>
      </p:sp>
    </p:spTree>
    <p:extLst>
      <p:ext uri="{BB962C8B-B14F-4D97-AF65-F5344CB8AC3E}">
        <p14:creationId xmlns:p14="http://schemas.microsoft.com/office/powerpoint/2010/main" val="1546468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err="1"/>
              <a:t>Main</a:t>
            </a:r>
            <a:r>
              <a:rPr lang="lv-LV"/>
              <a:t> </a:t>
            </a:r>
            <a:r>
              <a:rPr lang="lv-LV" err="1"/>
              <a:t>reasoning</a:t>
            </a:r>
            <a:r>
              <a:rPr lang="lv-LV"/>
              <a:t> </a:t>
            </a:r>
            <a:r>
              <a:rPr lang="lv-LV" err="1"/>
              <a:t>for</a:t>
            </a:r>
            <a:r>
              <a:rPr lang="lv-LV"/>
              <a:t> </a:t>
            </a:r>
            <a:r>
              <a:rPr lang="lv-LV" err="1"/>
              <a:t>Transfer</a:t>
            </a:r>
            <a:r>
              <a:rPr lang="lv-LV"/>
              <a:t> </a:t>
            </a:r>
            <a:r>
              <a:rPr lang="lv-LV" err="1"/>
              <a:t>messages</a:t>
            </a:r>
            <a:r>
              <a:rPr lang="lv-LV"/>
              <a:t>.</a:t>
            </a:r>
          </a:p>
          <a:p>
            <a:endParaRPr lang="en-US"/>
          </a:p>
        </p:txBody>
      </p:sp>
      <p:sp>
        <p:nvSpPr>
          <p:cNvPr id="4" name="Slide Number Placeholder 3"/>
          <p:cNvSpPr>
            <a:spLocks noGrp="1"/>
          </p:cNvSpPr>
          <p:nvPr>
            <p:ph type="sldNum" sz="quarter" idx="5"/>
          </p:nvPr>
        </p:nvSpPr>
        <p:spPr/>
        <p:txBody>
          <a:bodyPr/>
          <a:lstStyle/>
          <a:p>
            <a:fld id="{85281B1F-4E29-4E04-91BA-9900D261513B}" type="slidenum">
              <a:rPr lang="en-US" smtClean="0"/>
              <a:t>28</a:t>
            </a:fld>
            <a:endParaRPr lang="en-US"/>
          </a:p>
        </p:txBody>
      </p:sp>
    </p:spTree>
    <p:extLst>
      <p:ext uri="{BB962C8B-B14F-4D97-AF65-F5344CB8AC3E}">
        <p14:creationId xmlns:p14="http://schemas.microsoft.com/office/powerpoint/2010/main" val="470264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arrow with 100 </a:t>
            </a:r>
            <a:r>
              <a:rPr lang="en-US" err="1"/>
              <a:t>Mwh</a:t>
            </a:r>
            <a:r>
              <a:rPr lang="en-US"/>
              <a:t> from SU2 to SU1</a:t>
            </a:r>
          </a:p>
          <a:p>
            <a:r>
              <a:rPr lang="en-US"/>
              <a:t>Message exchange (STOREQ and STOCON)</a:t>
            </a:r>
          </a:p>
          <a:p>
            <a:r>
              <a:rPr lang="en-US"/>
              <a:t>Why NOT use NOMINT</a:t>
            </a:r>
          </a:p>
        </p:txBody>
      </p:sp>
      <p:sp>
        <p:nvSpPr>
          <p:cNvPr id="4" name="Slide Number Placeholder 3"/>
          <p:cNvSpPr>
            <a:spLocks noGrp="1"/>
          </p:cNvSpPr>
          <p:nvPr>
            <p:ph type="sldNum" sz="quarter" idx="5"/>
          </p:nvPr>
        </p:nvSpPr>
        <p:spPr/>
        <p:txBody>
          <a:bodyPr/>
          <a:lstStyle/>
          <a:p>
            <a:fld id="{85281B1F-4E29-4E04-91BA-9900D261513B}" type="slidenum">
              <a:rPr lang="en-US" smtClean="0"/>
              <a:t>31</a:t>
            </a:fld>
            <a:endParaRPr lang="en-US"/>
          </a:p>
        </p:txBody>
      </p:sp>
    </p:spTree>
    <p:extLst>
      <p:ext uri="{BB962C8B-B14F-4D97-AF65-F5344CB8AC3E}">
        <p14:creationId xmlns:p14="http://schemas.microsoft.com/office/powerpoint/2010/main" val="3549335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Changed withdrawal and injection capacity rights</a:t>
            </a:r>
          </a:p>
        </p:txBody>
      </p:sp>
      <p:sp>
        <p:nvSpPr>
          <p:cNvPr id="4" name="Slide Number Placeholder 3"/>
          <p:cNvSpPr>
            <a:spLocks noGrp="1"/>
          </p:cNvSpPr>
          <p:nvPr>
            <p:ph type="sldNum" sz="quarter" idx="5"/>
          </p:nvPr>
        </p:nvSpPr>
        <p:spPr/>
        <p:txBody>
          <a:bodyPr/>
          <a:lstStyle/>
          <a:p>
            <a:fld id="{85281B1F-4E29-4E04-91BA-9900D261513B}" type="slidenum">
              <a:rPr lang="en-US" smtClean="0"/>
              <a:t>33</a:t>
            </a:fld>
            <a:endParaRPr lang="en-US"/>
          </a:p>
        </p:txBody>
      </p:sp>
    </p:spTree>
    <p:extLst>
      <p:ext uri="{BB962C8B-B14F-4D97-AF65-F5344CB8AC3E}">
        <p14:creationId xmlns:p14="http://schemas.microsoft.com/office/powerpoint/2010/main" val="4134889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F4A0A8-AE2C-47C5-A93C-E89CAB6DB2EA}" type="slidenum">
              <a:rPr lang="fr-BE" smtClean="0"/>
              <a:t>35</a:t>
            </a:fld>
            <a:endParaRPr lang="fr-BE"/>
          </a:p>
        </p:txBody>
      </p:sp>
    </p:spTree>
    <p:extLst>
      <p:ext uri="{BB962C8B-B14F-4D97-AF65-F5344CB8AC3E}">
        <p14:creationId xmlns:p14="http://schemas.microsoft.com/office/powerpoint/2010/main" val="1036139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5281B1F-4E29-4E04-91BA-9900D261513B}" type="slidenum">
              <a:rPr lang="en-US" smtClean="0"/>
              <a:t>36</a:t>
            </a:fld>
            <a:endParaRPr lang="en-US"/>
          </a:p>
        </p:txBody>
      </p:sp>
    </p:spTree>
    <p:extLst>
      <p:ext uri="{BB962C8B-B14F-4D97-AF65-F5344CB8AC3E}">
        <p14:creationId xmlns:p14="http://schemas.microsoft.com/office/powerpoint/2010/main" val="2703524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4A0A8-AE2C-47C5-A93C-E89CAB6DB2EA}" type="slidenum">
              <a:rPr lang="fr-BE" smtClean="0"/>
              <a:t>37</a:t>
            </a:fld>
            <a:endParaRPr lang="fr-BE"/>
          </a:p>
        </p:txBody>
      </p:sp>
    </p:spTree>
    <p:extLst>
      <p:ext uri="{BB962C8B-B14F-4D97-AF65-F5344CB8AC3E}">
        <p14:creationId xmlns:p14="http://schemas.microsoft.com/office/powerpoint/2010/main" val="88998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65091-B32D-5742-8319-7E7253F6E2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406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5281B1F-4E29-4E04-91BA-9900D261513B}" type="slidenum">
              <a:rPr lang="en-US" smtClean="0"/>
              <a:t>38</a:t>
            </a:fld>
            <a:endParaRPr lang="en-US"/>
          </a:p>
        </p:txBody>
      </p:sp>
    </p:spTree>
    <p:extLst>
      <p:ext uri="{BB962C8B-B14F-4D97-AF65-F5344CB8AC3E}">
        <p14:creationId xmlns:p14="http://schemas.microsoft.com/office/powerpoint/2010/main" val="2642277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65091-B32D-5742-8319-7E7253F6E2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12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F65091-B32D-5742-8319-7E7253F6E243}" type="slidenum">
              <a:rPr lang="en-US" smtClean="0"/>
              <a:t>7</a:t>
            </a:fld>
            <a:endParaRPr lang="en-US"/>
          </a:p>
        </p:txBody>
      </p:sp>
    </p:spTree>
    <p:extLst>
      <p:ext uri="{BB962C8B-B14F-4D97-AF65-F5344CB8AC3E}">
        <p14:creationId xmlns:p14="http://schemas.microsoft.com/office/powerpoint/2010/main" val="3876560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4A0A8-AE2C-47C5-A93C-E89CAB6DB2EA}" type="slidenum">
              <a:rPr lang="fr-BE" smtClean="0"/>
              <a:t>10</a:t>
            </a:fld>
            <a:endParaRPr lang="fr-BE"/>
          </a:p>
        </p:txBody>
      </p:sp>
    </p:spTree>
    <p:extLst>
      <p:ext uri="{BB962C8B-B14F-4D97-AF65-F5344CB8AC3E}">
        <p14:creationId xmlns:p14="http://schemas.microsoft.com/office/powerpoint/2010/main" val="2712205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281B1F-4E29-4E04-91BA-9900D261513B}" type="slidenum">
              <a:rPr lang="en-US" smtClean="0"/>
              <a:t>12</a:t>
            </a:fld>
            <a:endParaRPr lang="en-US"/>
          </a:p>
        </p:txBody>
      </p:sp>
    </p:spTree>
    <p:extLst>
      <p:ext uri="{BB962C8B-B14F-4D97-AF65-F5344CB8AC3E}">
        <p14:creationId xmlns:p14="http://schemas.microsoft.com/office/powerpoint/2010/main" val="3532067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4A0A8-AE2C-47C5-A93C-E89CAB6DB2EA}" type="slidenum">
              <a:rPr lang="fr-BE" smtClean="0"/>
              <a:t>19</a:t>
            </a:fld>
            <a:endParaRPr lang="fr-BE"/>
          </a:p>
        </p:txBody>
      </p:sp>
    </p:spTree>
    <p:extLst>
      <p:ext uri="{BB962C8B-B14F-4D97-AF65-F5344CB8AC3E}">
        <p14:creationId xmlns:p14="http://schemas.microsoft.com/office/powerpoint/2010/main" val="3471278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4A0A8-AE2C-47C5-A93C-E89CAB6DB2EA}" type="slidenum">
              <a:rPr lang="fr-BE" smtClean="0"/>
              <a:t>21</a:t>
            </a:fld>
            <a:endParaRPr lang="fr-BE"/>
          </a:p>
        </p:txBody>
      </p:sp>
    </p:spTree>
    <p:extLst>
      <p:ext uri="{BB962C8B-B14F-4D97-AF65-F5344CB8AC3E}">
        <p14:creationId xmlns:p14="http://schemas.microsoft.com/office/powerpoint/2010/main" val="867669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5281B1F-4E29-4E04-91BA-9900D261513B}" type="slidenum">
              <a:rPr lang="en-US" smtClean="0"/>
              <a:t>23</a:t>
            </a:fld>
            <a:endParaRPr lang="en-US"/>
          </a:p>
        </p:txBody>
      </p:sp>
    </p:spTree>
    <p:extLst>
      <p:ext uri="{BB962C8B-B14F-4D97-AF65-F5344CB8AC3E}">
        <p14:creationId xmlns:p14="http://schemas.microsoft.com/office/powerpoint/2010/main" val="325435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74300"/>
            <a:ext cx="9144000" cy="2387600"/>
          </a:xfrm>
        </p:spPr>
        <p:txBody>
          <a:bodyPr anchor="b"/>
          <a:lstStyle>
            <a:lvl1pPr algn="ctr">
              <a:defRPr sz="6000"/>
            </a:lvl1pPr>
          </a:lstStyle>
          <a:p>
            <a:r>
              <a:rPr lang="en-US"/>
              <a:t>Click to edit Master title style</a:t>
            </a:r>
            <a:endParaRPr lang="fr-BE"/>
          </a:p>
        </p:txBody>
      </p:sp>
      <p:sp>
        <p:nvSpPr>
          <p:cNvPr id="3" name="Subtitle 2"/>
          <p:cNvSpPr>
            <a:spLocks noGrp="1"/>
          </p:cNvSpPr>
          <p:nvPr>
            <p:ph type="subTitle" idx="1"/>
          </p:nvPr>
        </p:nvSpPr>
        <p:spPr>
          <a:xfrm>
            <a:off x="1524000" y="405397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BE"/>
          </a:p>
        </p:txBody>
      </p:sp>
    </p:spTree>
    <p:extLst>
      <p:ext uri="{BB962C8B-B14F-4D97-AF65-F5344CB8AC3E}">
        <p14:creationId xmlns:p14="http://schemas.microsoft.com/office/powerpoint/2010/main" val="3616309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35360" y="1412777"/>
            <a:ext cx="11593288" cy="4713388"/>
          </a:xfrm>
          <a:prstGeom prst="rect">
            <a:avLst/>
          </a:prstGeom>
        </p:spPr>
        <p:txBody>
          <a:bodyPr/>
          <a:lstStyle>
            <a:lvl1pPr marL="0" indent="0">
              <a:buFont typeface="Arial" panose="020B0604020202020204" pitchFamily="34" charset="0"/>
              <a:buNone/>
              <a:defRPr sz="2800" b="0">
                <a:solidFill>
                  <a:srgbClr val="1A6597"/>
                </a:solidFill>
              </a:defRPr>
            </a:lvl1pPr>
            <a:lvl2pPr marL="742950" indent="-285750">
              <a:buClr>
                <a:srgbClr val="F16B2E"/>
              </a:buClr>
              <a:buFont typeface="Arial" panose="020B0604020202020204" pitchFamily="34" charset="0"/>
              <a:buChar char="•"/>
              <a:defRPr sz="2400">
                <a:solidFill>
                  <a:srgbClr val="1A6597"/>
                </a:solidFill>
              </a:defRPr>
            </a:lvl2pPr>
            <a:lvl3pPr marL="1143000" indent="-228600">
              <a:buClr>
                <a:srgbClr val="F16B2E"/>
              </a:buClr>
              <a:buFont typeface="Arial" panose="020B0604020202020204" pitchFamily="34" charset="0"/>
              <a:buChar char="•"/>
              <a:defRPr sz="2400">
                <a:solidFill>
                  <a:srgbClr val="1A6597"/>
                </a:solidFill>
              </a:defRPr>
            </a:lvl3pPr>
            <a:lvl4pPr marL="1371600" indent="0">
              <a:buNone/>
              <a:defRPr sz="1600"/>
            </a:lvl4pPr>
            <a:lvl5pPr>
              <a:defRPr sz="1600"/>
            </a:lvl5pPr>
          </a:lstStyle>
          <a:p>
            <a:pPr lvl="0"/>
            <a:r>
              <a:rPr lang="en-US"/>
              <a:t>Click to edit Master text styles</a:t>
            </a:r>
          </a:p>
          <a:p>
            <a:pPr lvl="1"/>
            <a:r>
              <a:rPr lang="en-US"/>
              <a:t>Second level</a:t>
            </a:r>
          </a:p>
          <a:p>
            <a:pPr lvl="2"/>
            <a:r>
              <a:rPr lang="en-US"/>
              <a:t>Third level</a:t>
            </a:r>
          </a:p>
          <a:p>
            <a:pPr lvl="3"/>
            <a:endParaRPr lang="en-US"/>
          </a:p>
        </p:txBody>
      </p:sp>
      <p:sp>
        <p:nvSpPr>
          <p:cNvPr id="7" name="Title 1"/>
          <p:cNvSpPr>
            <a:spLocks noGrp="1"/>
          </p:cNvSpPr>
          <p:nvPr>
            <p:ph type="ctrTitle"/>
          </p:nvPr>
        </p:nvSpPr>
        <p:spPr>
          <a:xfrm>
            <a:off x="311357" y="764704"/>
            <a:ext cx="11617291" cy="432048"/>
          </a:xfrm>
          <a:prstGeom prst="rect">
            <a:avLst/>
          </a:prstGeom>
        </p:spPr>
        <p:txBody>
          <a:bodyPr/>
          <a:lstStyle>
            <a:lvl1pPr algn="l">
              <a:defRPr sz="2800" b="1">
                <a:solidFill>
                  <a:srgbClr val="1A6597"/>
                </a:solidFill>
              </a:defRPr>
            </a:lvl1pPr>
          </a:lstStyle>
          <a:p>
            <a:r>
              <a:rPr lang="en-US"/>
              <a:t>Click to edit Master title style</a:t>
            </a:r>
            <a:endParaRPr lang="en-AU"/>
          </a:p>
        </p:txBody>
      </p:sp>
      <p:sp>
        <p:nvSpPr>
          <p:cNvPr id="4" name="Text Placeholder 3"/>
          <p:cNvSpPr>
            <a:spLocks noGrp="1"/>
          </p:cNvSpPr>
          <p:nvPr>
            <p:ph type="body" sz="quarter" idx="10" hasCustomPrompt="1"/>
          </p:nvPr>
        </p:nvSpPr>
        <p:spPr>
          <a:xfrm>
            <a:off x="10344472" y="6524626"/>
            <a:ext cx="1824567" cy="333375"/>
          </a:xfrm>
          <a:prstGeom prst="rect">
            <a:avLst/>
          </a:prstGeom>
        </p:spPr>
        <p:txBody>
          <a:bodyPr/>
          <a:lstStyle>
            <a:lvl1pPr>
              <a:defRPr sz="1400">
                <a:solidFill>
                  <a:schemeClr val="bg1"/>
                </a:solidFill>
              </a:defRPr>
            </a:lvl1pPr>
          </a:lstStyle>
          <a:p>
            <a:pPr lvl="0"/>
            <a:fld id="{312A1755-8AAD-4866-AB60-2E59FD7323E5}" type="slidenum">
              <a:rPr lang="fr-BE" smtClean="0"/>
              <a:t>‹#›</a:t>
            </a:fld>
            <a:endParaRPr lang="fr-BE"/>
          </a:p>
        </p:txBody>
      </p:sp>
    </p:spTree>
    <p:extLst>
      <p:ext uri="{BB962C8B-B14F-4D97-AF65-F5344CB8AC3E}">
        <p14:creationId xmlns:p14="http://schemas.microsoft.com/office/powerpoint/2010/main" val="85163117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734579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7" name="Title 1"/>
          <p:cNvSpPr>
            <a:spLocks noGrp="1"/>
          </p:cNvSpPr>
          <p:nvPr>
            <p:ph type="ctrTitle"/>
          </p:nvPr>
        </p:nvSpPr>
        <p:spPr>
          <a:xfrm>
            <a:off x="911425" y="807936"/>
            <a:ext cx="9025003" cy="360040"/>
          </a:xfrm>
          <a:prstGeom prst="rect">
            <a:avLst/>
          </a:prstGeom>
        </p:spPr>
        <p:txBody>
          <a:bodyPr/>
          <a:lstStyle>
            <a:lvl1pPr algn="l">
              <a:defRPr sz="2400" b="1">
                <a:solidFill>
                  <a:srgbClr val="00A0DA"/>
                </a:solidFill>
              </a:defRPr>
            </a:lvl1pPr>
          </a:lstStyle>
          <a:p>
            <a:r>
              <a:rPr lang="en-US"/>
              <a:t>Click to edit Master title style</a:t>
            </a:r>
            <a:endParaRPr lang="en-AU"/>
          </a:p>
        </p:txBody>
      </p:sp>
      <p:sp>
        <p:nvSpPr>
          <p:cNvPr id="4" name="Text Placeholder 3"/>
          <p:cNvSpPr>
            <a:spLocks noGrp="1"/>
          </p:cNvSpPr>
          <p:nvPr>
            <p:ph type="body" sz="quarter" idx="10" hasCustomPrompt="1"/>
          </p:nvPr>
        </p:nvSpPr>
        <p:spPr>
          <a:xfrm>
            <a:off x="9935635" y="6524628"/>
            <a:ext cx="1824567" cy="333375"/>
          </a:xfrm>
          <a:prstGeom prst="rect">
            <a:avLst/>
          </a:prstGeom>
        </p:spPr>
        <p:txBody>
          <a:bodyPr/>
          <a:lstStyle>
            <a:lvl1pPr>
              <a:defRPr sz="1400">
                <a:solidFill>
                  <a:schemeClr val="bg1"/>
                </a:solidFill>
              </a:defRPr>
            </a:lvl1pPr>
          </a:lstStyle>
          <a:p>
            <a:pPr lvl="0"/>
            <a:fld id="{312A1755-8AAD-4866-AB60-2E59FD7323E5}" type="slidenum">
              <a:rPr lang="fr-BE" smtClean="0"/>
              <a:t>‹#›</a:t>
            </a:fld>
            <a:endParaRPr lang="fr-BE"/>
          </a:p>
        </p:txBody>
      </p:sp>
      <p:sp>
        <p:nvSpPr>
          <p:cNvPr id="5" name="Content Placeholder 4">
            <a:extLst>
              <a:ext uri="{FF2B5EF4-FFF2-40B4-BE49-F238E27FC236}">
                <a16:creationId xmlns:a16="http://schemas.microsoft.com/office/drawing/2014/main" id="{BDF6E851-FA7F-4DCC-BFB9-E1366DB7B14C}"/>
              </a:ext>
            </a:extLst>
          </p:cNvPr>
          <p:cNvSpPr>
            <a:spLocks noGrp="1"/>
          </p:cNvSpPr>
          <p:nvPr>
            <p:ph sz="quarter" idx="11"/>
          </p:nvPr>
        </p:nvSpPr>
        <p:spPr>
          <a:xfrm>
            <a:off x="912284" y="1384771"/>
            <a:ext cx="11040533" cy="4708525"/>
          </a:xfrm>
          <a:prstGeom prst="rect">
            <a:avLst/>
          </a:prstGeom>
        </p:spPr>
        <p:txBody>
          <a:bodyPr/>
          <a:lstStyle>
            <a:lvl1pPr marL="0" indent="0">
              <a:buClr>
                <a:srgbClr val="FFC000"/>
              </a:buClr>
              <a:buFont typeface="Wingdings" panose="05000000000000000000" pitchFamily="2" charset="2"/>
              <a:buNone/>
              <a:defRPr/>
            </a:lvl1pPr>
          </a:lstStyle>
          <a:p>
            <a:pPr lvl="0"/>
            <a:r>
              <a:rPr lang="en-US"/>
              <a:t>Click to edit Master text styles</a:t>
            </a:r>
          </a:p>
          <a:p>
            <a:pPr lvl="0"/>
            <a:r>
              <a:rPr lang="en-US"/>
              <a:t>Second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282683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Thank you for your attention</a:t>
            </a:r>
            <a:endParaRPr lang="fr-BE"/>
          </a:p>
        </p:txBody>
      </p:sp>
    </p:spTree>
    <p:extLst>
      <p:ext uri="{BB962C8B-B14F-4D97-AF65-F5344CB8AC3E}">
        <p14:creationId xmlns:p14="http://schemas.microsoft.com/office/powerpoint/2010/main" val="2018047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80241" y="3364076"/>
            <a:ext cx="10649607" cy="692150"/>
          </a:xfrm>
        </p:spPr>
        <p:txBody>
          <a:bodyPr/>
          <a:lstStyle/>
          <a:p>
            <a:pPr lvl="0"/>
            <a:r>
              <a:rPr lang="en-US"/>
              <a:t>Edit Master text styles</a:t>
            </a:r>
          </a:p>
        </p:txBody>
      </p:sp>
    </p:spTree>
    <p:extLst>
      <p:ext uri="{BB962C8B-B14F-4D97-AF65-F5344CB8AC3E}">
        <p14:creationId xmlns:p14="http://schemas.microsoft.com/office/powerpoint/2010/main" val="949148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53814" y="2961177"/>
            <a:ext cx="10515600" cy="906626"/>
          </a:xfrm>
          <a:prstGeom prst="rect">
            <a:avLst/>
          </a:prstGeom>
        </p:spPr>
        <p:txBody>
          <a:bodyPr/>
          <a:lstStyle>
            <a:lvl1pPr algn="ctr">
              <a:defRPr baseline="0">
                <a:solidFill>
                  <a:srgbClr val="1A6597"/>
                </a:solidFill>
                <a:latin typeface="Arial" panose="020B0604020202020204" pitchFamily="34" charset="0"/>
                <a:cs typeface="Arial" panose="020B0604020202020204" pitchFamily="34" charset="0"/>
              </a:defRPr>
            </a:lvl1pPr>
          </a:lstStyle>
          <a:p>
            <a:r>
              <a:rPr lang="en-US"/>
              <a:t>Thank you for your attention</a:t>
            </a:r>
            <a:endParaRPr lang="fr-BE"/>
          </a:p>
        </p:txBody>
      </p:sp>
      <p:sp>
        <p:nvSpPr>
          <p:cNvPr id="5" name="Text Placeholder 4"/>
          <p:cNvSpPr>
            <a:spLocks noGrp="1"/>
          </p:cNvSpPr>
          <p:nvPr>
            <p:ph type="body" sz="quarter" idx="10" hasCustomPrompt="1"/>
          </p:nvPr>
        </p:nvSpPr>
        <p:spPr>
          <a:xfrm>
            <a:off x="6169572" y="3867803"/>
            <a:ext cx="5299842" cy="472856"/>
          </a:xfrm>
        </p:spPr>
        <p:txBody>
          <a:bodyPr/>
          <a:lstStyle>
            <a:lvl1pPr>
              <a:defRPr sz="2800" baseline="0"/>
            </a:lvl1pPr>
            <a:lvl2pPr>
              <a:defRPr sz="1200"/>
            </a:lvl2pPr>
            <a:lvl3pPr>
              <a:defRPr sz="1100"/>
            </a:lvl3pPr>
            <a:lvl4pPr>
              <a:defRPr sz="1050"/>
            </a:lvl4pPr>
            <a:lvl5pPr>
              <a:defRPr sz="1050"/>
            </a:lvl5pPr>
          </a:lstStyle>
          <a:p>
            <a:pPr lvl="0"/>
            <a:r>
              <a:rPr lang="en-US"/>
              <a:t>Insert additional contact details</a:t>
            </a:r>
          </a:p>
        </p:txBody>
      </p:sp>
    </p:spTree>
    <p:extLst>
      <p:ext uri="{BB962C8B-B14F-4D97-AF65-F5344CB8AC3E}">
        <p14:creationId xmlns:p14="http://schemas.microsoft.com/office/powerpoint/2010/main" val="1414341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7353-8CA5-C49F-6095-C785FB7C3C5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A9AFD04-EC4A-C2DA-F3EA-F193CE88DC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8287725-2DAC-1D16-A98C-DC10238797FE}"/>
              </a:ext>
            </a:extLst>
          </p:cNvPr>
          <p:cNvSpPr>
            <a:spLocks noGrp="1"/>
          </p:cNvSpPr>
          <p:nvPr>
            <p:ph type="dt" sz="half" idx="10"/>
          </p:nvPr>
        </p:nvSpPr>
        <p:spPr/>
        <p:txBody>
          <a:bodyPr/>
          <a:lstStyle/>
          <a:p>
            <a:fld id="{2E492072-FEF0-2347-96AC-94E6900892FB}" type="datetimeFigureOut">
              <a:rPr lang="en-US" smtClean="0"/>
              <a:t>7/11/2024</a:t>
            </a:fld>
            <a:endParaRPr lang="en-US"/>
          </a:p>
        </p:txBody>
      </p:sp>
      <p:sp>
        <p:nvSpPr>
          <p:cNvPr id="5" name="Footer Placeholder 4">
            <a:extLst>
              <a:ext uri="{FF2B5EF4-FFF2-40B4-BE49-F238E27FC236}">
                <a16:creationId xmlns:a16="http://schemas.microsoft.com/office/drawing/2014/main" id="{F9A31EC8-011F-811B-526A-37662D6561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90848-FEF6-918C-CD15-74D60BF8816D}"/>
              </a:ext>
            </a:extLst>
          </p:cNvPr>
          <p:cNvSpPr>
            <a:spLocks noGrp="1"/>
          </p:cNvSpPr>
          <p:nvPr>
            <p:ph type="sldNum" sz="quarter" idx="12"/>
          </p:nvPr>
        </p:nvSpPr>
        <p:spPr/>
        <p:txBody>
          <a:bodyPr/>
          <a:lstStyle/>
          <a:p>
            <a:fld id="{3DFDF98A-241B-6541-AFB3-1E964338FC88}" type="slidenum">
              <a:rPr lang="en-US" smtClean="0"/>
              <a:t>‹Nr.›</a:t>
            </a:fld>
            <a:endParaRPr lang="en-US"/>
          </a:p>
        </p:txBody>
      </p:sp>
    </p:spTree>
    <p:extLst>
      <p:ext uri="{BB962C8B-B14F-4D97-AF65-F5344CB8AC3E}">
        <p14:creationId xmlns:p14="http://schemas.microsoft.com/office/powerpoint/2010/main" val="3560285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B9277-9527-6CEE-19A0-B2286E19962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74563FB-73E1-1C9C-B161-ACE9986DED5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968F84-1525-A950-F372-7E9E091BEBF2}"/>
              </a:ext>
            </a:extLst>
          </p:cNvPr>
          <p:cNvSpPr>
            <a:spLocks noGrp="1"/>
          </p:cNvSpPr>
          <p:nvPr>
            <p:ph type="dt" sz="half" idx="10"/>
          </p:nvPr>
        </p:nvSpPr>
        <p:spPr/>
        <p:txBody>
          <a:bodyPr/>
          <a:lstStyle/>
          <a:p>
            <a:fld id="{2E492072-FEF0-2347-96AC-94E6900892FB}" type="datetimeFigureOut">
              <a:rPr lang="en-US" smtClean="0"/>
              <a:t>7/11/2024</a:t>
            </a:fld>
            <a:endParaRPr lang="en-US"/>
          </a:p>
        </p:txBody>
      </p:sp>
      <p:sp>
        <p:nvSpPr>
          <p:cNvPr id="5" name="Footer Placeholder 4">
            <a:extLst>
              <a:ext uri="{FF2B5EF4-FFF2-40B4-BE49-F238E27FC236}">
                <a16:creationId xmlns:a16="http://schemas.microsoft.com/office/drawing/2014/main" id="{3579EC9B-502E-FA63-CD8B-FA579A6322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44F636-74EE-4AA8-FD9F-D4B29DAA7ED7}"/>
              </a:ext>
            </a:extLst>
          </p:cNvPr>
          <p:cNvSpPr>
            <a:spLocks noGrp="1"/>
          </p:cNvSpPr>
          <p:nvPr>
            <p:ph type="sldNum" sz="quarter" idx="12"/>
          </p:nvPr>
        </p:nvSpPr>
        <p:spPr/>
        <p:txBody>
          <a:bodyPr/>
          <a:lstStyle/>
          <a:p>
            <a:fld id="{3DFDF98A-241B-6541-AFB3-1E964338FC88}" type="slidenum">
              <a:rPr lang="en-US" smtClean="0"/>
              <a:t>‹Nr.›</a:t>
            </a:fld>
            <a:endParaRPr lang="en-US"/>
          </a:p>
        </p:txBody>
      </p:sp>
    </p:spTree>
    <p:extLst>
      <p:ext uri="{BB962C8B-B14F-4D97-AF65-F5344CB8AC3E}">
        <p14:creationId xmlns:p14="http://schemas.microsoft.com/office/powerpoint/2010/main" val="1330843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3E458-3E69-64FF-8B13-9FAF49D17E2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CCAF9F3-D417-F9F4-2CE6-D315A48EC2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0474763-EBE2-B5DC-1CA2-0C9AA4793BDF}"/>
              </a:ext>
            </a:extLst>
          </p:cNvPr>
          <p:cNvSpPr>
            <a:spLocks noGrp="1"/>
          </p:cNvSpPr>
          <p:nvPr>
            <p:ph type="dt" sz="half" idx="10"/>
          </p:nvPr>
        </p:nvSpPr>
        <p:spPr/>
        <p:txBody>
          <a:bodyPr/>
          <a:lstStyle/>
          <a:p>
            <a:fld id="{2E492072-FEF0-2347-96AC-94E6900892FB}" type="datetimeFigureOut">
              <a:rPr lang="en-US" smtClean="0"/>
              <a:t>7/11/2024</a:t>
            </a:fld>
            <a:endParaRPr lang="en-US"/>
          </a:p>
        </p:txBody>
      </p:sp>
      <p:sp>
        <p:nvSpPr>
          <p:cNvPr id="5" name="Footer Placeholder 4">
            <a:extLst>
              <a:ext uri="{FF2B5EF4-FFF2-40B4-BE49-F238E27FC236}">
                <a16:creationId xmlns:a16="http://schemas.microsoft.com/office/drawing/2014/main" id="{50658E08-C9E1-FCB8-A05E-9937085414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7461D3-18B6-AD03-D8D5-1933D76DE6F0}"/>
              </a:ext>
            </a:extLst>
          </p:cNvPr>
          <p:cNvSpPr>
            <a:spLocks noGrp="1"/>
          </p:cNvSpPr>
          <p:nvPr>
            <p:ph type="sldNum" sz="quarter" idx="12"/>
          </p:nvPr>
        </p:nvSpPr>
        <p:spPr/>
        <p:txBody>
          <a:bodyPr/>
          <a:lstStyle/>
          <a:p>
            <a:fld id="{3DFDF98A-241B-6541-AFB3-1E964338FC88}" type="slidenum">
              <a:rPr lang="en-US" smtClean="0"/>
              <a:t>‹Nr.›</a:t>
            </a:fld>
            <a:endParaRPr lang="en-US"/>
          </a:p>
        </p:txBody>
      </p:sp>
    </p:spTree>
    <p:extLst>
      <p:ext uri="{BB962C8B-B14F-4D97-AF65-F5344CB8AC3E}">
        <p14:creationId xmlns:p14="http://schemas.microsoft.com/office/powerpoint/2010/main" val="3184706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C6137-DA36-1D20-3168-F8B385E20A6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14D16D-A4C7-2472-6710-16058659783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E8DF127-D759-CA98-F10D-293F111ED15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1F6DED2-343F-E6B0-0E9E-A31A5BAADD33}"/>
              </a:ext>
            </a:extLst>
          </p:cNvPr>
          <p:cNvSpPr>
            <a:spLocks noGrp="1"/>
          </p:cNvSpPr>
          <p:nvPr>
            <p:ph type="dt" sz="half" idx="10"/>
          </p:nvPr>
        </p:nvSpPr>
        <p:spPr/>
        <p:txBody>
          <a:bodyPr/>
          <a:lstStyle/>
          <a:p>
            <a:fld id="{2E492072-FEF0-2347-96AC-94E6900892FB}" type="datetimeFigureOut">
              <a:rPr lang="en-US" smtClean="0"/>
              <a:t>7/11/2024</a:t>
            </a:fld>
            <a:endParaRPr lang="en-US"/>
          </a:p>
        </p:txBody>
      </p:sp>
      <p:sp>
        <p:nvSpPr>
          <p:cNvPr id="6" name="Footer Placeholder 5">
            <a:extLst>
              <a:ext uri="{FF2B5EF4-FFF2-40B4-BE49-F238E27FC236}">
                <a16:creationId xmlns:a16="http://schemas.microsoft.com/office/drawing/2014/main" id="{54CA2F8D-EBB7-3592-B165-C1A592733A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66E9F5-1FAC-7055-CED5-76908471134F}"/>
              </a:ext>
            </a:extLst>
          </p:cNvPr>
          <p:cNvSpPr>
            <a:spLocks noGrp="1"/>
          </p:cNvSpPr>
          <p:nvPr>
            <p:ph type="sldNum" sz="quarter" idx="12"/>
          </p:nvPr>
        </p:nvSpPr>
        <p:spPr/>
        <p:txBody>
          <a:bodyPr/>
          <a:lstStyle/>
          <a:p>
            <a:fld id="{3DFDF98A-241B-6541-AFB3-1E964338FC88}" type="slidenum">
              <a:rPr lang="en-US" smtClean="0"/>
              <a:t>‹Nr.›</a:t>
            </a:fld>
            <a:endParaRPr lang="en-US"/>
          </a:p>
        </p:txBody>
      </p:sp>
    </p:spTree>
    <p:extLst>
      <p:ext uri="{BB962C8B-B14F-4D97-AF65-F5344CB8AC3E}">
        <p14:creationId xmlns:p14="http://schemas.microsoft.com/office/powerpoint/2010/main" val="2130612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Slide Number Placeholder 5"/>
          <p:cNvSpPr>
            <a:spLocks noGrp="1"/>
          </p:cNvSpPr>
          <p:nvPr>
            <p:ph type="sldNum" sz="quarter" idx="12"/>
          </p:nvPr>
        </p:nvSpPr>
        <p:spPr/>
        <p:txBody>
          <a:bodyPr/>
          <a:lstStyle/>
          <a:p>
            <a:fld id="{04AD06F7-C69E-4E26-87A5-D27C07A07005}" type="slidenum">
              <a:rPr lang="fr-BE" smtClean="0"/>
              <a:pPr/>
              <a:t>‹Nr.›</a:t>
            </a:fld>
            <a:endParaRPr lang="fr-BE"/>
          </a:p>
        </p:txBody>
      </p:sp>
    </p:spTree>
    <p:extLst>
      <p:ext uri="{BB962C8B-B14F-4D97-AF65-F5344CB8AC3E}">
        <p14:creationId xmlns:p14="http://schemas.microsoft.com/office/powerpoint/2010/main" val="810972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4675A-6BB5-6433-34A6-B46900081BF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B2943CB-9AD1-5343-FFCF-756894F363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2B6F1B7-AE47-874F-F25F-8F67279C94F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1335A00-743A-72A4-404B-259B4C1BD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3E6A654-DA03-EAA7-8030-CBEE37CB233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2DC5017-EE45-D396-F685-28D1873175BC}"/>
              </a:ext>
            </a:extLst>
          </p:cNvPr>
          <p:cNvSpPr>
            <a:spLocks noGrp="1"/>
          </p:cNvSpPr>
          <p:nvPr>
            <p:ph type="dt" sz="half" idx="10"/>
          </p:nvPr>
        </p:nvSpPr>
        <p:spPr/>
        <p:txBody>
          <a:bodyPr/>
          <a:lstStyle/>
          <a:p>
            <a:fld id="{2E492072-FEF0-2347-96AC-94E6900892FB}" type="datetimeFigureOut">
              <a:rPr lang="en-US" smtClean="0"/>
              <a:t>7/11/2024</a:t>
            </a:fld>
            <a:endParaRPr lang="en-US"/>
          </a:p>
        </p:txBody>
      </p:sp>
      <p:sp>
        <p:nvSpPr>
          <p:cNvPr id="8" name="Footer Placeholder 7">
            <a:extLst>
              <a:ext uri="{FF2B5EF4-FFF2-40B4-BE49-F238E27FC236}">
                <a16:creationId xmlns:a16="http://schemas.microsoft.com/office/drawing/2014/main" id="{16CE2C12-855E-77BC-5408-0442AFD27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198B81-3B55-A8A6-7ED5-A6532C2D3731}"/>
              </a:ext>
            </a:extLst>
          </p:cNvPr>
          <p:cNvSpPr>
            <a:spLocks noGrp="1"/>
          </p:cNvSpPr>
          <p:nvPr>
            <p:ph type="sldNum" sz="quarter" idx="12"/>
          </p:nvPr>
        </p:nvSpPr>
        <p:spPr/>
        <p:txBody>
          <a:bodyPr/>
          <a:lstStyle/>
          <a:p>
            <a:fld id="{3DFDF98A-241B-6541-AFB3-1E964338FC88}" type="slidenum">
              <a:rPr lang="en-US" smtClean="0"/>
              <a:t>‹Nr.›</a:t>
            </a:fld>
            <a:endParaRPr lang="en-US"/>
          </a:p>
        </p:txBody>
      </p:sp>
    </p:spTree>
    <p:extLst>
      <p:ext uri="{BB962C8B-B14F-4D97-AF65-F5344CB8AC3E}">
        <p14:creationId xmlns:p14="http://schemas.microsoft.com/office/powerpoint/2010/main" val="1402857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91B18-26FD-264F-AD8E-CF00168C503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10C4301-65A2-B2A4-6946-67D1E996AC46}"/>
              </a:ext>
            </a:extLst>
          </p:cNvPr>
          <p:cNvSpPr>
            <a:spLocks noGrp="1"/>
          </p:cNvSpPr>
          <p:nvPr>
            <p:ph type="dt" sz="half" idx="10"/>
          </p:nvPr>
        </p:nvSpPr>
        <p:spPr/>
        <p:txBody>
          <a:bodyPr/>
          <a:lstStyle/>
          <a:p>
            <a:fld id="{2E492072-FEF0-2347-96AC-94E6900892FB}" type="datetimeFigureOut">
              <a:rPr lang="en-US" smtClean="0"/>
              <a:t>7/11/2024</a:t>
            </a:fld>
            <a:endParaRPr lang="en-US"/>
          </a:p>
        </p:txBody>
      </p:sp>
      <p:sp>
        <p:nvSpPr>
          <p:cNvPr id="4" name="Footer Placeholder 3">
            <a:extLst>
              <a:ext uri="{FF2B5EF4-FFF2-40B4-BE49-F238E27FC236}">
                <a16:creationId xmlns:a16="http://schemas.microsoft.com/office/drawing/2014/main" id="{94367FCD-1CC8-BF8F-BF00-D4148C664B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7A511-3264-33F4-ED7A-092598677748}"/>
              </a:ext>
            </a:extLst>
          </p:cNvPr>
          <p:cNvSpPr>
            <a:spLocks noGrp="1"/>
          </p:cNvSpPr>
          <p:nvPr>
            <p:ph type="sldNum" sz="quarter" idx="12"/>
          </p:nvPr>
        </p:nvSpPr>
        <p:spPr/>
        <p:txBody>
          <a:bodyPr/>
          <a:lstStyle/>
          <a:p>
            <a:fld id="{3DFDF98A-241B-6541-AFB3-1E964338FC88}" type="slidenum">
              <a:rPr lang="en-US" smtClean="0"/>
              <a:t>‹Nr.›</a:t>
            </a:fld>
            <a:endParaRPr lang="en-US"/>
          </a:p>
        </p:txBody>
      </p:sp>
    </p:spTree>
    <p:extLst>
      <p:ext uri="{BB962C8B-B14F-4D97-AF65-F5344CB8AC3E}">
        <p14:creationId xmlns:p14="http://schemas.microsoft.com/office/powerpoint/2010/main" val="3129229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7BC816-A9FE-60C0-6CA6-A57C2E960E93}"/>
              </a:ext>
            </a:extLst>
          </p:cNvPr>
          <p:cNvSpPr>
            <a:spLocks noGrp="1"/>
          </p:cNvSpPr>
          <p:nvPr>
            <p:ph type="dt" sz="half" idx="10"/>
          </p:nvPr>
        </p:nvSpPr>
        <p:spPr/>
        <p:txBody>
          <a:bodyPr/>
          <a:lstStyle/>
          <a:p>
            <a:fld id="{2E492072-FEF0-2347-96AC-94E6900892FB}" type="datetimeFigureOut">
              <a:rPr lang="en-US" smtClean="0"/>
              <a:t>7/11/2024</a:t>
            </a:fld>
            <a:endParaRPr lang="en-US"/>
          </a:p>
        </p:txBody>
      </p:sp>
      <p:sp>
        <p:nvSpPr>
          <p:cNvPr id="3" name="Footer Placeholder 2">
            <a:extLst>
              <a:ext uri="{FF2B5EF4-FFF2-40B4-BE49-F238E27FC236}">
                <a16:creationId xmlns:a16="http://schemas.microsoft.com/office/drawing/2014/main" id="{604CE9DE-C575-506B-DF5A-322A1E2F88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E05869-6553-A815-48C2-33CED0685BAB}"/>
              </a:ext>
            </a:extLst>
          </p:cNvPr>
          <p:cNvSpPr>
            <a:spLocks noGrp="1"/>
          </p:cNvSpPr>
          <p:nvPr>
            <p:ph type="sldNum" sz="quarter" idx="12"/>
          </p:nvPr>
        </p:nvSpPr>
        <p:spPr/>
        <p:txBody>
          <a:bodyPr/>
          <a:lstStyle/>
          <a:p>
            <a:fld id="{3DFDF98A-241B-6541-AFB3-1E964338FC88}" type="slidenum">
              <a:rPr lang="en-US" smtClean="0"/>
              <a:t>‹Nr.›</a:t>
            </a:fld>
            <a:endParaRPr lang="en-US"/>
          </a:p>
        </p:txBody>
      </p:sp>
    </p:spTree>
    <p:extLst>
      <p:ext uri="{BB962C8B-B14F-4D97-AF65-F5344CB8AC3E}">
        <p14:creationId xmlns:p14="http://schemas.microsoft.com/office/powerpoint/2010/main" val="2912287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BA80A-D923-906D-F9AF-0EA353D9649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30E0CB0-263C-45AF-7C79-E92780CC19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1B780D2-8521-BFF6-3AF9-9FA91D4D0C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15E021-99DC-0BEB-685A-7B9A76DDFE10}"/>
              </a:ext>
            </a:extLst>
          </p:cNvPr>
          <p:cNvSpPr>
            <a:spLocks noGrp="1"/>
          </p:cNvSpPr>
          <p:nvPr>
            <p:ph type="dt" sz="half" idx="10"/>
          </p:nvPr>
        </p:nvSpPr>
        <p:spPr/>
        <p:txBody>
          <a:bodyPr/>
          <a:lstStyle/>
          <a:p>
            <a:fld id="{2E492072-FEF0-2347-96AC-94E6900892FB}" type="datetimeFigureOut">
              <a:rPr lang="en-US" smtClean="0"/>
              <a:t>7/11/2024</a:t>
            </a:fld>
            <a:endParaRPr lang="en-US"/>
          </a:p>
        </p:txBody>
      </p:sp>
      <p:sp>
        <p:nvSpPr>
          <p:cNvPr id="6" name="Footer Placeholder 5">
            <a:extLst>
              <a:ext uri="{FF2B5EF4-FFF2-40B4-BE49-F238E27FC236}">
                <a16:creationId xmlns:a16="http://schemas.microsoft.com/office/drawing/2014/main" id="{352F4B87-2757-9BD8-88A6-825306D224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9F640-3E96-6FA1-E25D-B1A25C74D429}"/>
              </a:ext>
            </a:extLst>
          </p:cNvPr>
          <p:cNvSpPr>
            <a:spLocks noGrp="1"/>
          </p:cNvSpPr>
          <p:nvPr>
            <p:ph type="sldNum" sz="quarter" idx="12"/>
          </p:nvPr>
        </p:nvSpPr>
        <p:spPr/>
        <p:txBody>
          <a:bodyPr/>
          <a:lstStyle/>
          <a:p>
            <a:fld id="{3DFDF98A-241B-6541-AFB3-1E964338FC88}" type="slidenum">
              <a:rPr lang="en-US" smtClean="0"/>
              <a:t>‹Nr.›</a:t>
            </a:fld>
            <a:endParaRPr lang="en-US"/>
          </a:p>
        </p:txBody>
      </p:sp>
    </p:spTree>
    <p:extLst>
      <p:ext uri="{BB962C8B-B14F-4D97-AF65-F5344CB8AC3E}">
        <p14:creationId xmlns:p14="http://schemas.microsoft.com/office/powerpoint/2010/main" val="2796033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F5C91-38BE-77E0-7A26-AC3BB8DA48E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34BDEE8-3695-11CB-6C50-5A5B08D50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E3C2A3-AEA3-04A5-C080-00011BCF0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7CCCA8-8930-2656-510F-247CD7DA3566}"/>
              </a:ext>
            </a:extLst>
          </p:cNvPr>
          <p:cNvSpPr>
            <a:spLocks noGrp="1"/>
          </p:cNvSpPr>
          <p:nvPr>
            <p:ph type="dt" sz="half" idx="10"/>
          </p:nvPr>
        </p:nvSpPr>
        <p:spPr/>
        <p:txBody>
          <a:bodyPr/>
          <a:lstStyle/>
          <a:p>
            <a:fld id="{2E492072-FEF0-2347-96AC-94E6900892FB}" type="datetimeFigureOut">
              <a:rPr lang="en-US" smtClean="0"/>
              <a:t>7/11/2024</a:t>
            </a:fld>
            <a:endParaRPr lang="en-US"/>
          </a:p>
        </p:txBody>
      </p:sp>
      <p:sp>
        <p:nvSpPr>
          <p:cNvPr id="6" name="Footer Placeholder 5">
            <a:extLst>
              <a:ext uri="{FF2B5EF4-FFF2-40B4-BE49-F238E27FC236}">
                <a16:creationId xmlns:a16="http://schemas.microsoft.com/office/drawing/2014/main" id="{5E590A54-F2BD-295D-0FA1-3CA2905808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272186-386E-6354-53A9-A75680E299BC}"/>
              </a:ext>
            </a:extLst>
          </p:cNvPr>
          <p:cNvSpPr>
            <a:spLocks noGrp="1"/>
          </p:cNvSpPr>
          <p:nvPr>
            <p:ph type="sldNum" sz="quarter" idx="12"/>
          </p:nvPr>
        </p:nvSpPr>
        <p:spPr/>
        <p:txBody>
          <a:bodyPr/>
          <a:lstStyle/>
          <a:p>
            <a:fld id="{3DFDF98A-241B-6541-AFB3-1E964338FC88}" type="slidenum">
              <a:rPr lang="en-US" smtClean="0"/>
              <a:t>‹Nr.›</a:t>
            </a:fld>
            <a:endParaRPr lang="en-US"/>
          </a:p>
        </p:txBody>
      </p:sp>
    </p:spTree>
    <p:extLst>
      <p:ext uri="{BB962C8B-B14F-4D97-AF65-F5344CB8AC3E}">
        <p14:creationId xmlns:p14="http://schemas.microsoft.com/office/powerpoint/2010/main" val="1356054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B9E7-4313-26EC-1881-F97FA06BF4D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FB8288A-C99B-0602-0254-A60F1DAF3FA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92C1AF8-F83D-1D40-4CC2-718E31F7B65B}"/>
              </a:ext>
            </a:extLst>
          </p:cNvPr>
          <p:cNvSpPr>
            <a:spLocks noGrp="1"/>
          </p:cNvSpPr>
          <p:nvPr>
            <p:ph type="dt" sz="half" idx="10"/>
          </p:nvPr>
        </p:nvSpPr>
        <p:spPr/>
        <p:txBody>
          <a:bodyPr/>
          <a:lstStyle/>
          <a:p>
            <a:fld id="{2E492072-FEF0-2347-96AC-94E6900892FB}" type="datetimeFigureOut">
              <a:rPr lang="en-US" smtClean="0"/>
              <a:t>7/11/2024</a:t>
            </a:fld>
            <a:endParaRPr lang="en-US"/>
          </a:p>
        </p:txBody>
      </p:sp>
      <p:sp>
        <p:nvSpPr>
          <p:cNvPr id="5" name="Footer Placeholder 4">
            <a:extLst>
              <a:ext uri="{FF2B5EF4-FFF2-40B4-BE49-F238E27FC236}">
                <a16:creationId xmlns:a16="http://schemas.microsoft.com/office/drawing/2014/main" id="{B532F245-4743-3354-EA6A-772271890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CDCF99-7695-1740-E5B5-2BE2602E84AC}"/>
              </a:ext>
            </a:extLst>
          </p:cNvPr>
          <p:cNvSpPr>
            <a:spLocks noGrp="1"/>
          </p:cNvSpPr>
          <p:nvPr>
            <p:ph type="sldNum" sz="quarter" idx="12"/>
          </p:nvPr>
        </p:nvSpPr>
        <p:spPr/>
        <p:txBody>
          <a:bodyPr/>
          <a:lstStyle/>
          <a:p>
            <a:fld id="{3DFDF98A-241B-6541-AFB3-1E964338FC88}" type="slidenum">
              <a:rPr lang="en-US" smtClean="0"/>
              <a:t>‹Nr.›</a:t>
            </a:fld>
            <a:endParaRPr lang="en-US"/>
          </a:p>
        </p:txBody>
      </p:sp>
    </p:spTree>
    <p:extLst>
      <p:ext uri="{BB962C8B-B14F-4D97-AF65-F5344CB8AC3E}">
        <p14:creationId xmlns:p14="http://schemas.microsoft.com/office/powerpoint/2010/main" val="2721317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F3C218-DD5E-AB69-B727-8CF0355219E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02D452A-04CB-D588-23E5-F286830F93E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E6E4BA-97DB-5FA7-E305-A530DF2F17BE}"/>
              </a:ext>
            </a:extLst>
          </p:cNvPr>
          <p:cNvSpPr>
            <a:spLocks noGrp="1"/>
          </p:cNvSpPr>
          <p:nvPr>
            <p:ph type="dt" sz="half" idx="10"/>
          </p:nvPr>
        </p:nvSpPr>
        <p:spPr/>
        <p:txBody>
          <a:bodyPr/>
          <a:lstStyle/>
          <a:p>
            <a:fld id="{2E492072-FEF0-2347-96AC-94E6900892FB}" type="datetimeFigureOut">
              <a:rPr lang="en-US" smtClean="0"/>
              <a:t>7/11/2024</a:t>
            </a:fld>
            <a:endParaRPr lang="en-US"/>
          </a:p>
        </p:txBody>
      </p:sp>
      <p:sp>
        <p:nvSpPr>
          <p:cNvPr id="5" name="Footer Placeholder 4">
            <a:extLst>
              <a:ext uri="{FF2B5EF4-FFF2-40B4-BE49-F238E27FC236}">
                <a16:creationId xmlns:a16="http://schemas.microsoft.com/office/drawing/2014/main" id="{4EE6F1FE-529B-FE99-3661-628E585446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E4B12-5730-4EDA-D5BD-9A2993F9BC6D}"/>
              </a:ext>
            </a:extLst>
          </p:cNvPr>
          <p:cNvSpPr>
            <a:spLocks noGrp="1"/>
          </p:cNvSpPr>
          <p:nvPr>
            <p:ph type="sldNum" sz="quarter" idx="12"/>
          </p:nvPr>
        </p:nvSpPr>
        <p:spPr/>
        <p:txBody>
          <a:bodyPr/>
          <a:lstStyle/>
          <a:p>
            <a:fld id="{3DFDF98A-241B-6541-AFB3-1E964338FC88}" type="slidenum">
              <a:rPr lang="en-US" smtClean="0"/>
              <a:t>‹Nr.›</a:t>
            </a:fld>
            <a:endParaRPr lang="en-US"/>
          </a:p>
        </p:txBody>
      </p:sp>
    </p:spTree>
    <p:extLst>
      <p:ext uri="{BB962C8B-B14F-4D97-AF65-F5344CB8AC3E}">
        <p14:creationId xmlns:p14="http://schemas.microsoft.com/office/powerpoint/2010/main" val="1539265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789198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665014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969837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B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04AD06F7-C69E-4E26-87A5-D27C07A07005}" type="slidenum">
              <a:rPr lang="fr-BE" smtClean="0"/>
              <a:t>‹Nr.›</a:t>
            </a:fld>
            <a:endParaRPr lang="fr-BE"/>
          </a:p>
        </p:txBody>
      </p:sp>
    </p:spTree>
    <p:extLst>
      <p:ext uri="{BB962C8B-B14F-4D97-AF65-F5344CB8AC3E}">
        <p14:creationId xmlns:p14="http://schemas.microsoft.com/office/powerpoint/2010/main" val="854752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5947913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522310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793507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42782898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942174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7493387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6462367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525208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838200" y="2217683"/>
            <a:ext cx="5181600" cy="3980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6172200" y="2217683"/>
            <a:ext cx="5181600" cy="3980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Slide Number Placeholder 6"/>
          <p:cNvSpPr>
            <a:spLocks noGrp="1"/>
          </p:cNvSpPr>
          <p:nvPr>
            <p:ph type="sldNum" sz="quarter" idx="12"/>
          </p:nvPr>
        </p:nvSpPr>
        <p:spPr/>
        <p:txBody>
          <a:bodyPr/>
          <a:lstStyle/>
          <a:p>
            <a:fld id="{04AD06F7-C69E-4E26-87A5-D27C07A07005}" type="slidenum">
              <a:rPr lang="fr-BE" smtClean="0"/>
              <a:t>‹Nr.›</a:t>
            </a:fld>
            <a:endParaRPr lang="fr-BE"/>
          </a:p>
        </p:txBody>
      </p:sp>
    </p:spTree>
    <p:extLst>
      <p:ext uri="{BB962C8B-B14F-4D97-AF65-F5344CB8AC3E}">
        <p14:creationId xmlns:p14="http://schemas.microsoft.com/office/powerpoint/2010/main" val="1157147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198179"/>
            <a:ext cx="10515600" cy="702709"/>
          </a:xfrm>
        </p:spPr>
        <p:txBody>
          <a:bodyPr/>
          <a:lstStyle/>
          <a:p>
            <a:r>
              <a:rPr lang="en-US"/>
              <a:t>Click to edit Master title style</a:t>
            </a:r>
            <a:endParaRPr lang="fr-BE"/>
          </a:p>
        </p:txBody>
      </p:sp>
      <p:sp>
        <p:nvSpPr>
          <p:cNvPr id="3" name="Text Placeholder 2"/>
          <p:cNvSpPr>
            <a:spLocks noGrp="1"/>
          </p:cNvSpPr>
          <p:nvPr>
            <p:ph type="body" idx="1"/>
          </p:nvPr>
        </p:nvSpPr>
        <p:spPr>
          <a:xfrm>
            <a:off x="839788" y="1964933"/>
            <a:ext cx="5157787" cy="823912"/>
          </a:xfrm>
        </p:spPr>
        <p:txBody>
          <a:bodyPr anchor="ctr">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837791"/>
            <a:ext cx="5157787" cy="3279230"/>
          </a:xfrm>
        </p:spPr>
        <p:txBody>
          <a:bodyPr/>
          <a:lstStyle>
            <a:lvl1pPr>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6172200" y="1964933"/>
            <a:ext cx="5183188" cy="823912"/>
          </a:xfrm>
        </p:spPr>
        <p:txBody>
          <a:bodyPr anchor="ctr">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837791"/>
            <a:ext cx="5183188" cy="3279230"/>
          </a:xfrm>
        </p:spPr>
        <p:txBody>
          <a:bodyPr/>
          <a:lstStyle>
            <a:lvl1pPr>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9" name="Slide Number Placeholder 8"/>
          <p:cNvSpPr>
            <a:spLocks noGrp="1"/>
          </p:cNvSpPr>
          <p:nvPr>
            <p:ph type="sldNum" sz="quarter" idx="12"/>
          </p:nvPr>
        </p:nvSpPr>
        <p:spPr/>
        <p:txBody>
          <a:bodyPr/>
          <a:lstStyle/>
          <a:p>
            <a:fld id="{04AD06F7-C69E-4E26-87A5-D27C07A07005}" type="slidenum">
              <a:rPr lang="fr-BE" smtClean="0"/>
              <a:t>‹Nr.›</a:t>
            </a:fld>
            <a:endParaRPr lang="fr-BE"/>
          </a:p>
        </p:txBody>
      </p:sp>
    </p:spTree>
    <p:extLst>
      <p:ext uri="{BB962C8B-B14F-4D97-AF65-F5344CB8AC3E}">
        <p14:creationId xmlns:p14="http://schemas.microsoft.com/office/powerpoint/2010/main" val="3615945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5" name="Slide Number Placeholder 4"/>
          <p:cNvSpPr>
            <a:spLocks noGrp="1"/>
          </p:cNvSpPr>
          <p:nvPr>
            <p:ph type="sldNum" sz="quarter" idx="12"/>
          </p:nvPr>
        </p:nvSpPr>
        <p:spPr/>
        <p:txBody>
          <a:bodyPr/>
          <a:lstStyle/>
          <a:p>
            <a:fld id="{04AD06F7-C69E-4E26-87A5-D27C07A07005}" type="slidenum">
              <a:rPr lang="fr-BE" smtClean="0"/>
              <a:t>‹Nr.›</a:t>
            </a:fld>
            <a:endParaRPr lang="fr-BE"/>
          </a:p>
        </p:txBody>
      </p:sp>
    </p:spTree>
    <p:extLst>
      <p:ext uri="{BB962C8B-B14F-4D97-AF65-F5344CB8AC3E}">
        <p14:creationId xmlns:p14="http://schemas.microsoft.com/office/powerpoint/2010/main" val="2939162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35724"/>
            <a:ext cx="3932237" cy="1524000"/>
          </a:xfrm>
        </p:spPr>
        <p:txBody>
          <a:bodyPr anchor="ctr"/>
          <a:lstStyle>
            <a:lvl1pPr>
              <a:defRPr sz="3200"/>
            </a:lvl1pPr>
          </a:lstStyle>
          <a:p>
            <a:r>
              <a:rPr lang="en-US"/>
              <a:t>Click to edit Master title style</a:t>
            </a:r>
            <a:endParaRPr lang="fr-BE"/>
          </a:p>
        </p:txBody>
      </p:sp>
      <p:sp>
        <p:nvSpPr>
          <p:cNvPr id="3" name="Content Placeholder 2"/>
          <p:cNvSpPr>
            <a:spLocks noGrp="1"/>
          </p:cNvSpPr>
          <p:nvPr>
            <p:ph idx="1"/>
          </p:nvPr>
        </p:nvSpPr>
        <p:spPr>
          <a:xfrm>
            <a:off x="5183188" y="1376850"/>
            <a:ext cx="6172200" cy="47296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839788" y="2396359"/>
            <a:ext cx="3932237" cy="371015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04AD06F7-C69E-4E26-87A5-D27C07A07005}" type="slidenum">
              <a:rPr lang="fr-BE" smtClean="0"/>
              <a:t>‹Nr.›</a:t>
            </a:fld>
            <a:endParaRPr lang="fr-BE"/>
          </a:p>
        </p:txBody>
      </p:sp>
    </p:spTree>
    <p:extLst>
      <p:ext uri="{BB962C8B-B14F-4D97-AF65-F5344CB8AC3E}">
        <p14:creationId xmlns:p14="http://schemas.microsoft.com/office/powerpoint/2010/main" val="1505586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839788" y="735724"/>
            <a:ext cx="3932237" cy="1524000"/>
          </a:xfrm>
        </p:spPr>
        <p:txBody>
          <a:bodyPr anchor="ctr"/>
          <a:lstStyle>
            <a:lvl1pPr>
              <a:defRPr sz="3200"/>
            </a:lvl1pPr>
          </a:lstStyle>
          <a:p>
            <a:r>
              <a:rPr lang="en-US"/>
              <a:t>Click to edit Master title style</a:t>
            </a:r>
            <a:endParaRPr lang="fr-BE"/>
          </a:p>
        </p:txBody>
      </p:sp>
      <p:sp>
        <p:nvSpPr>
          <p:cNvPr id="4" name="Text Placeholder 3"/>
          <p:cNvSpPr>
            <a:spLocks noGrp="1"/>
          </p:cNvSpPr>
          <p:nvPr>
            <p:ph type="body" sz="half" idx="2"/>
          </p:nvPr>
        </p:nvSpPr>
        <p:spPr>
          <a:xfrm>
            <a:off x="839788" y="2396359"/>
            <a:ext cx="3932237" cy="36964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04AD06F7-C69E-4E26-87A5-D27C07A07005}" type="slidenum">
              <a:rPr lang="fr-BE" smtClean="0"/>
              <a:t>‹Nr.›</a:t>
            </a:fld>
            <a:endParaRPr lang="fr-BE"/>
          </a:p>
        </p:txBody>
      </p:sp>
      <p:sp>
        <p:nvSpPr>
          <p:cNvPr id="6" name="Picture Placeholder 2"/>
          <p:cNvSpPr>
            <a:spLocks noGrp="1"/>
          </p:cNvSpPr>
          <p:nvPr>
            <p:ph type="pic" idx="1"/>
          </p:nvPr>
        </p:nvSpPr>
        <p:spPr>
          <a:xfrm>
            <a:off x="5183188" y="1376854"/>
            <a:ext cx="6172200" cy="471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Tree>
    <p:extLst>
      <p:ext uri="{BB962C8B-B14F-4D97-AF65-F5344CB8AC3E}">
        <p14:creationId xmlns:p14="http://schemas.microsoft.com/office/powerpoint/2010/main" val="31948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Ending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070538"/>
            <a:ext cx="9144000" cy="1050533"/>
          </a:xfrm>
        </p:spPr>
        <p:txBody>
          <a:bodyPr anchor="b">
            <a:normAutofit/>
          </a:bodyPr>
          <a:lstStyle>
            <a:lvl1pPr algn="ctr">
              <a:defRPr sz="5400" baseline="0"/>
            </a:lvl1pPr>
          </a:lstStyle>
          <a:p>
            <a:r>
              <a:rPr lang="en-US"/>
              <a:t>Thank you for your attention</a:t>
            </a:r>
            <a:endParaRPr lang="fr-BE"/>
          </a:p>
        </p:txBody>
      </p:sp>
      <p:sp>
        <p:nvSpPr>
          <p:cNvPr id="3" name="Subtitle 2"/>
          <p:cNvSpPr>
            <a:spLocks noGrp="1"/>
          </p:cNvSpPr>
          <p:nvPr>
            <p:ph type="subTitle" idx="1"/>
          </p:nvPr>
        </p:nvSpPr>
        <p:spPr>
          <a:xfrm>
            <a:off x="1524000" y="312107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BE"/>
          </a:p>
        </p:txBody>
      </p:sp>
      <p:sp>
        <p:nvSpPr>
          <p:cNvPr id="4" name="Subtitle 2"/>
          <p:cNvSpPr txBox="1">
            <a:spLocks/>
          </p:cNvSpPr>
          <p:nvPr userDrawn="1"/>
        </p:nvSpPr>
        <p:spPr>
          <a:xfrm>
            <a:off x="1702675" y="4799792"/>
            <a:ext cx="3725916" cy="4974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1A6597"/>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A6597"/>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A6597"/>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A6597"/>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A6597"/>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b="1" u="none">
                <a:solidFill>
                  <a:srgbClr val="1A6597"/>
                </a:solidFill>
              </a:rPr>
              <a:t>www.easee-gas.eu</a:t>
            </a:r>
            <a:r>
              <a:rPr lang="en-US"/>
              <a:t> </a:t>
            </a:r>
            <a:endParaRPr lang="fr-BE"/>
          </a:p>
        </p:txBody>
      </p:sp>
      <p:sp>
        <p:nvSpPr>
          <p:cNvPr id="5" name="Subtitle 2"/>
          <p:cNvSpPr txBox="1">
            <a:spLocks/>
          </p:cNvSpPr>
          <p:nvPr userDrawn="1"/>
        </p:nvSpPr>
        <p:spPr>
          <a:xfrm>
            <a:off x="5549460" y="4799794"/>
            <a:ext cx="3725916" cy="4974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1A6597"/>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A6597"/>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A6597"/>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A6597"/>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A6597"/>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b="1" u="none">
                <a:solidFill>
                  <a:srgbClr val="1A6597"/>
                </a:solidFill>
              </a:rPr>
              <a:t>www.edigas.org</a:t>
            </a:r>
            <a:r>
              <a:rPr lang="en-US"/>
              <a:t> </a:t>
            </a:r>
            <a:endParaRPr lang="fr-BE"/>
          </a:p>
        </p:txBody>
      </p:sp>
      <p:cxnSp>
        <p:nvCxnSpPr>
          <p:cNvPr id="7" name="Straight Connector 6"/>
          <p:cNvCxnSpPr/>
          <p:nvPr userDrawn="1"/>
        </p:nvCxnSpPr>
        <p:spPr>
          <a:xfrm>
            <a:off x="5791198" y="4799794"/>
            <a:ext cx="0" cy="423847"/>
          </a:xfrm>
          <a:prstGeom prst="line">
            <a:avLst/>
          </a:prstGeom>
          <a:ln w="19050">
            <a:solidFill>
              <a:srgbClr val="BBE2F1"/>
            </a:solidFill>
          </a:ln>
        </p:spPr>
        <p:style>
          <a:lnRef idx="1">
            <a:schemeClr val="accent1"/>
          </a:lnRef>
          <a:fillRef idx="0">
            <a:schemeClr val="accent1"/>
          </a:fillRef>
          <a:effectRef idx="0">
            <a:schemeClr val="accent1"/>
          </a:effectRef>
          <a:fontRef idx="minor">
            <a:schemeClr val="tx1"/>
          </a:fontRef>
        </p:style>
      </p:cxnSp>
      <p:sp>
        <p:nvSpPr>
          <p:cNvPr id="8" name="Freeform 317"/>
          <p:cNvSpPr>
            <a:spLocks noChangeAspect="1" noEditPoints="1"/>
          </p:cNvSpPr>
          <p:nvPr userDrawn="1"/>
        </p:nvSpPr>
        <p:spPr bwMode="auto">
          <a:xfrm>
            <a:off x="5187310" y="4840349"/>
            <a:ext cx="360000" cy="360000"/>
          </a:xfrm>
          <a:custGeom>
            <a:avLst/>
            <a:gdLst>
              <a:gd name="T0" fmla="*/ 64 w 176"/>
              <a:gd name="T1" fmla="*/ 56 h 176"/>
              <a:gd name="T2" fmla="*/ 56 w 176"/>
              <a:gd name="T3" fmla="*/ 64 h 176"/>
              <a:gd name="T4" fmla="*/ 64 w 176"/>
              <a:gd name="T5" fmla="*/ 72 h 176"/>
              <a:gd name="T6" fmla="*/ 72 w 176"/>
              <a:gd name="T7" fmla="*/ 64 h 176"/>
              <a:gd name="T8" fmla="*/ 64 w 176"/>
              <a:gd name="T9" fmla="*/ 56 h 176"/>
              <a:gd name="T10" fmla="*/ 56 w 176"/>
              <a:gd name="T11" fmla="*/ 120 h 176"/>
              <a:gd name="T12" fmla="*/ 72 w 176"/>
              <a:gd name="T13" fmla="*/ 120 h 176"/>
              <a:gd name="T14" fmla="*/ 72 w 176"/>
              <a:gd name="T15" fmla="*/ 76 h 176"/>
              <a:gd name="T16" fmla="*/ 56 w 176"/>
              <a:gd name="T17" fmla="*/ 76 h 176"/>
              <a:gd name="T18" fmla="*/ 56 w 176"/>
              <a:gd name="T19" fmla="*/ 120 h 176"/>
              <a:gd name="T20" fmla="*/ 109 w 176"/>
              <a:gd name="T21" fmla="*/ 76 h 176"/>
              <a:gd name="T22" fmla="*/ 96 w 176"/>
              <a:gd name="T23" fmla="*/ 83 h 176"/>
              <a:gd name="T24" fmla="*/ 96 w 176"/>
              <a:gd name="T25" fmla="*/ 76 h 176"/>
              <a:gd name="T26" fmla="*/ 80 w 176"/>
              <a:gd name="T27" fmla="*/ 76 h 176"/>
              <a:gd name="T28" fmla="*/ 80 w 176"/>
              <a:gd name="T29" fmla="*/ 120 h 176"/>
              <a:gd name="T30" fmla="*/ 96 w 176"/>
              <a:gd name="T31" fmla="*/ 120 h 176"/>
              <a:gd name="T32" fmla="*/ 96 w 176"/>
              <a:gd name="T33" fmla="*/ 96 h 176"/>
              <a:gd name="T34" fmla="*/ 103 w 176"/>
              <a:gd name="T35" fmla="*/ 88 h 176"/>
              <a:gd name="T36" fmla="*/ 108 w 176"/>
              <a:gd name="T37" fmla="*/ 96 h 176"/>
              <a:gd name="T38" fmla="*/ 108 w 176"/>
              <a:gd name="T39" fmla="*/ 120 h 176"/>
              <a:gd name="T40" fmla="*/ 124 w 176"/>
              <a:gd name="T41" fmla="*/ 120 h 176"/>
              <a:gd name="T42" fmla="*/ 124 w 176"/>
              <a:gd name="T43" fmla="*/ 96 h 176"/>
              <a:gd name="T44" fmla="*/ 109 w 176"/>
              <a:gd name="T45" fmla="*/ 76 h 176"/>
              <a:gd name="T46" fmla="*/ 88 w 176"/>
              <a:gd name="T47" fmla="*/ 0 h 176"/>
              <a:gd name="T48" fmla="*/ 0 w 176"/>
              <a:gd name="T49" fmla="*/ 88 h 176"/>
              <a:gd name="T50" fmla="*/ 88 w 176"/>
              <a:gd name="T51" fmla="*/ 176 h 176"/>
              <a:gd name="T52" fmla="*/ 176 w 176"/>
              <a:gd name="T53" fmla="*/ 88 h 176"/>
              <a:gd name="T54" fmla="*/ 88 w 176"/>
              <a:gd name="T55" fmla="*/ 0 h 176"/>
              <a:gd name="T56" fmla="*/ 88 w 176"/>
              <a:gd name="T57" fmla="*/ 168 h 176"/>
              <a:gd name="T58" fmla="*/ 8 w 176"/>
              <a:gd name="T59" fmla="*/ 88 h 176"/>
              <a:gd name="T60" fmla="*/ 88 w 176"/>
              <a:gd name="T61" fmla="*/ 8 h 176"/>
              <a:gd name="T62" fmla="*/ 168 w 176"/>
              <a:gd name="T63" fmla="*/ 88 h 176"/>
              <a:gd name="T64" fmla="*/ 88 w 176"/>
              <a:gd name="T65"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64" y="56"/>
                </a:moveTo>
                <a:cubicBezTo>
                  <a:pt x="60" y="56"/>
                  <a:pt x="56" y="60"/>
                  <a:pt x="56" y="64"/>
                </a:cubicBezTo>
                <a:cubicBezTo>
                  <a:pt x="56" y="68"/>
                  <a:pt x="60" y="72"/>
                  <a:pt x="64" y="72"/>
                </a:cubicBezTo>
                <a:cubicBezTo>
                  <a:pt x="68" y="72"/>
                  <a:pt x="72" y="68"/>
                  <a:pt x="72" y="64"/>
                </a:cubicBezTo>
                <a:cubicBezTo>
                  <a:pt x="72" y="60"/>
                  <a:pt x="68" y="56"/>
                  <a:pt x="64" y="56"/>
                </a:cubicBezTo>
                <a:moveTo>
                  <a:pt x="56" y="120"/>
                </a:moveTo>
                <a:cubicBezTo>
                  <a:pt x="72" y="120"/>
                  <a:pt x="72" y="120"/>
                  <a:pt x="72" y="120"/>
                </a:cubicBezTo>
                <a:cubicBezTo>
                  <a:pt x="72" y="76"/>
                  <a:pt x="72" y="76"/>
                  <a:pt x="72" y="76"/>
                </a:cubicBezTo>
                <a:cubicBezTo>
                  <a:pt x="56" y="76"/>
                  <a:pt x="56" y="76"/>
                  <a:pt x="56" y="76"/>
                </a:cubicBezTo>
                <a:lnTo>
                  <a:pt x="56" y="120"/>
                </a:lnTo>
                <a:close/>
                <a:moveTo>
                  <a:pt x="109" y="76"/>
                </a:moveTo>
                <a:cubicBezTo>
                  <a:pt x="98" y="76"/>
                  <a:pt x="96" y="83"/>
                  <a:pt x="96" y="83"/>
                </a:cubicBezTo>
                <a:cubicBezTo>
                  <a:pt x="96" y="76"/>
                  <a:pt x="96" y="76"/>
                  <a:pt x="96" y="76"/>
                </a:cubicBezTo>
                <a:cubicBezTo>
                  <a:pt x="80" y="76"/>
                  <a:pt x="80" y="76"/>
                  <a:pt x="80" y="76"/>
                </a:cubicBezTo>
                <a:cubicBezTo>
                  <a:pt x="80" y="120"/>
                  <a:pt x="80" y="120"/>
                  <a:pt x="80" y="120"/>
                </a:cubicBezTo>
                <a:cubicBezTo>
                  <a:pt x="96" y="120"/>
                  <a:pt x="96" y="120"/>
                  <a:pt x="96" y="120"/>
                </a:cubicBezTo>
                <a:cubicBezTo>
                  <a:pt x="96" y="96"/>
                  <a:pt x="96" y="96"/>
                  <a:pt x="96" y="96"/>
                </a:cubicBezTo>
                <a:cubicBezTo>
                  <a:pt x="96" y="96"/>
                  <a:pt x="96" y="88"/>
                  <a:pt x="103" y="88"/>
                </a:cubicBezTo>
                <a:cubicBezTo>
                  <a:pt x="107" y="88"/>
                  <a:pt x="108" y="92"/>
                  <a:pt x="108" y="96"/>
                </a:cubicBezTo>
                <a:cubicBezTo>
                  <a:pt x="108" y="120"/>
                  <a:pt x="108" y="120"/>
                  <a:pt x="108" y="120"/>
                </a:cubicBezTo>
                <a:cubicBezTo>
                  <a:pt x="124" y="120"/>
                  <a:pt x="124" y="120"/>
                  <a:pt x="124" y="120"/>
                </a:cubicBezTo>
                <a:cubicBezTo>
                  <a:pt x="124" y="96"/>
                  <a:pt x="124" y="96"/>
                  <a:pt x="124" y="96"/>
                </a:cubicBezTo>
                <a:cubicBezTo>
                  <a:pt x="124" y="83"/>
                  <a:pt x="119" y="76"/>
                  <a:pt x="109" y="76"/>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rgbClr val="1A6597"/>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9716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image" Target="../media/image4.jpeg"/><Relationship Id="rId5" Type="http://schemas.openxmlformats.org/officeDocument/2006/relationships/image" Target="../media/image1.emf"/><Relationship Id="rId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3.xml"/><Relationship Id="rId7" Type="http://schemas.openxmlformats.org/officeDocument/2006/relationships/image" Target="../media/image5.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ags" Target="../tags/tag5.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emf"/><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oleObject" Target="../embeddings/oleObject4.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ags" Target="../tags/tag6.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emf"/><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oleObject" Target="../embeddings/oleObject5.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8CEF9FE-E306-5FA4-03B9-17F4B61F5421}"/>
              </a:ext>
            </a:extLst>
          </p:cNvPr>
          <p:cNvGraphicFramePr>
            <a:graphicFrameLocks noChangeAspect="1"/>
          </p:cNvGraphicFramePr>
          <p:nvPr userDrawn="1">
            <p:custDataLst>
              <p:tags r:id="rId14"/>
            </p:custDataLst>
            <p:extLst>
              <p:ext uri="{D42A27DB-BD31-4B8C-83A1-F6EECF244321}">
                <p14:modId xmlns:p14="http://schemas.microsoft.com/office/powerpoint/2010/main" val="2799677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347" imgH="348" progId="TCLayout.ActiveDocument.1">
                  <p:embed/>
                </p:oleObj>
              </mc:Choice>
              <mc:Fallback>
                <p:oleObj name="think-cell Slide" r:id="rId15" imgW="347" imgH="348" progId="TCLayout.ActiveDocument.1">
                  <p:embed/>
                  <p:pic>
                    <p:nvPicPr>
                      <p:cNvPr id="5" name="think-cell data - do not delete" hidden="1">
                        <a:extLst>
                          <a:ext uri="{FF2B5EF4-FFF2-40B4-BE49-F238E27FC236}">
                            <a16:creationId xmlns:a16="http://schemas.microsoft.com/office/drawing/2014/main" id="{58CEF9FE-E306-5FA4-03B9-17F4B61F5421}"/>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1261231"/>
            <a:ext cx="10515600" cy="830328"/>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838200" y="2228495"/>
            <a:ext cx="10515600" cy="406276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D06F7-C69E-4E26-87A5-D27C07A07005}" type="slidenum">
              <a:rPr lang="fr-BE" smtClean="0"/>
              <a:t>‹Nr.›</a:t>
            </a:fld>
            <a:endParaRPr lang="fr-BE"/>
          </a:p>
        </p:txBody>
      </p:sp>
      <p:sp>
        <p:nvSpPr>
          <p:cNvPr id="7" name="Rectangle 6"/>
          <p:cNvSpPr>
            <a:spLocks noChangeAspect="1"/>
          </p:cNvSpPr>
          <p:nvPr userDrawn="1"/>
        </p:nvSpPr>
        <p:spPr>
          <a:xfrm>
            <a:off x="6505896" y="267487"/>
            <a:ext cx="2425737" cy="900000"/>
          </a:xfrm>
          <a:prstGeom prst="rect">
            <a:avLst/>
          </a:prstGeom>
          <a:blipFill>
            <a:blip r:embed="rId1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0" name="Straight Connector 9"/>
          <p:cNvCxnSpPr/>
          <p:nvPr userDrawn="1"/>
        </p:nvCxnSpPr>
        <p:spPr>
          <a:xfrm>
            <a:off x="9120597" y="362255"/>
            <a:ext cx="2377" cy="756000"/>
          </a:xfrm>
          <a:prstGeom prst="line">
            <a:avLst/>
          </a:prstGeom>
          <a:ln w="22225">
            <a:solidFill>
              <a:srgbClr val="BAE4F7"/>
            </a:solidFill>
          </a:ln>
        </p:spPr>
        <p:style>
          <a:lnRef idx="1">
            <a:schemeClr val="accent1"/>
          </a:lnRef>
          <a:fillRef idx="0">
            <a:schemeClr val="accent1"/>
          </a:fillRef>
          <a:effectRef idx="0">
            <a:schemeClr val="accent1"/>
          </a:effectRef>
          <a:fontRef idx="minor">
            <a:schemeClr val="tx1"/>
          </a:fontRef>
        </p:style>
      </p:cxnSp>
      <p:pic>
        <p:nvPicPr>
          <p:cNvPr id="8" name="Grafik 7" descr="Ein Bild, das Text, Schrift, Logo, Grafiken enthält.&#10;&#10;Automatisch generierte Beschreibung">
            <a:extLst>
              <a:ext uri="{FF2B5EF4-FFF2-40B4-BE49-F238E27FC236}">
                <a16:creationId xmlns:a16="http://schemas.microsoft.com/office/drawing/2014/main" id="{EAEA92EF-802C-182A-D5CB-8C513975FAA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203527" y="288450"/>
            <a:ext cx="2074073" cy="829805"/>
          </a:xfrm>
          <a:prstGeom prst="rect">
            <a:avLst/>
          </a:prstGeom>
        </p:spPr>
      </p:pic>
    </p:spTree>
    <p:extLst>
      <p:ext uri="{BB962C8B-B14F-4D97-AF65-F5344CB8AC3E}">
        <p14:creationId xmlns:p14="http://schemas.microsoft.com/office/powerpoint/2010/main" val="1665201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60" r:id="rId8"/>
    <p:sldLayoutId id="2147483674" r:id="rId9"/>
    <p:sldLayoutId id="2147483709" r:id="rId10"/>
    <p:sldLayoutId id="2147483710" r:id="rId11"/>
    <p:sldLayoutId id="2147483711" r:id="rId12"/>
  </p:sldLayoutIdLst>
  <p:hf hdr="0" ftr="0" dt="0"/>
  <p:txStyles>
    <p:titleStyle>
      <a:lvl1pPr algn="l" defTabSz="914400" rtl="0" eaLnBrk="1" latinLnBrk="0" hangingPunct="1">
        <a:lnSpc>
          <a:spcPct val="90000"/>
        </a:lnSpc>
        <a:spcBef>
          <a:spcPct val="0"/>
        </a:spcBef>
        <a:buNone/>
        <a:defRPr sz="4000" kern="1200">
          <a:solidFill>
            <a:srgbClr val="1A659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659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659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659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659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659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C500C9E-4A8D-51DD-C6FA-D214303CD66D}"/>
              </a:ext>
            </a:extLst>
          </p:cNvPr>
          <p:cNvGraphicFramePr>
            <a:graphicFrameLocks noChangeAspect="1"/>
          </p:cNvGraphicFramePr>
          <p:nvPr userDrawn="1">
            <p:custDataLst>
              <p:tags r:id="rId3"/>
            </p:custDataLst>
            <p:extLst>
              <p:ext uri="{D42A27DB-BD31-4B8C-83A1-F6EECF244321}">
                <p14:modId xmlns:p14="http://schemas.microsoft.com/office/powerpoint/2010/main" val="30229015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3" name="think-cell data - do not delete" hidden="1">
                        <a:extLst>
                          <a:ext uri="{FF2B5EF4-FFF2-40B4-BE49-F238E27FC236}">
                            <a16:creationId xmlns:a16="http://schemas.microsoft.com/office/drawing/2014/main" id="{BC500C9E-4A8D-51DD-C6FA-D214303CD66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1037897" y="3434149"/>
            <a:ext cx="10515600" cy="1325563"/>
          </a:xfrm>
          <a:prstGeom prst="rect">
            <a:avLst/>
          </a:prstGeom>
          <a:ln>
            <a:noFill/>
          </a:ln>
        </p:spPr>
        <p:txBody>
          <a:bodyPr vert="horz" lIns="91440" tIns="45720" rIns="91440" bIns="45720" rtlCol="0" anchor="ctr">
            <a:normAutofit/>
          </a:bodyPr>
          <a:lstStyle/>
          <a:p>
            <a:endParaRPr lang="fr-BE"/>
          </a:p>
        </p:txBody>
      </p:sp>
      <p:sp>
        <p:nvSpPr>
          <p:cNvPr id="9" name="Subtitle 2"/>
          <p:cNvSpPr txBox="1">
            <a:spLocks/>
          </p:cNvSpPr>
          <p:nvPr userDrawn="1"/>
        </p:nvSpPr>
        <p:spPr>
          <a:xfrm>
            <a:off x="2712344" y="5570064"/>
            <a:ext cx="3725916" cy="4974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1A6597"/>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A6597"/>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A6597"/>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A6597"/>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A6597"/>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u="none">
                <a:solidFill>
                  <a:srgbClr val="1A6597"/>
                </a:solidFill>
              </a:rPr>
              <a:t>www.easee-gas.eu</a:t>
            </a:r>
            <a:r>
              <a:rPr lang="en-US" sz="2200"/>
              <a:t> </a:t>
            </a:r>
            <a:endParaRPr lang="fr-BE" sz="2200"/>
          </a:p>
        </p:txBody>
      </p:sp>
      <p:sp>
        <p:nvSpPr>
          <p:cNvPr id="10" name="Subtitle 2"/>
          <p:cNvSpPr txBox="1">
            <a:spLocks/>
          </p:cNvSpPr>
          <p:nvPr userDrawn="1"/>
        </p:nvSpPr>
        <p:spPr>
          <a:xfrm>
            <a:off x="5938339" y="5570064"/>
            <a:ext cx="3725916" cy="4974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1A6597"/>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A6597"/>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A6597"/>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A6597"/>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A6597"/>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u="none">
                <a:solidFill>
                  <a:srgbClr val="1A6597"/>
                </a:solidFill>
              </a:rPr>
              <a:t>www.edigas.org</a:t>
            </a:r>
            <a:r>
              <a:rPr lang="en-US" sz="2200"/>
              <a:t> </a:t>
            </a:r>
            <a:endParaRPr lang="fr-BE" sz="2200"/>
          </a:p>
        </p:txBody>
      </p:sp>
      <p:pic>
        <p:nvPicPr>
          <p:cNvPr id="4" name="Grafik 3" descr="Ein Bild, das Text, Schrift, Logo, Grafiken enthält.&#10;&#10;Automatisch generierte Beschreibung">
            <a:extLst>
              <a:ext uri="{FF2B5EF4-FFF2-40B4-BE49-F238E27FC236}">
                <a16:creationId xmlns:a16="http://schemas.microsoft.com/office/drawing/2014/main" id="{1D4D0936-2F2E-68E4-7E2E-8AD1D32A4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97718" y="215288"/>
            <a:ext cx="7199376" cy="2880360"/>
          </a:xfrm>
          <a:prstGeom prst="rect">
            <a:avLst/>
          </a:prstGeom>
        </p:spPr>
      </p:pic>
    </p:spTree>
    <p:extLst>
      <p:ext uri="{BB962C8B-B14F-4D97-AF65-F5344CB8AC3E}">
        <p14:creationId xmlns:p14="http://schemas.microsoft.com/office/powerpoint/2010/main" val="2406496593"/>
      </p:ext>
    </p:extLst>
  </p:cSld>
  <p:clrMap bg1="lt1" tx1="dk1" bg2="lt2" tx2="dk2" accent1="accent1" accent2="accent2" accent3="accent3" accent4="accent4" accent5="accent5" accent6="accent6" hlink="hlink" folHlink="folHlink"/>
  <p:sldLayoutIdLst>
    <p:sldLayoutId id="2147483668" r:id="rId1"/>
  </p:sldLayoutIdLst>
  <p:hf hdr="0" ftr="0" dt="0"/>
  <p:txStyles>
    <p:titleStyle>
      <a:lvl1pPr algn="ctr" defTabSz="914400" rtl="0" eaLnBrk="1" latinLnBrk="0" hangingPunct="1">
        <a:lnSpc>
          <a:spcPct val="90000"/>
        </a:lnSpc>
        <a:spcBef>
          <a:spcPct val="0"/>
        </a:spcBef>
        <a:buNone/>
        <a:defRPr sz="5400" kern="1200" baseline="0">
          <a:solidFill>
            <a:srgbClr val="1A659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4CCDE07-0EDC-3AC5-577F-C35BB541C672}"/>
              </a:ext>
            </a:extLst>
          </p:cNvPr>
          <p:cNvGraphicFramePr>
            <a:graphicFrameLocks noChangeAspect="1"/>
          </p:cNvGraphicFramePr>
          <p:nvPr userDrawn="1">
            <p:custDataLst>
              <p:tags r:id="rId4"/>
            </p:custDataLst>
            <p:extLst>
              <p:ext uri="{D42A27DB-BD31-4B8C-83A1-F6EECF244321}">
                <p14:modId xmlns:p14="http://schemas.microsoft.com/office/powerpoint/2010/main" val="23117680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2" name="think-cell data - do not delete" hidden="1">
                        <a:extLst>
                          <a:ext uri="{FF2B5EF4-FFF2-40B4-BE49-F238E27FC236}">
                            <a16:creationId xmlns:a16="http://schemas.microsoft.com/office/drawing/2014/main" id="{44CCDE07-0EDC-3AC5-577F-C35BB541C6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p:cNvSpPr>
            <a:spLocks noGrp="1"/>
          </p:cNvSpPr>
          <p:nvPr>
            <p:ph type="body" idx="1"/>
          </p:nvPr>
        </p:nvSpPr>
        <p:spPr>
          <a:xfrm>
            <a:off x="1048407" y="3394836"/>
            <a:ext cx="10515600" cy="651643"/>
          </a:xfrm>
          <a:prstGeom prst="rect">
            <a:avLst/>
          </a:prstGeom>
        </p:spPr>
        <p:txBody>
          <a:bodyPr vert="horz" lIns="91440" tIns="45720" rIns="91440" bIns="45720" rtlCol="0">
            <a:noAutofit/>
          </a:bodyPr>
          <a:lstStyle/>
          <a:p>
            <a:pPr lvl="0"/>
            <a:r>
              <a:rPr lang="en-US"/>
              <a:t>Thank you for your attention</a:t>
            </a:r>
          </a:p>
        </p:txBody>
      </p:sp>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3345" y="885223"/>
            <a:ext cx="3899335" cy="1516199"/>
          </a:xfrm>
          <a:prstGeom prst="rect">
            <a:avLst/>
          </a:prstGeom>
        </p:spPr>
      </p:pic>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39909" y="706547"/>
            <a:ext cx="4384300" cy="1830884"/>
          </a:xfrm>
          <a:prstGeom prst="rect">
            <a:avLst/>
          </a:prstGeom>
        </p:spPr>
      </p:pic>
      <p:sp>
        <p:nvSpPr>
          <p:cNvPr id="12" name="Subtitle 2"/>
          <p:cNvSpPr txBox="1">
            <a:spLocks/>
          </p:cNvSpPr>
          <p:nvPr userDrawn="1"/>
        </p:nvSpPr>
        <p:spPr>
          <a:xfrm>
            <a:off x="1566726" y="5696185"/>
            <a:ext cx="3725916" cy="4974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1A6597"/>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A6597"/>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A6597"/>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A6597"/>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A6597"/>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u="none">
                <a:solidFill>
                  <a:srgbClr val="1A6597"/>
                </a:solidFill>
              </a:rPr>
              <a:t>www.easee-gas.eu</a:t>
            </a:r>
            <a:r>
              <a:rPr lang="en-US" sz="2200"/>
              <a:t> </a:t>
            </a:r>
            <a:endParaRPr lang="fr-BE" sz="2200"/>
          </a:p>
        </p:txBody>
      </p:sp>
      <p:sp>
        <p:nvSpPr>
          <p:cNvPr id="13" name="Subtitle 2"/>
          <p:cNvSpPr txBox="1">
            <a:spLocks/>
          </p:cNvSpPr>
          <p:nvPr userDrawn="1"/>
        </p:nvSpPr>
        <p:spPr>
          <a:xfrm>
            <a:off x="6537435" y="5696185"/>
            <a:ext cx="3725916" cy="4974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1A6597"/>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A6597"/>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A6597"/>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A6597"/>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A6597"/>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u="none">
                <a:solidFill>
                  <a:srgbClr val="1A6597"/>
                </a:solidFill>
              </a:rPr>
              <a:t>www.edigas.org</a:t>
            </a:r>
            <a:r>
              <a:rPr lang="en-US" sz="2200"/>
              <a:t> </a:t>
            </a:r>
            <a:endParaRPr lang="fr-BE" sz="2200"/>
          </a:p>
        </p:txBody>
      </p:sp>
      <p:cxnSp>
        <p:nvCxnSpPr>
          <p:cNvPr id="16" name="Straight Connector 15"/>
          <p:cNvCxnSpPr/>
          <p:nvPr userDrawn="1"/>
        </p:nvCxnSpPr>
        <p:spPr>
          <a:xfrm>
            <a:off x="6290432" y="5633534"/>
            <a:ext cx="0" cy="468000"/>
          </a:xfrm>
          <a:prstGeom prst="line">
            <a:avLst/>
          </a:prstGeom>
          <a:ln w="22225">
            <a:solidFill>
              <a:srgbClr val="BAE4F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6290432" y="1245485"/>
            <a:ext cx="0" cy="861848"/>
          </a:xfrm>
          <a:prstGeom prst="line">
            <a:avLst/>
          </a:prstGeom>
          <a:ln w="22225">
            <a:solidFill>
              <a:srgbClr val="BAE4F5"/>
            </a:solidFill>
          </a:ln>
        </p:spPr>
        <p:style>
          <a:lnRef idx="1">
            <a:schemeClr val="accent1"/>
          </a:lnRef>
          <a:fillRef idx="0">
            <a:schemeClr val="accent1"/>
          </a:fillRef>
          <a:effectRef idx="0">
            <a:schemeClr val="accent1"/>
          </a:effectRef>
          <a:fontRef idx="minor">
            <a:schemeClr val="tx1"/>
          </a:fontRef>
        </p:style>
      </p:cxnSp>
      <p:sp>
        <p:nvSpPr>
          <p:cNvPr id="18" name="Freeform 317"/>
          <p:cNvSpPr>
            <a:spLocks noChangeAspect="1" noEditPoints="1"/>
          </p:cNvSpPr>
          <p:nvPr userDrawn="1"/>
        </p:nvSpPr>
        <p:spPr bwMode="auto">
          <a:xfrm>
            <a:off x="5111451" y="5700395"/>
            <a:ext cx="396000" cy="396000"/>
          </a:xfrm>
          <a:custGeom>
            <a:avLst/>
            <a:gdLst>
              <a:gd name="T0" fmla="*/ 64 w 176"/>
              <a:gd name="T1" fmla="*/ 56 h 176"/>
              <a:gd name="T2" fmla="*/ 56 w 176"/>
              <a:gd name="T3" fmla="*/ 64 h 176"/>
              <a:gd name="T4" fmla="*/ 64 w 176"/>
              <a:gd name="T5" fmla="*/ 72 h 176"/>
              <a:gd name="T6" fmla="*/ 72 w 176"/>
              <a:gd name="T7" fmla="*/ 64 h 176"/>
              <a:gd name="T8" fmla="*/ 64 w 176"/>
              <a:gd name="T9" fmla="*/ 56 h 176"/>
              <a:gd name="T10" fmla="*/ 56 w 176"/>
              <a:gd name="T11" fmla="*/ 120 h 176"/>
              <a:gd name="T12" fmla="*/ 72 w 176"/>
              <a:gd name="T13" fmla="*/ 120 h 176"/>
              <a:gd name="T14" fmla="*/ 72 w 176"/>
              <a:gd name="T15" fmla="*/ 76 h 176"/>
              <a:gd name="T16" fmla="*/ 56 w 176"/>
              <a:gd name="T17" fmla="*/ 76 h 176"/>
              <a:gd name="T18" fmla="*/ 56 w 176"/>
              <a:gd name="T19" fmla="*/ 120 h 176"/>
              <a:gd name="T20" fmla="*/ 109 w 176"/>
              <a:gd name="T21" fmla="*/ 76 h 176"/>
              <a:gd name="T22" fmla="*/ 96 w 176"/>
              <a:gd name="T23" fmla="*/ 83 h 176"/>
              <a:gd name="T24" fmla="*/ 96 w 176"/>
              <a:gd name="T25" fmla="*/ 76 h 176"/>
              <a:gd name="T26" fmla="*/ 80 w 176"/>
              <a:gd name="T27" fmla="*/ 76 h 176"/>
              <a:gd name="T28" fmla="*/ 80 w 176"/>
              <a:gd name="T29" fmla="*/ 120 h 176"/>
              <a:gd name="T30" fmla="*/ 96 w 176"/>
              <a:gd name="T31" fmla="*/ 120 h 176"/>
              <a:gd name="T32" fmla="*/ 96 w 176"/>
              <a:gd name="T33" fmla="*/ 96 h 176"/>
              <a:gd name="T34" fmla="*/ 103 w 176"/>
              <a:gd name="T35" fmla="*/ 88 h 176"/>
              <a:gd name="T36" fmla="*/ 108 w 176"/>
              <a:gd name="T37" fmla="*/ 96 h 176"/>
              <a:gd name="T38" fmla="*/ 108 w 176"/>
              <a:gd name="T39" fmla="*/ 120 h 176"/>
              <a:gd name="T40" fmla="*/ 124 w 176"/>
              <a:gd name="T41" fmla="*/ 120 h 176"/>
              <a:gd name="T42" fmla="*/ 124 w 176"/>
              <a:gd name="T43" fmla="*/ 96 h 176"/>
              <a:gd name="T44" fmla="*/ 109 w 176"/>
              <a:gd name="T45" fmla="*/ 76 h 176"/>
              <a:gd name="T46" fmla="*/ 88 w 176"/>
              <a:gd name="T47" fmla="*/ 0 h 176"/>
              <a:gd name="T48" fmla="*/ 0 w 176"/>
              <a:gd name="T49" fmla="*/ 88 h 176"/>
              <a:gd name="T50" fmla="*/ 88 w 176"/>
              <a:gd name="T51" fmla="*/ 176 h 176"/>
              <a:gd name="T52" fmla="*/ 176 w 176"/>
              <a:gd name="T53" fmla="*/ 88 h 176"/>
              <a:gd name="T54" fmla="*/ 88 w 176"/>
              <a:gd name="T55" fmla="*/ 0 h 176"/>
              <a:gd name="T56" fmla="*/ 88 w 176"/>
              <a:gd name="T57" fmla="*/ 168 h 176"/>
              <a:gd name="T58" fmla="*/ 8 w 176"/>
              <a:gd name="T59" fmla="*/ 88 h 176"/>
              <a:gd name="T60" fmla="*/ 88 w 176"/>
              <a:gd name="T61" fmla="*/ 8 h 176"/>
              <a:gd name="T62" fmla="*/ 168 w 176"/>
              <a:gd name="T63" fmla="*/ 88 h 176"/>
              <a:gd name="T64" fmla="*/ 88 w 176"/>
              <a:gd name="T65"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64" y="56"/>
                </a:moveTo>
                <a:cubicBezTo>
                  <a:pt x="60" y="56"/>
                  <a:pt x="56" y="60"/>
                  <a:pt x="56" y="64"/>
                </a:cubicBezTo>
                <a:cubicBezTo>
                  <a:pt x="56" y="68"/>
                  <a:pt x="60" y="72"/>
                  <a:pt x="64" y="72"/>
                </a:cubicBezTo>
                <a:cubicBezTo>
                  <a:pt x="68" y="72"/>
                  <a:pt x="72" y="68"/>
                  <a:pt x="72" y="64"/>
                </a:cubicBezTo>
                <a:cubicBezTo>
                  <a:pt x="72" y="60"/>
                  <a:pt x="68" y="56"/>
                  <a:pt x="64" y="56"/>
                </a:cubicBezTo>
                <a:moveTo>
                  <a:pt x="56" y="120"/>
                </a:moveTo>
                <a:cubicBezTo>
                  <a:pt x="72" y="120"/>
                  <a:pt x="72" y="120"/>
                  <a:pt x="72" y="120"/>
                </a:cubicBezTo>
                <a:cubicBezTo>
                  <a:pt x="72" y="76"/>
                  <a:pt x="72" y="76"/>
                  <a:pt x="72" y="76"/>
                </a:cubicBezTo>
                <a:cubicBezTo>
                  <a:pt x="56" y="76"/>
                  <a:pt x="56" y="76"/>
                  <a:pt x="56" y="76"/>
                </a:cubicBezTo>
                <a:lnTo>
                  <a:pt x="56" y="120"/>
                </a:lnTo>
                <a:close/>
                <a:moveTo>
                  <a:pt x="109" y="76"/>
                </a:moveTo>
                <a:cubicBezTo>
                  <a:pt x="98" y="76"/>
                  <a:pt x="96" y="83"/>
                  <a:pt x="96" y="83"/>
                </a:cubicBezTo>
                <a:cubicBezTo>
                  <a:pt x="96" y="76"/>
                  <a:pt x="96" y="76"/>
                  <a:pt x="96" y="76"/>
                </a:cubicBezTo>
                <a:cubicBezTo>
                  <a:pt x="80" y="76"/>
                  <a:pt x="80" y="76"/>
                  <a:pt x="80" y="76"/>
                </a:cubicBezTo>
                <a:cubicBezTo>
                  <a:pt x="80" y="120"/>
                  <a:pt x="80" y="120"/>
                  <a:pt x="80" y="120"/>
                </a:cubicBezTo>
                <a:cubicBezTo>
                  <a:pt x="96" y="120"/>
                  <a:pt x="96" y="120"/>
                  <a:pt x="96" y="120"/>
                </a:cubicBezTo>
                <a:cubicBezTo>
                  <a:pt x="96" y="96"/>
                  <a:pt x="96" y="96"/>
                  <a:pt x="96" y="96"/>
                </a:cubicBezTo>
                <a:cubicBezTo>
                  <a:pt x="96" y="96"/>
                  <a:pt x="96" y="88"/>
                  <a:pt x="103" y="88"/>
                </a:cubicBezTo>
                <a:cubicBezTo>
                  <a:pt x="107" y="88"/>
                  <a:pt x="108" y="92"/>
                  <a:pt x="108" y="96"/>
                </a:cubicBezTo>
                <a:cubicBezTo>
                  <a:pt x="108" y="120"/>
                  <a:pt x="108" y="120"/>
                  <a:pt x="108" y="120"/>
                </a:cubicBezTo>
                <a:cubicBezTo>
                  <a:pt x="124" y="120"/>
                  <a:pt x="124" y="120"/>
                  <a:pt x="124" y="120"/>
                </a:cubicBezTo>
                <a:cubicBezTo>
                  <a:pt x="124" y="96"/>
                  <a:pt x="124" y="96"/>
                  <a:pt x="124" y="96"/>
                </a:cubicBezTo>
                <a:cubicBezTo>
                  <a:pt x="124" y="83"/>
                  <a:pt x="119" y="76"/>
                  <a:pt x="109" y="76"/>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rgbClr val="1A6597"/>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29797041"/>
      </p:ext>
    </p:extLst>
  </p:cSld>
  <p:clrMap bg1="lt1" tx1="dk1" bg2="lt2" tx2="dk2" accent1="accent1" accent2="accent2" accent3="accent3" accent4="accent4" accent5="accent5" accent6="accent6" hlink="hlink" folHlink="folHlink"/>
  <p:sldLayoutIdLst>
    <p:sldLayoutId id="2147483682" r:id="rId1"/>
    <p:sldLayoutId id="2147483683"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5400" kern="1200">
          <a:solidFill>
            <a:srgbClr val="1A659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B716B23-067A-4441-2C9C-7682EAA591AB}"/>
              </a:ext>
            </a:extLst>
          </p:cNvPr>
          <p:cNvGraphicFramePr>
            <a:graphicFrameLocks noChangeAspect="1"/>
          </p:cNvGraphicFramePr>
          <p:nvPr userDrawn="1">
            <p:custDataLst>
              <p:tags r:id="rId13"/>
            </p:custDataLst>
            <p:extLst>
              <p:ext uri="{D42A27DB-BD31-4B8C-83A1-F6EECF244321}">
                <p14:modId xmlns:p14="http://schemas.microsoft.com/office/powerpoint/2010/main" val="190659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47" imgH="348" progId="TCLayout.ActiveDocument.1">
                  <p:embed/>
                </p:oleObj>
              </mc:Choice>
              <mc:Fallback>
                <p:oleObj name="think-cell Slide" r:id="rId14" imgW="347" imgH="348" progId="TCLayout.ActiveDocument.1">
                  <p:embed/>
                  <p:pic>
                    <p:nvPicPr>
                      <p:cNvPr id="8" name="think-cell data - do not delete" hidden="1">
                        <a:extLst>
                          <a:ext uri="{FF2B5EF4-FFF2-40B4-BE49-F238E27FC236}">
                            <a16:creationId xmlns:a16="http://schemas.microsoft.com/office/drawing/2014/main" id="{6B716B23-067A-4441-2C9C-7682EAA591AB}"/>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EC9B674E-354B-6B05-9B05-41FC3D4544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D3E04C0-E94B-3537-79EF-A068454753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91A3B74-4B3A-DA05-52AB-3D96A6D82D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492072-FEF0-2347-96AC-94E6900892FB}" type="datetimeFigureOut">
              <a:rPr lang="en-US" smtClean="0"/>
              <a:t>7/11/2024</a:t>
            </a:fld>
            <a:endParaRPr lang="en-US"/>
          </a:p>
        </p:txBody>
      </p:sp>
      <p:sp>
        <p:nvSpPr>
          <p:cNvPr id="5" name="Footer Placeholder 4">
            <a:extLst>
              <a:ext uri="{FF2B5EF4-FFF2-40B4-BE49-F238E27FC236}">
                <a16:creationId xmlns:a16="http://schemas.microsoft.com/office/drawing/2014/main" id="{5D3A9DDA-1958-B381-CAA8-070639AB1D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BEB5F0-E419-C248-CCAA-088F0F8D60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DF98A-241B-6541-AFB3-1E964338FC88}" type="slidenum">
              <a:rPr lang="en-US" smtClean="0"/>
              <a:t>‹Nr.›</a:t>
            </a:fld>
            <a:endParaRPr lang="en-US"/>
          </a:p>
        </p:txBody>
      </p:sp>
    </p:spTree>
    <p:extLst>
      <p:ext uri="{BB962C8B-B14F-4D97-AF65-F5344CB8AC3E}">
        <p14:creationId xmlns:p14="http://schemas.microsoft.com/office/powerpoint/2010/main" val="7979901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8E61BFB-7EA0-1936-53FE-2CE21CA5374F}"/>
              </a:ext>
            </a:extLst>
          </p:cNvPr>
          <p:cNvGraphicFramePr>
            <a:graphicFrameLocks noChangeAspect="1"/>
          </p:cNvGraphicFramePr>
          <p:nvPr userDrawn="1">
            <p:custDataLst>
              <p:tags r:id="rId13"/>
            </p:custDataLst>
            <p:extLst>
              <p:ext uri="{D42A27DB-BD31-4B8C-83A1-F6EECF244321}">
                <p14:modId xmlns:p14="http://schemas.microsoft.com/office/powerpoint/2010/main" val="2539505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47" imgH="348" progId="TCLayout.ActiveDocument.1">
                  <p:embed/>
                </p:oleObj>
              </mc:Choice>
              <mc:Fallback>
                <p:oleObj name="think-cell Slide" r:id="rId14" imgW="347" imgH="348" progId="TCLayout.ActiveDocument.1">
                  <p:embed/>
                  <p:pic>
                    <p:nvPicPr>
                      <p:cNvPr id="8" name="think-cell data - do not delete" hidden="1">
                        <a:extLst>
                          <a:ext uri="{FF2B5EF4-FFF2-40B4-BE49-F238E27FC236}">
                            <a16:creationId xmlns:a16="http://schemas.microsoft.com/office/drawing/2014/main" id="{98E61BFB-7EA0-1936-53FE-2CE21CA5374F}"/>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val="116986706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jpeg"/><Relationship Id="rId21" Type="http://schemas.openxmlformats.org/officeDocument/2006/relationships/image" Target="../media/image52.png"/><Relationship Id="rId34" Type="http://schemas.openxmlformats.org/officeDocument/2006/relationships/image" Target="../media/image65.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33" Type="http://schemas.openxmlformats.org/officeDocument/2006/relationships/image" Target="../media/image64.png"/><Relationship Id="rId2" Type="http://schemas.openxmlformats.org/officeDocument/2006/relationships/notesSlide" Target="../notesSlides/notesSlide5.xml"/><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jpeg"/><Relationship Id="rId1" Type="http://schemas.openxmlformats.org/officeDocument/2006/relationships/slideLayout" Target="../slideLayouts/slideLayout10.xml"/><Relationship Id="rId6" Type="http://schemas.openxmlformats.org/officeDocument/2006/relationships/image" Target="../media/image37.jpeg"/><Relationship Id="rId11" Type="http://schemas.openxmlformats.org/officeDocument/2006/relationships/image" Target="../media/image42.png"/><Relationship Id="rId24" Type="http://schemas.openxmlformats.org/officeDocument/2006/relationships/image" Target="../media/image55.jpeg"/><Relationship Id="rId32" Type="http://schemas.openxmlformats.org/officeDocument/2006/relationships/image" Target="../media/image63.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jpeg"/><Relationship Id="rId19" Type="http://schemas.openxmlformats.org/officeDocument/2006/relationships/image" Target="../media/image50.jpeg"/><Relationship Id="rId31" Type="http://schemas.openxmlformats.org/officeDocument/2006/relationships/image" Target="../media/image62.png"/><Relationship Id="rId4" Type="http://schemas.openxmlformats.org/officeDocument/2006/relationships/image" Target="../media/image35.png"/><Relationship Id="rId9" Type="http://schemas.openxmlformats.org/officeDocument/2006/relationships/image" Target="../media/image40.jpe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 Id="rId30" Type="http://schemas.openxmlformats.org/officeDocument/2006/relationships/image" Target="../media/image61.png"/><Relationship Id="rId35" Type="http://schemas.openxmlformats.org/officeDocument/2006/relationships/image" Target="../media/image6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1.xml"/><Relationship Id="rId5" Type="http://schemas.openxmlformats.org/officeDocument/2006/relationships/image" Target="../media/image71.jpeg"/><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1.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82.jpeg"/><Relationship Id="rId5" Type="http://schemas.openxmlformats.org/officeDocument/2006/relationships/image" Target="../media/image12.sv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1.xml"/><Relationship Id="rId5" Type="http://schemas.openxmlformats.org/officeDocument/2006/relationships/image" Target="../media/image89.jpeg"/><Relationship Id="rId4" Type="http://schemas.openxmlformats.org/officeDocument/2006/relationships/image" Target="../media/image12.sv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91.png"/><Relationship Id="rId2" Type="http://schemas.openxmlformats.org/officeDocument/2006/relationships/slideLayout" Target="../slideLayouts/slideLayout10.xml"/><Relationship Id="rId1" Type="http://schemas.openxmlformats.org/officeDocument/2006/relationships/tags" Target="../tags/tag7.xml"/><Relationship Id="rId6" Type="http://schemas.openxmlformats.org/officeDocument/2006/relationships/image" Target="../media/image90.png"/><Relationship Id="rId5" Type="http://schemas.openxmlformats.org/officeDocument/2006/relationships/image" Target="../media/image1.emf"/><Relationship Id="rId4" Type="http://schemas.openxmlformats.org/officeDocument/2006/relationships/oleObject" Target="../embeddings/oleObject6.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hyperlink" Target="https://www.edigas.org/version-6-1" TargetMode="External"/><Relationship Id="rId5" Type="http://schemas.openxmlformats.org/officeDocument/2006/relationships/image" Target="../media/image12.sv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9.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3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png"/><Relationship Id="rId7" Type="http://schemas.openxmlformats.org/officeDocument/2006/relationships/image" Target="../media/image94.svg"/><Relationship Id="rId2" Type="http://schemas.openxmlformats.org/officeDocument/2006/relationships/image" Target="../media/image92.jpeg"/><Relationship Id="rId1" Type="http://schemas.openxmlformats.org/officeDocument/2006/relationships/slideLayout" Target="../slideLayouts/slideLayout33.xml"/><Relationship Id="rId6" Type="http://schemas.openxmlformats.org/officeDocument/2006/relationships/image" Target="../media/image93.png"/><Relationship Id="rId5" Type="http://schemas.openxmlformats.org/officeDocument/2006/relationships/image" Target="../media/image10.png"/><Relationship Id="rId10" Type="http://schemas.openxmlformats.org/officeDocument/2006/relationships/image" Target="../media/image11.png"/><Relationship Id="rId4" Type="http://schemas.openxmlformats.org/officeDocument/2006/relationships/image" Target="../media/image12.svg"/><Relationship Id="rId9" Type="http://schemas.openxmlformats.org/officeDocument/2006/relationships/image" Target="../media/image96.sv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chart" Target="../charts/chart1.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9.jpe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blip>
          <a:srcRect t="31250" b="31250"/>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923" y="50526"/>
            <a:ext cx="3013398" cy="1649151"/>
          </a:xfrm>
          <a:prstGeom prst="rect">
            <a:avLst/>
          </a:prstGeom>
        </p:spPr>
      </p:pic>
      <p:pic>
        <p:nvPicPr>
          <p:cNvPr id="4" name="Picture 4"/>
          <p:cNvPicPr>
            <a:picLocks noChangeAspect="1"/>
          </p:cNvPicPr>
          <p:nvPr/>
        </p:nvPicPr>
        <p:blipFill>
          <a:blip r:embed="rId5"/>
          <a:srcRect l="1071" b="20492"/>
          <a:stretch>
            <a:fillRect/>
          </a:stretch>
        </p:blipFill>
        <p:spPr>
          <a:xfrm>
            <a:off x="6334203" y="141637"/>
            <a:ext cx="2901441" cy="975140"/>
          </a:xfrm>
          <a:prstGeom prst="rect">
            <a:avLst/>
          </a:prstGeom>
        </p:spPr>
      </p:pic>
      <p:grpSp>
        <p:nvGrpSpPr>
          <p:cNvPr id="5" name="Group 5"/>
          <p:cNvGrpSpPr/>
          <p:nvPr/>
        </p:nvGrpSpPr>
        <p:grpSpPr>
          <a:xfrm>
            <a:off x="0" y="4070203"/>
            <a:ext cx="12192000" cy="2229023"/>
            <a:chOff x="0" y="0"/>
            <a:chExt cx="6122943" cy="880602"/>
          </a:xfrm>
        </p:grpSpPr>
        <p:sp>
          <p:nvSpPr>
            <p:cNvPr id="6" name="Freeform 6"/>
            <p:cNvSpPr/>
            <p:nvPr/>
          </p:nvSpPr>
          <p:spPr>
            <a:xfrm>
              <a:off x="0" y="0"/>
              <a:ext cx="6122943" cy="880601"/>
            </a:xfrm>
            <a:custGeom>
              <a:avLst/>
              <a:gdLst/>
              <a:ahLst/>
              <a:cxnLst/>
              <a:rect l="l" t="t" r="r" b="b"/>
              <a:pathLst>
                <a:path w="6122943" h="880601">
                  <a:moveTo>
                    <a:pt x="0" y="0"/>
                  </a:moveTo>
                  <a:lnTo>
                    <a:pt x="6122943" y="0"/>
                  </a:lnTo>
                  <a:lnTo>
                    <a:pt x="6122943" y="880601"/>
                  </a:lnTo>
                  <a:lnTo>
                    <a:pt x="0" y="880601"/>
                  </a:lnTo>
                  <a:close/>
                </a:path>
              </a:pathLst>
            </a:custGeom>
            <a:solidFill>
              <a:srgbClr val="70B747">
                <a:alpha val="81961"/>
              </a:srgbClr>
            </a:solidFill>
          </p:spPr>
          <p:txBody>
            <a:bodyPr/>
            <a:lstStyle/>
            <a:p>
              <a:endParaRPr lang="en-US"/>
            </a:p>
          </p:txBody>
        </p:sp>
        <p:sp>
          <p:nvSpPr>
            <p:cNvPr id="7" name="TextBox 7"/>
            <p:cNvSpPr txBox="1"/>
            <p:nvPr/>
          </p:nvSpPr>
          <p:spPr>
            <a:xfrm>
              <a:off x="0" y="76200"/>
              <a:ext cx="812800" cy="736600"/>
            </a:xfrm>
            <a:prstGeom prst="rect">
              <a:avLst/>
            </a:prstGeom>
          </p:spPr>
          <p:txBody>
            <a:bodyPr lIns="33867" tIns="33867" rIns="33867" bIns="33867" rtlCol="0" anchor="ctr"/>
            <a:lstStyle/>
            <a:p>
              <a:pPr algn="ctr" defTabSz="609630">
                <a:lnSpc>
                  <a:spcPts val="1261"/>
                </a:lnSpc>
              </a:pPr>
              <a:endParaRPr sz="1200">
                <a:solidFill>
                  <a:prstClr val="black"/>
                </a:solidFill>
                <a:latin typeface="Calibri"/>
              </a:endParaRPr>
            </a:p>
          </p:txBody>
        </p:sp>
      </p:grpSp>
      <p:grpSp>
        <p:nvGrpSpPr>
          <p:cNvPr id="8" name="Group 8"/>
          <p:cNvGrpSpPr/>
          <p:nvPr/>
        </p:nvGrpSpPr>
        <p:grpSpPr>
          <a:xfrm>
            <a:off x="0" y="1594805"/>
            <a:ext cx="12192000" cy="2057400"/>
            <a:chOff x="0" y="0"/>
            <a:chExt cx="5065588" cy="812800"/>
          </a:xfrm>
        </p:grpSpPr>
        <p:sp>
          <p:nvSpPr>
            <p:cNvPr id="9" name="Freeform 9"/>
            <p:cNvSpPr/>
            <p:nvPr/>
          </p:nvSpPr>
          <p:spPr>
            <a:xfrm>
              <a:off x="0" y="0"/>
              <a:ext cx="5065588" cy="812800"/>
            </a:xfrm>
            <a:custGeom>
              <a:avLst/>
              <a:gdLst/>
              <a:ahLst/>
              <a:cxnLst/>
              <a:rect l="l" t="t" r="r" b="b"/>
              <a:pathLst>
                <a:path w="5065588" h="812800">
                  <a:moveTo>
                    <a:pt x="0" y="0"/>
                  </a:moveTo>
                  <a:lnTo>
                    <a:pt x="5065588" y="0"/>
                  </a:lnTo>
                  <a:lnTo>
                    <a:pt x="5065588" y="812800"/>
                  </a:lnTo>
                  <a:lnTo>
                    <a:pt x="0" y="812800"/>
                  </a:lnTo>
                  <a:close/>
                </a:path>
              </a:pathLst>
            </a:custGeom>
            <a:solidFill>
              <a:srgbClr val="F68E2C"/>
            </a:solidFill>
          </p:spPr>
          <p:txBody>
            <a:bodyPr/>
            <a:lstStyle/>
            <a:p>
              <a:endParaRPr lang="en-US"/>
            </a:p>
          </p:txBody>
        </p:sp>
        <p:sp>
          <p:nvSpPr>
            <p:cNvPr id="10" name="TextBox 10"/>
            <p:cNvSpPr txBox="1"/>
            <p:nvPr/>
          </p:nvSpPr>
          <p:spPr>
            <a:xfrm>
              <a:off x="0" y="76200"/>
              <a:ext cx="812800" cy="736600"/>
            </a:xfrm>
            <a:prstGeom prst="rect">
              <a:avLst/>
            </a:prstGeom>
          </p:spPr>
          <p:txBody>
            <a:bodyPr lIns="33867" tIns="33867" rIns="33867" bIns="33867" rtlCol="0" anchor="ctr"/>
            <a:lstStyle/>
            <a:p>
              <a:pPr algn="ctr" defTabSz="609630">
                <a:lnSpc>
                  <a:spcPts val="1261"/>
                </a:lnSpc>
              </a:pPr>
              <a:endParaRPr sz="1200">
                <a:solidFill>
                  <a:prstClr val="black"/>
                </a:solidFill>
                <a:latin typeface="Calibri"/>
              </a:endParaRPr>
            </a:p>
          </p:txBody>
        </p:sp>
      </p:grpSp>
      <p:pic>
        <p:nvPicPr>
          <p:cNvPr id="11" name="Picture 11"/>
          <p:cNvPicPr>
            <a:picLocks noChangeAspect="1"/>
          </p:cNvPicPr>
          <p:nvPr/>
        </p:nvPicPr>
        <p:blipFill>
          <a:blip r:embed="rId6"/>
          <a:srcRect b="15985"/>
          <a:stretch>
            <a:fillRect/>
          </a:stretch>
        </p:blipFill>
        <p:spPr>
          <a:xfrm>
            <a:off x="9305263" y="203718"/>
            <a:ext cx="2734762" cy="919998"/>
          </a:xfrm>
          <a:prstGeom prst="rect">
            <a:avLst/>
          </a:prstGeom>
        </p:spPr>
      </p:pic>
      <p:sp>
        <p:nvSpPr>
          <p:cNvPr id="12" name="TextBox 12"/>
          <p:cNvSpPr txBox="1"/>
          <p:nvPr/>
        </p:nvSpPr>
        <p:spPr>
          <a:xfrm>
            <a:off x="1" y="2112229"/>
            <a:ext cx="12192000" cy="1115690"/>
          </a:xfrm>
          <a:prstGeom prst="rect">
            <a:avLst/>
          </a:prstGeom>
        </p:spPr>
        <p:txBody>
          <a:bodyPr wrap="square" lIns="0" tIns="0" rIns="0" bIns="0" rtlCol="0" anchor="t">
            <a:spAutoFit/>
          </a:bodyPr>
          <a:lstStyle/>
          <a:p>
            <a:pPr algn="ctr" defTabSz="609630">
              <a:lnSpc>
                <a:spcPts val="8719"/>
              </a:lnSpc>
            </a:pPr>
            <a:r>
              <a:rPr lang="en-US" sz="8226">
                <a:solidFill>
                  <a:srgbClr val="FFFFFF"/>
                </a:solidFill>
                <a:latin typeface="Open Sans"/>
              </a:rPr>
              <a:t>EASEE-gas &amp; Edig@s </a:t>
            </a:r>
          </a:p>
        </p:txBody>
      </p:sp>
      <p:sp>
        <p:nvSpPr>
          <p:cNvPr id="13" name="TextBox 13"/>
          <p:cNvSpPr txBox="1"/>
          <p:nvPr/>
        </p:nvSpPr>
        <p:spPr>
          <a:xfrm>
            <a:off x="589455" y="4212742"/>
            <a:ext cx="10883344" cy="2135906"/>
          </a:xfrm>
          <a:prstGeom prst="rect">
            <a:avLst/>
          </a:prstGeom>
        </p:spPr>
        <p:txBody>
          <a:bodyPr lIns="0" tIns="0" rIns="0" bIns="0" rtlCol="0" anchor="t">
            <a:spAutoFit/>
          </a:bodyPr>
          <a:lstStyle/>
          <a:p>
            <a:pPr algn="ctr" defTabSz="609630">
              <a:lnSpc>
                <a:spcPts val="5824"/>
              </a:lnSpc>
            </a:pPr>
            <a:r>
              <a:rPr lang="en-US" sz="2933">
                <a:solidFill>
                  <a:srgbClr val="FFFFFF"/>
                </a:solidFill>
                <a:latin typeface="Open Sans Bold"/>
              </a:rPr>
              <a:t>SSO &amp; LSO Joint Workshop</a:t>
            </a:r>
          </a:p>
          <a:p>
            <a:pPr algn="ctr" defTabSz="609630">
              <a:lnSpc>
                <a:spcPts val="5824"/>
              </a:lnSpc>
            </a:pPr>
            <a:r>
              <a:rPr lang="en-US" sz="2933">
                <a:solidFill>
                  <a:srgbClr val="FFFFFF"/>
                </a:solidFill>
                <a:latin typeface="Open Sans Bold"/>
              </a:rPr>
              <a:t>July 3</a:t>
            </a:r>
            <a:r>
              <a:rPr lang="en-US" sz="2933" baseline="30000">
                <a:solidFill>
                  <a:srgbClr val="FFFFFF"/>
                </a:solidFill>
                <a:latin typeface="Open Sans Bold"/>
              </a:rPr>
              <a:t>rd</a:t>
            </a:r>
            <a:r>
              <a:rPr lang="en-US" sz="2933">
                <a:solidFill>
                  <a:srgbClr val="FFFFFF"/>
                </a:solidFill>
                <a:latin typeface="Open Sans Bold"/>
              </a:rPr>
              <a:t> 2024</a:t>
            </a:r>
          </a:p>
          <a:p>
            <a:pPr algn="ctr" defTabSz="609630">
              <a:lnSpc>
                <a:spcPts val="5824"/>
              </a:lnSpc>
            </a:pPr>
            <a:endParaRPr lang="en-US" sz="2733">
              <a:solidFill>
                <a:srgbClr val="FFFFFF"/>
              </a:solidFill>
              <a:latin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tellenangebote | VNG">
            <a:extLst>
              <a:ext uri="{FF2B5EF4-FFF2-40B4-BE49-F238E27FC236}">
                <a16:creationId xmlns:a16="http://schemas.microsoft.com/office/drawing/2014/main" id="{E424104D-D330-5581-42DF-CE8C51E4B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284" y="1652443"/>
            <a:ext cx="1618761" cy="1021618"/>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Swissgas | 19th Pipeline Technology Conference">
            <a:extLst>
              <a:ext uri="{FF2B5EF4-FFF2-40B4-BE49-F238E27FC236}">
                <a16:creationId xmlns:a16="http://schemas.microsoft.com/office/drawing/2014/main" id="{62458541-89DB-67A3-FCA6-F85E17304E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9263" y="4104955"/>
            <a:ext cx="1754045" cy="116723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BAB72A4C-7A63-9E1A-AB3B-BA299DD822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333918" y="2678426"/>
            <a:ext cx="1311205" cy="467663"/>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068ADB0B-11C0-A82D-70AD-5B98B48E1237}"/>
              </a:ext>
            </a:extLst>
          </p:cNvPr>
          <p:cNvSpPr>
            <a:spLocks noGrp="1"/>
          </p:cNvSpPr>
          <p:nvPr>
            <p:ph idx="1"/>
          </p:nvPr>
        </p:nvSpPr>
        <p:spPr>
          <a:xfrm>
            <a:off x="335360" y="1899628"/>
            <a:ext cx="5316284" cy="1889630"/>
          </a:xfrm>
        </p:spPr>
        <p:txBody>
          <a:bodyPr/>
          <a:lstStyle/>
          <a:p>
            <a:pPr>
              <a:lnSpc>
                <a:spcPct val="150000"/>
              </a:lnSpc>
              <a:buClr>
                <a:srgbClr val="F16B2E"/>
              </a:buClr>
            </a:pPr>
            <a:endParaRPr lang="en-US" sz="2400"/>
          </a:p>
          <a:p>
            <a:endParaRPr lang="en-US"/>
          </a:p>
        </p:txBody>
      </p:sp>
      <p:sp>
        <p:nvSpPr>
          <p:cNvPr id="3" name="Title 2">
            <a:extLst>
              <a:ext uri="{FF2B5EF4-FFF2-40B4-BE49-F238E27FC236}">
                <a16:creationId xmlns:a16="http://schemas.microsoft.com/office/drawing/2014/main" id="{D88618C8-B7E5-7FEA-A8AD-E48AF4BC2D9A}"/>
              </a:ext>
            </a:extLst>
          </p:cNvPr>
          <p:cNvSpPr>
            <a:spLocks noGrp="1"/>
          </p:cNvSpPr>
          <p:nvPr>
            <p:ph type="ctrTitle"/>
          </p:nvPr>
        </p:nvSpPr>
        <p:spPr/>
        <p:txBody>
          <a:bodyPr>
            <a:normAutofit fontScale="90000"/>
          </a:bodyPr>
          <a:lstStyle/>
          <a:p>
            <a:r>
              <a:rPr lang="en-US"/>
              <a:t>Edig@s working group | Who are we?</a:t>
            </a:r>
          </a:p>
        </p:txBody>
      </p:sp>
      <p:pic>
        <p:nvPicPr>
          <p:cNvPr id="1026" name="Picture 2" descr="Free download Equinor logo | ? logo, Vector logo, Energy ...">
            <a:extLst>
              <a:ext uri="{FF2B5EF4-FFF2-40B4-BE49-F238E27FC236}">
                <a16:creationId xmlns:a16="http://schemas.microsoft.com/office/drawing/2014/main" id="{5F88B194-917D-C983-2515-0048AEAA64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12" y="1775004"/>
            <a:ext cx="1413489" cy="8292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lling the oil and gas – Valhall">
            <a:extLst>
              <a:ext uri="{FF2B5EF4-FFF2-40B4-BE49-F238E27FC236}">
                <a16:creationId xmlns:a16="http://schemas.microsoft.com/office/drawing/2014/main" id="{242262AD-6C0C-1E63-5717-7B51E68431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068" y="2494890"/>
            <a:ext cx="1462087" cy="9208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ASCADE Gastransport | 19th Pipeline Technology Conference">
            <a:extLst>
              <a:ext uri="{FF2B5EF4-FFF2-40B4-BE49-F238E27FC236}">
                <a16:creationId xmlns:a16="http://schemas.microsoft.com/office/drawing/2014/main" id="{2B258C2F-5A9A-1615-D9BD-51AA698D96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0651" y="2647495"/>
            <a:ext cx="1155753" cy="6578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NTSOG | ENTSOG">
            <a:extLst>
              <a:ext uri="{FF2B5EF4-FFF2-40B4-BE49-F238E27FC236}">
                <a16:creationId xmlns:a16="http://schemas.microsoft.com/office/drawing/2014/main" id="{F62B0886-338E-8B34-3D2A-C59CC9A717E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1513"/>
          <a:stretch/>
        </p:blipFill>
        <p:spPr bwMode="auto">
          <a:xfrm>
            <a:off x="3489116" y="1758236"/>
            <a:ext cx="1072753" cy="79244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Gas Management Services Limited | LinkedIn">
            <a:extLst>
              <a:ext uri="{FF2B5EF4-FFF2-40B4-BE49-F238E27FC236}">
                <a16:creationId xmlns:a16="http://schemas.microsoft.com/office/drawing/2014/main" id="{08AED504-9F69-33D1-EB6C-EFC7FA7FEA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44839" y="1753171"/>
            <a:ext cx="926291" cy="92629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Logos">
            <a:extLst>
              <a:ext uri="{FF2B5EF4-FFF2-40B4-BE49-F238E27FC236}">
                <a16:creationId xmlns:a16="http://schemas.microsoft.com/office/drawing/2014/main" id="{04591B08-D562-8686-8D11-7624EA15D1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34778" y="2588322"/>
            <a:ext cx="2097585" cy="70099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PRISMA European Capacity Platform GmbH - Unterzeichner_in der Charta der  Vielfalt">
            <a:extLst>
              <a:ext uri="{FF2B5EF4-FFF2-40B4-BE49-F238E27FC236}">
                <a16:creationId xmlns:a16="http://schemas.microsoft.com/office/drawing/2014/main" id="{2269A088-E546-88C0-F012-E25A811C3D2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5885" y="3698186"/>
            <a:ext cx="1552575" cy="44943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E45A8C78-872D-6331-7465-3F631E78AEC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34269" y="3331944"/>
            <a:ext cx="1847666" cy="100892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Logo | Conexus">
            <a:extLst>
              <a:ext uri="{FF2B5EF4-FFF2-40B4-BE49-F238E27FC236}">
                <a16:creationId xmlns:a16="http://schemas.microsoft.com/office/drawing/2014/main" id="{F0CF232D-BB4F-B8CD-08A7-E1E9E42A777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85977" y="3463867"/>
            <a:ext cx="2052463" cy="775999"/>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7487FFD3-9E6C-B918-DA71-F20E487B1C3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80194" y="3629381"/>
            <a:ext cx="1552575" cy="33223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Welcome - NET4GAS Closer to Nature">
            <a:extLst>
              <a:ext uri="{FF2B5EF4-FFF2-40B4-BE49-F238E27FC236}">
                <a16:creationId xmlns:a16="http://schemas.microsoft.com/office/drawing/2014/main" id="{A6229DB9-A09E-D64C-B478-FD8AE592BDB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884483" y="5299371"/>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05376A8D-B2FF-474B-ADB1-21C146B650C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65886" y="4612121"/>
            <a:ext cx="2027864" cy="25686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Eni - Industry4Climate Case Studies">
            <a:extLst>
              <a:ext uri="{FF2B5EF4-FFF2-40B4-BE49-F238E27FC236}">
                <a16:creationId xmlns:a16="http://schemas.microsoft.com/office/drawing/2014/main" id="{CF79796D-CD31-3700-B944-41D1C311A69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48499" y="3460022"/>
            <a:ext cx="1681568" cy="662293"/>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Amber Grid unveils renewed brand and marks a new phase in the green  transformation | Amber Grid">
            <a:extLst>
              <a:ext uri="{FF2B5EF4-FFF2-40B4-BE49-F238E27FC236}">
                <a16:creationId xmlns:a16="http://schemas.microsoft.com/office/drawing/2014/main" id="{3898CF34-E392-50A1-910D-C7426B29655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86919" y="1701913"/>
            <a:ext cx="1675147" cy="95319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FA816137-73B3-4B19-7765-CF7EF875ADA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35338" y="1753171"/>
            <a:ext cx="1666231" cy="743853"/>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Homepage - CEGH">
            <a:extLst>
              <a:ext uri="{FF2B5EF4-FFF2-40B4-BE49-F238E27FC236}">
                <a16:creationId xmlns:a16="http://schemas.microsoft.com/office/drawing/2014/main" id="{1CE1EDE7-0139-16D9-0B4E-9CEE11AAF96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734870" y="2397339"/>
            <a:ext cx="1409412" cy="1055699"/>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Members List - EASEE-gas">
            <a:extLst>
              <a:ext uri="{FF2B5EF4-FFF2-40B4-BE49-F238E27FC236}">
                <a16:creationId xmlns:a16="http://schemas.microsoft.com/office/drawing/2014/main" id="{4802FBA9-41D8-A6B0-4AF9-544936734F4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78513" y="4070661"/>
            <a:ext cx="1649888" cy="1235823"/>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Members List - EASEE-gas">
            <a:extLst>
              <a:ext uri="{FF2B5EF4-FFF2-40B4-BE49-F238E27FC236}">
                <a16:creationId xmlns:a16="http://schemas.microsoft.com/office/drawing/2014/main" id="{89F019F0-FF5D-1A5C-2270-7F3315B9736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303893" y="5319526"/>
            <a:ext cx="1365392" cy="1022726"/>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a:extLst>
              <a:ext uri="{FF2B5EF4-FFF2-40B4-BE49-F238E27FC236}">
                <a16:creationId xmlns:a16="http://schemas.microsoft.com/office/drawing/2014/main" id="{97D2921E-0390-A555-D631-C1C43542990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993502" y="5420185"/>
            <a:ext cx="2052463" cy="733413"/>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a:extLst>
              <a:ext uri="{FF2B5EF4-FFF2-40B4-BE49-F238E27FC236}">
                <a16:creationId xmlns:a16="http://schemas.microsoft.com/office/drawing/2014/main" id="{F5C2B651-8A1C-BEDD-8652-6F106E61855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62092" y="4304865"/>
            <a:ext cx="1719453" cy="80977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Gasunie">
            <a:extLst>
              <a:ext uri="{FF2B5EF4-FFF2-40B4-BE49-F238E27FC236}">
                <a16:creationId xmlns:a16="http://schemas.microsoft.com/office/drawing/2014/main" id="{ADA868D4-3754-EBA3-8FEE-D9844C66454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185129" y="2676912"/>
            <a:ext cx="2562303" cy="629238"/>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Ørsted secures solar and wind renewable energy contracts under Irish RESS 3  auction | Ørsted A/S">
            <a:extLst>
              <a:ext uri="{FF2B5EF4-FFF2-40B4-BE49-F238E27FC236}">
                <a16:creationId xmlns:a16="http://schemas.microsoft.com/office/drawing/2014/main" id="{8DE36831-3CCE-10D6-533B-D51E6FB4BDC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42248" y="3360010"/>
            <a:ext cx="1577701" cy="821825"/>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Über Uns - PSvdL Consulting">
            <a:extLst>
              <a:ext uri="{FF2B5EF4-FFF2-40B4-BE49-F238E27FC236}">
                <a16:creationId xmlns:a16="http://schemas.microsoft.com/office/drawing/2014/main" id="{BB5EDB85-0A7B-0112-6900-C2883FC4DAF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555163" y="5280249"/>
            <a:ext cx="1154361" cy="1154361"/>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E786D0A8-43ED-29C5-50BF-7EBF9313E3B7}"/>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47821" y="1793046"/>
            <a:ext cx="757632" cy="757632"/>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a:extLst>
              <a:ext uri="{FF2B5EF4-FFF2-40B4-BE49-F238E27FC236}">
                <a16:creationId xmlns:a16="http://schemas.microsoft.com/office/drawing/2014/main" id="{1D14398E-04CD-78A5-16EE-7C6892D3344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460191" y="1755339"/>
            <a:ext cx="1530076" cy="848913"/>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a:extLst>
              <a:ext uri="{FF2B5EF4-FFF2-40B4-BE49-F238E27FC236}">
                <a16:creationId xmlns:a16="http://schemas.microsoft.com/office/drawing/2014/main" id="{3E41812A-92EC-EDBE-D7DD-30B7A9D0DA88}"/>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p:blipFill>
        <p:spPr bwMode="auto">
          <a:xfrm>
            <a:off x="5305902" y="5460758"/>
            <a:ext cx="1975945" cy="577795"/>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Workgroup members |">
            <a:extLst>
              <a:ext uri="{FF2B5EF4-FFF2-40B4-BE49-F238E27FC236}">
                <a16:creationId xmlns:a16="http://schemas.microsoft.com/office/drawing/2014/main" id="{114EB225-B58B-6A8D-FDD7-9A4E1ED9F0B4}"/>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494872" y="5130136"/>
            <a:ext cx="1647978" cy="1234393"/>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Uniper - Wikipedia">
            <a:extLst>
              <a:ext uri="{FF2B5EF4-FFF2-40B4-BE49-F238E27FC236}">
                <a16:creationId xmlns:a16="http://schemas.microsoft.com/office/drawing/2014/main" id="{CF4CC48C-DA58-9CF3-1D9E-045DC0F59755}"/>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11357" y="5374430"/>
            <a:ext cx="865355" cy="7504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XXETA AG | JUG Saxony">
            <a:extLst>
              <a:ext uri="{FF2B5EF4-FFF2-40B4-BE49-F238E27FC236}">
                <a16:creationId xmlns:a16="http://schemas.microsoft.com/office/drawing/2014/main" id="{E7D9A082-378E-F7E3-23F0-FB568232330E}"/>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523622" y="4175153"/>
            <a:ext cx="1374399" cy="11054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EnBW Logo PNG Transparent &amp; SVG Vector - Freebie Supply">
            <a:extLst>
              <a:ext uri="{FF2B5EF4-FFF2-40B4-BE49-F238E27FC236}">
                <a16:creationId xmlns:a16="http://schemas.microsoft.com/office/drawing/2014/main" id="{23001084-993B-7913-7337-ABD792E71A6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062865" y="4183472"/>
            <a:ext cx="1136024" cy="1069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111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4">
            <a:extLst>
              <a:ext uri="{FF2B5EF4-FFF2-40B4-BE49-F238E27FC236}">
                <a16:creationId xmlns:a16="http://schemas.microsoft.com/office/drawing/2014/main" id="{16B7A413-E143-CDC1-FCD8-D68C16354390}"/>
              </a:ext>
            </a:extLst>
          </p:cNvPr>
          <p:cNvGraphicFramePr>
            <a:graphicFrameLocks noGrp="1"/>
          </p:cNvGraphicFramePr>
          <p:nvPr>
            <p:ph idx="1"/>
            <p:extLst>
              <p:ext uri="{D42A27DB-BD31-4B8C-83A1-F6EECF244321}">
                <p14:modId xmlns:p14="http://schemas.microsoft.com/office/powerpoint/2010/main" val="4030196012"/>
              </p:ext>
            </p:extLst>
          </p:nvPr>
        </p:nvGraphicFramePr>
        <p:xfrm>
          <a:off x="445908" y="1533619"/>
          <a:ext cx="8550858" cy="4378986"/>
        </p:xfrm>
        <a:graphic>
          <a:graphicData uri="http://schemas.openxmlformats.org/drawingml/2006/table">
            <a:tbl>
              <a:tblPr>
                <a:tableStyleId>{5C22544A-7EE6-4342-B048-85BDC9FD1C3A}</a:tableStyleId>
              </a:tblPr>
              <a:tblGrid>
                <a:gridCol w="2964400">
                  <a:extLst>
                    <a:ext uri="{9D8B030D-6E8A-4147-A177-3AD203B41FA5}">
                      <a16:colId xmlns:a16="http://schemas.microsoft.com/office/drawing/2014/main" val="1789621939"/>
                    </a:ext>
                  </a:extLst>
                </a:gridCol>
                <a:gridCol w="2972210">
                  <a:extLst>
                    <a:ext uri="{9D8B030D-6E8A-4147-A177-3AD203B41FA5}">
                      <a16:colId xmlns:a16="http://schemas.microsoft.com/office/drawing/2014/main" val="2149976934"/>
                    </a:ext>
                  </a:extLst>
                </a:gridCol>
                <a:gridCol w="2614248">
                  <a:extLst>
                    <a:ext uri="{9D8B030D-6E8A-4147-A177-3AD203B41FA5}">
                      <a16:colId xmlns:a16="http://schemas.microsoft.com/office/drawing/2014/main" val="3471113063"/>
                    </a:ext>
                  </a:extLst>
                </a:gridCol>
              </a:tblGrid>
              <a:tr h="434908">
                <a:tc>
                  <a:txBody>
                    <a:bodyPr/>
                    <a:lstStyle/>
                    <a:p>
                      <a:pPr algn="ctr" rtl="0" fontAlgn="ctr"/>
                      <a:r>
                        <a:rPr lang="de-DE" sz="1800" b="1" u="none" strike="noStrike">
                          <a:solidFill>
                            <a:schemeClr val="bg1"/>
                          </a:solidFill>
                          <a:effectLst/>
                        </a:rPr>
                        <a:t>Host Company</a:t>
                      </a:r>
                      <a:endParaRPr lang="de-DE" sz="1800" b="1" i="0" u="none" strike="noStrike">
                        <a:solidFill>
                          <a:schemeClr val="bg1"/>
                        </a:solidFill>
                        <a:effectLst/>
                        <a:latin typeface="Calibri" panose="020F0502020204030204" pitchFamily="34" charset="0"/>
                      </a:endParaRPr>
                    </a:p>
                  </a:txBody>
                  <a:tcPr marL="9525" marR="9525" marT="9525" marB="0" anchor="ctr">
                    <a:solidFill>
                      <a:schemeClr val="accent1">
                        <a:lumMod val="50000"/>
                      </a:schemeClr>
                    </a:solidFill>
                  </a:tcPr>
                </a:tc>
                <a:tc>
                  <a:txBody>
                    <a:bodyPr/>
                    <a:lstStyle/>
                    <a:p>
                      <a:pPr algn="ctr" rtl="0" fontAlgn="ctr"/>
                      <a:r>
                        <a:rPr lang="de-DE" sz="1800" b="1" u="none" strike="noStrike">
                          <a:solidFill>
                            <a:schemeClr val="bg1"/>
                          </a:solidFill>
                          <a:effectLst/>
                        </a:rPr>
                        <a:t>Location</a:t>
                      </a:r>
                      <a:endParaRPr lang="de-DE" sz="1800" b="1" i="0" u="none" strike="noStrike">
                        <a:solidFill>
                          <a:schemeClr val="bg1"/>
                        </a:solidFill>
                        <a:effectLst/>
                        <a:latin typeface="Calibri" panose="020F0502020204030204" pitchFamily="34" charset="0"/>
                      </a:endParaRPr>
                    </a:p>
                  </a:txBody>
                  <a:tcPr marL="9525" marR="9525" marT="9525" marB="0" anchor="ctr">
                    <a:solidFill>
                      <a:schemeClr val="accent1">
                        <a:lumMod val="50000"/>
                      </a:schemeClr>
                    </a:solidFill>
                  </a:tcPr>
                </a:tc>
                <a:tc>
                  <a:txBody>
                    <a:bodyPr/>
                    <a:lstStyle/>
                    <a:p>
                      <a:pPr algn="ctr" rtl="0" fontAlgn="ctr"/>
                      <a:r>
                        <a:rPr lang="de-DE" sz="1800" b="1" u="none" strike="noStrike">
                          <a:solidFill>
                            <a:schemeClr val="bg1"/>
                          </a:solidFill>
                          <a:effectLst/>
                        </a:rPr>
                        <a:t>Dates</a:t>
                      </a:r>
                      <a:endParaRPr lang="de-DE" sz="1800" b="1" i="0" u="none" strike="noStrike">
                        <a:solidFill>
                          <a:schemeClr val="bg1"/>
                        </a:solidFill>
                        <a:effectLst/>
                        <a:latin typeface="Calibri" panose="020F0502020204030204" pitchFamily="34" charset="0"/>
                      </a:endParaRPr>
                    </a:p>
                  </a:txBody>
                  <a:tcPr marL="9525" marR="9525" marT="9525" marB="0" anchor="ctr">
                    <a:solidFill>
                      <a:schemeClr val="accent1">
                        <a:lumMod val="50000"/>
                      </a:schemeClr>
                    </a:solidFill>
                  </a:tcPr>
                </a:tc>
                <a:extLst>
                  <a:ext uri="{0D108BD9-81ED-4DB2-BD59-A6C34878D82A}">
                    <a16:rowId xmlns:a16="http://schemas.microsoft.com/office/drawing/2014/main" val="568050832"/>
                  </a:ext>
                </a:extLst>
              </a:tr>
              <a:tr h="402290">
                <a:tc>
                  <a:txBody>
                    <a:bodyPr/>
                    <a:lstStyle/>
                    <a:p>
                      <a:pPr algn="ctr" rtl="0" fontAlgn="ctr"/>
                      <a:r>
                        <a:rPr lang="de-DE" sz="1600" u="none" strike="noStrike">
                          <a:effectLst/>
                        </a:rPr>
                        <a:t>Gascade</a:t>
                      </a:r>
                      <a:endParaRPr lang="de-DE" sz="1600" b="0"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rtl="0" fontAlgn="ctr"/>
                      <a:r>
                        <a:rPr lang="de-DE" sz="1600" u="none" strike="noStrike">
                          <a:effectLst/>
                        </a:rPr>
                        <a:t>Kassel (Hybrid)</a:t>
                      </a:r>
                      <a:endParaRPr lang="de-DE" sz="1600" b="0"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rtl="0" fontAlgn="ctr"/>
                      <a:r>
                        <a:rPr lang="de-DE" sz="1600" u="none" strike="noStrike" err="1">
                          <a:effectLst/>
                        </a:rPr>
                        <a:t>February</a:t>
                      </a:r>
                      <a:r>
                        <a:rPr lang="de-DE" sz="1600" u="none" strike="noStrike">
                          <a:effectLst/>
                        </a:rPr>
                        <a:t> - 6/7</a:t>
                      </a:r>
                      <a:endParaRPr lang="de-DE" sz="1600" b="0"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4067815601"/>
                  </a:ext>
                </a:extLst>
              </a:tr>
              <a:tr h="391418">
                <a:tc>
                  <a:txBody>
                    <a:bodyPr/>
                    <a:lstStyle/>
                    <a:p>
                      <a:pPr algn="ctr" rtl="0" fontAlgn="ctr"/>
                      <a:r>
                        <a:rPr lang="de-DE" sz="1600" u="none" strike="noStrike">
                          <a:effectLst/>
                        </a:rPr>
                        <a:t>EASEE-gas GMoM</a:t>
                      </a:r>
                      <a:endParaRPr lang="de-DE"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de-DE" sz="1600" u="none" strike="noStrike">
                          <a:effectLst/>
                        </a:rPr>
                        <a:t>Nice (Hybrid)</a:t>
                      </a:r>
                      <a:endParaRPr lang="de-DE"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de-DE" sz="1600" u="none" strike="noStrike">
                          <a:effectLst/>
                        </a:rPr>
                        <a:t>March - 20/22</a:t>
                      </a:r>
                      <a:endParaRPr lang="de-DE"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77630877"/>
                  </a:ext>
                </a:extLst>
              </a:tr>
              <a:tr h="530044">
                <a:tc>
                  <a:txBody>
                    <a:bodyPr/>
                    <a:lstStyle/>
                    <a:p>
                      <a:pPr algn="ctr" rtl="0" fontAlgn="ctr"/>
                      <a:r>
                        <a:rPr lang="de-DE" sz="1600" u="none" strike="noStrike" err="1">
                          <a:effectLst/>
                        </a:rPr>
                        <a:t>Gassco</a:t>
                      </a:r>
                      <a:endParaRPr lang="de-DE" sz="1600" b="0"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rtl="0" fontAlgn="ctr"/>
                      <a:r>
                        <a:rPr lang="de-DE" sz="1600" u="none" strike="noStrike">
                          <a:effectLst/>
                        </a:rPr>
                        <a:t>Haugesund (Hybrid)</a:t>
                      </a:r>
                      <a:endParaRPr lang="de-DE" sz="1600" b="0"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rtl="0" fontAlgn="ctr"/>
                      <a:r>
                        <a:rPr lang="de-DE" sz="1600" u="none" strike="noStrike">
                          <a:effectLst/>
                        </a:rPr>
                        <a:t>April - 24/25</a:t>
                      </a:r>
                      <a:endParaRPr lang="de-DE" sz="1600" b="0"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1262971870"/>
                  </a:ext>
                </a:extLst>
              </a:tr>
              <a:tr h="391418">
                <a:tc>
                  <a:txBody>
                    <a:bodyPr/>
                    <a:lstStyle/>
                    <a:p>
                      <a:pPr algn="ctr" rtl="0" fontAlgn="ctr"/>
                      <a:r>
                        <a:rPr lang="de-DE" sz="1600" u="none" strike="noStrike">
                          <a:effectLst/>
                        </a:rPr>
                        <a:t>Energinet</a:t>
                      </a:r>
                      <a:endParaRPr lang="de-DE"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de-DE" sz="1600" u="none" strike="noStrike">
                          <a:effectLst/>
                        </a:rPr>
                        <a:t>Copenhagen (Hybrid)</a:t>
                      </a:r>
                      <a:endParaRPr lang="de-DE"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de-DE" sz="1600" u="none" strike="noStrike">
                          <a:effectLst/>
                        </a:rPr>
                        <a:t>June - 03/04</a:t>
                      </a:r>
                      <a:endParaRPr lang="de-DE"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72523199"/>
                  </a:ext>
                </a:extLst>
              </a:tr>
              <a:tr h="391418">
                <a:tc>
                  <a:txBody>
                    <a:bodyPr/>
                    <a:lstStyle/>
                    <a:p>
                      <a:pPr algn="ctr" rtl="0" fontAlgn="ctr"/>
                      <a:r>
                        <a:rPr lang="de-DE" sz="1600" u="none" strike="noStrike" err="1">
                          <a:effectLst/>
                        </a:rPr>
                        <a:t>Conexus</a:t>
                      </a:r>
                      <a:endParaRPr lang="de-DE" sz="1600" b="0"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rtl="0" fontAlgn="ctr"/>
                      <a:r>
                        <a:rPr lang="de-DE" sz="1600" u="none" strike="noStrike">
                          <a:effectLst/>
                        </a:rPr>
                        <a:t>Riga (Hybrid)</a:t>
                      </a:r>
                      <a:endParaRPr lang="de-DE" sz="1600" b="0"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rtl="0" fontAlgn="ctr"/>
                      <a:r>
                        <a:rPr lang="de-DE" sz="1600" u="none" strike="noStrike" err="1">
                          <a:effectLst/>
                        </a:rPr>
                        <a:t>July</a:t>
                      </a:r>
                      <a:r>
                        <a:rPr lang="de-DE" sz="1600" u="none" strike="noStrike">
                          <a:effectLst/>
                        </a:rPr>
                        <a:t> - 02/03</a:t>
                      </a:r>
                      <a:endParaRPr lang="de-DE" sz="1600" b="0"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3822466262"/>
                  </a:ext>
                </a:extLst>
              </a:tr>
              <a:tr h="391418">
                <a:tc>
                  <a:txBody>
                    <a:bodyPr/>
                    <a:lstStyle/>
                    <a:p>
                      <a:pPr algn="ctr" rtl="0" fontAlgn="ctr"/>
                      <a:r>
                        <a:rPr lang="de-DE" sz="1600" u="none" strike="noStrike">
                          <a:effectLst/>
                        </a:rPr>
                        <a:t>Gaz System</a:t>
                      </a:r>
                      <a:endParaRPr lang="de-DE"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de-DE" sz="1600" u="none" strike="noStrike" err="1">
                          <a:effectLst/>
                        </a:rPr>
                        <a:t>Warsaw</a:t>
                      </a:r>
                      <a:r>
                        <a:rPr lang="de-DE" sz="1600" u="none" strike="noStrike">
                          <a:effectLst/>
                        </a:rPr>
                        <a:t> (Hybrid)</a:t>
                      </a:r>
                      <a:endParaRPr lang="de-DE"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de-DE" sz="1600" u="none" strike="noStrike">
                          <a:effectLst/>
                        </a:rPr>
                        <a:t>September - 03/04</a:t>
                      </a:r>
                      <a:endParaRPr lang="de-DE"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38358238"/>
                  </a:ext>
                </a:extLst>
              </a:tr>
              <a:tr h="391418">
                <a:tc>
                  <a:txBody>
                    <a:bodyPr/>
                    <a:lstStyle/>
                    <a:p>
                      <a:pPr algn="ctr" rtl="0" fontAlgn="ctr"/>
                      <a:r>
                        <a:rPr lang="de-DE" sz="1600" u="none" strike="noStrike">
                          <a:effectLst/>
                        </a:rPr>
                        <a:t>Amber </a:t>
                      </a:r>
                      <a:r>
                        <a:rPr lang="de-DE" sz="1600" u="none" strike="noStrike" err="1">
                          <a:effectLst/>
                        </a:rPr>
                        <a:t>Grid</a:t>
                      </a:r>
                      <a:endParaRPr lang="de-DE" sz="1600" b="0"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rtl="0" fontAlgn="ctr"/>
                      <a:r>
                        <a:rPr lang="de-DE" sz="1600" u="none" strike="noStrike">
                          <a:effectLst/>
                        </a:rPr>
                        <a:t>Vilnius (Hybrid)</a:t>
                      </a:r>
                      <a:endParaRPr lang="de-DE" sz="1600" b="0"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rtl="0" fontAlgn="ctr"/>
                      <a:r>
                        <a:rPr lang="de-DE" sz="1600" u="none" strike="noStrike" err="1">
                          <a:effectLst/>
                        </a:rPr>
                        <a:t>October</a:t>
                      </a:r>
                      <a:r>
                        <a:rPr lang="de-DE" sz="1600" u="none" strike="noStrike">
                          <a:effectLst/>
                        </a:rPr>
                        <a:t> - 22/23</a:t>
                      </a:r>
                      <a:endParaRPr lang="de-DE" sz="1600" b="0"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711266253"/>
                  </a:ext>
                </a:extLst>
              </a:tr>
              <a:tr h="391418">
                <a:tc>
                  <a:txBody>
                    <a:bodyPr/>
                    <a:lstStyle/>
                    <a:p>
                      <a:pPr algn="ctr" rtl="0" fontAlgn="ctr"/>
                      <a:r>
                        <a:rPr lang="de-DE" sz="1600" u="none" strike="noStrike">
                          <a:effectLst/>
                        </a:rPr>
                        <a:t>VNG</a:t>
                      </a:r>
                      <a:endParaRPr lang="de-DE"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de-DE" sz="1600" u="none" strike="noStrike">
                          <a:effectLst/>
                        </a:rPr>
                        <a:t>Berlin (Hybrid)</a:t>
                      </a:r>
                      <a:endParaRPr lang="de-DE"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de-DE" sz="1600" u="none" strike="noStrike">
                          <a:effectLst/>
                        </a:rPr>
                        <a:t>November - 26/27</a:t>
                      </a:r>
                      <a:endParaRPr lang="de-DE"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29287282"/>
                  </a:ext>
                </a:extLst>
              </a:tr>
              <a:tr h="271818">
                <a:tc>
                  <a:txBody>
                    <a:bodyPr/>
                    <a:lstStyle/>
                    <a:p>
                      <a:pPr algn="ctr" fontAlgn="b"/>
                      <a:endParaRPr lang="de-DE"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de-DE"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de-DE"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65324172"/>
                  </a:ext>
                </a:extLst>
              </a:tr>
              <a:tr h="391418">
                <a:tc>
                  <a:txBody>
                    <a:bodyPr/>
                    <a:lstStyle/>
                    <a:p>
                      <a:pPr algn="ctr" rtl="0" fontAlgn="ctr"/>
                      <a:r>
                        <a:rPr lang="de-DE" sz="1600" u="none" strike="noStrike">
                          <a:effectLst/>
                        </a:rPr>
                        <a:t>ENTSOG - Joint </a:t>
                      </a:r>
                      <a:r>
                        <a:rPr lang="de-DE" sz="1600" u="none" strike="noStrike" err="1">
                          <a:effectLst/>
                        </a:rPr>
                        <a:t>workshop</a:t>
                      </a:r>
                      <a:endParaRPr lang="de-DE" sz="1600" b="0"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rtl="0" fontAlgn="ctr"/>
                      <a:r>
                        <a:rPr lang="de-DE" sz="1600" u="none" strike="noStrike" err="1">
                          <a:effectLst/>
                        </a:rPr>
                        <a:t>Brussels</a:t>
                      </a:r>
                      <a:r>
                        <a:rPr lang="de-DE" sz="1600" u="none" strike="noStrike">
                          <a:effectLst/>
                        </a:rPr>
                        <a:t> (</a:t>
                      </a:r>
                      <a:r>
                        <a:rPr lang="de-DE" sz="1600" u="none" strike="noStrike" err="1">
                          <a:effectLst/>
                        </a:rPr>
                        <a:t>physical</a:t>
                      </a:r>
                      <a:r>
                        <a:rPr lang="de-DE" sz="1600" u="none" strike="noStrike">
                          <a:effectLst/>
                        </a:rPr>
                        <a:t>)</a:t>
                      </a:r>
                      <a:endParaRPr lang="de-DE" sz="1600" b="0"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rtl="0" fontAlgn="ctr"/>
                      <a:r>
                        <a:rPr lang="de-DE" sz="1600" u="none" strike="noStrike" err="1">
                          <a:effectLst/>
                        </a:rPr>
                        <a:t>October</a:t>
                      </a:r>
                      <a:r>
                        <a:rPr lang="de-DE" sz="1600" u="none" strike="noStrike">
                          <a:effectLst/>
                        </a:rPr>
                        <a:t> 29/30</a:t>
                      </a:r>
                      <a:endParaRPr lang="de-DE" sz="1600" b="0" i="0" u="none" strike="noStrike">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3270604162"/>
                  </a:ext>
                </a:extLst>
              </a:tr>
            </a:tbl>
          </a:graphicData>
        </a:graphic>
      </p:graphicFrame>
      <p:sp>
        <p:nvSpPr>
          <p:cNvPr id="3" name="Title 2">
            <a:extLst>
              <a:ext uri="{FF2B5EF4-FFF2-40B4-BE49-F238E27FC236}">
                <a16:creationId xmlns:a16="http://schemas.microsoft.com/office/drawing/2014/main" id="{5DB6FBD6-58D2-3AD3-1C22-3E211CF9CF27}"/>
              </a:ext>
            </a:extLst>
          </p:cNvPr>
          <p:cNvSpPr txBox="1">
            <a:spLocks/>
          </p:cNvSpPr>
          <p:nvPr/>
        </p:nvSpPr>
        <p:spPr>
          <a:xfrm>
            <a:off x="311357" y="764704"/>
            <a:ext cx="11617291" cy="432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1A6597"/>
                </a:solidFill>
                <a:latin typeface="Arial" panose="020B0604020202020204" pitchFamily="34" charset="0"/>
                <a:ea typeface="+mj-ea"/>
                <a:cs typeface="Arial" panose="020B0604020202020204" pitchFamily="34" charset="0"/>
              </a:defRPr>
            </a:lvl1pPr>
          </a:lstStyle>
          <a:p>
            <a:r>
              <a:rPr lang="en-US" sz="2500" b="1"/>
              <a:t>MWDWG Meeting Schedule 2024</a:t>
            </a:r>
          </a:p>
        </p:txBody>
      </p:sp>
    </p:spTree>
    <p:extLst>
      <p:ext uri="{BB962C8B-B14F-4D97-AF65-F5344CB8AC3E}">
        <p14:creationId xmlns:p14="http://schemas.microsoft.com/office/powerpoint/2010/main" val="4194353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18C8-B7E5-7FEA-A8AD-E48AF4BC2D9A}"/>
              </a:ext>
            </a:extLst>
          </p:cNvPr>
          <p:cNvSpPr>
            <a:spLocks noGrp="1"/>
          </p:cNvSpPr>
          <p:nvPr>
            <p:ph type="ctrTitle"/>
          </p:nvPr>
        </p:nvSpPr>
        <p:spPr/>
        <p:txBody>
          <a:bodyPr>
            <a:normAutofit fontScale="90000"/>
          </a:bodyPr>
          <a:lstStyle/>
          <a:p>
            <a:r>
              <a:rPr lang="en-US"/>
              <a:t>MWDWG in numbers (2023)</a:t>
            </a:r>
          </a:p>
        </p:txBody>
      </p:sp>
      <p:sp>
        <p:nvSpPr>
          <p:cNvPr id="4" name="Text Placeholder 3">
            <a:extLst>
              <a:ext uri="{FF2B5EF4-FFF2-40B4-BE49-F238E27FC236}">
                <a16:creationId xmlns:a16="http://schemas.microsoft.com/office/drawing/2014/main" id="{00A59C2A-D2CF-F205-DD40-056DB038234D}"/>
              </a:ext>
            </a:extLst>
          </p:cNvPr>
          <p:cNvSpPr>
            <a:spLocks noGrp="1"/>
          </p:cNvSpPr>
          <p:nvPr>
            <p:ph type="body" sz="quarter" idx="10"/>
          </p:nvPr>
        </p:nvSpPr>
        <p:spPr/>
        <p:txBody>
          <a:bodyPr/>
          <a:lstStyle/>
          <a:p>
            <a:endParaRPr lang="en-US"/>
          </a:p>
        </p:txBody>
      </p:sp>
      <p:pic>
        <p:nvPicPr>
          <p:cNvPr id="2056" name="Picture 8" descr="Group Of Businesspeople At The Video Conference Call Vector Flat Cartoon  Illustration Online Meeting With Director Stock Illustration - Download  Image Now - iStock">
            <a:extLst>
              <a:ext uri="{FF2B5EF4-FFF2-40B4-BE49-F238E27FC236}">
                <a16:creationId xmlns:a16="http://schemas.microsoft.com/office/drawing/2014/main" id="{FD8C5409-D138-8D14-C430-6BE0CBD90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37" y="1403350"/>
            <a:ext cx="3038475" cy="20256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30506480-7224-1828-1D1C-D0C3321D7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208038" y="1341514"/>
            <a:ext cx="3381673" cy="202900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3D0F9BC1-8BFE-E08B-1BAF-A9CE0D72D0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279695" y="3737672"/>
            <a:ext cx="2795985" cy="186060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72A1562A-0BBF-37B3-89CE-D9C479D4AB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0007"/>
          <a:stretch/>
        </p:blipFill>
        <p:spPr bwMode="auto">
          <a:xfrm>
            <a:off x="6434400" y="3637313"/>
            <a:ext cx="2371725" cy="235381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691F57F-CA3E-726A-C61A-2990A6C1645D}"/>
              </a:ext>
            </a:extLst>
          </p:cNvPr>
          <p:cNvSpPr txBox="1"/>
          <p:nvPr/>
        </p:nvSpPr>
        <p:spPr>
          <a:xfrm>
            <a:off x="3162824" y="1678906"/>
            <a:ext cx="2056973" cy="1354217"/>
          </a:xfrm>
          <a:prstGeom prst="rect">
            <a:avLst/>
          </a:prstGeom>
          <a:noFill/>
        </p:spPr>
        <p:txBody>
          <a:bodyPr wrap="none" rtlCol="0">
            <a:spAutoFit/>
          </a:bodyPr>
          <a:lstStyle/>
          <a:p>
            <a:pPr algn="ctr"/>
            <a:r>
              <a:rPr lang="en-US" sz="2800" b="1" u="sng">
                <a:solidFill>
                  <a:srgbClr val="F16B2E"/>
                </a:solidFill>
              </a:rPr>
              <a:t>8</a:t>
            </a:r>
            <a:r>
              <a:rPr lang="en-US"/>
              <a:t> </a:t>
            </a:r>
          </a:p>
          <a:p>
            <a:pPr algn="ctr"/>
            <a:r>
              <a:rPr lang="en-US"/>
              <a:t>Hybrid workgroup </a:t>
            </a:r>
          </a:p>
          <a:p>
            <a:pPr algn="ctr"/>
            <a:r>
              <a:rPr lang="en-US"/>
              <a:t>meetings </a:t>
            </a:r>
          </a:p>
          <a:p>
            <a:pPr algn="ctr"/>
            <a:r>
              <a:rPr lang="en-US"/>
              <a:t>conducted</a:t>
            </a:r>
          </a:p>
        </p:txBody>
      </p:sp>
      <p:sp>
        <p:nvSpPr>
          <p:cNvPr id="10" name="TextBox 9">
            <a:extLst>
              <a:ext uri="{FF2B5EF4-FFF2-40B4-BE49-F238E27FC236}">
                <a16:creationId xmlns:a16="http://schemas.microsoft.com/office/drawing/2014/main" id="{0B9D299D-3CA9-221C-2306-57681659B3FC}"/>
              </a:ext>
            </a:extLst>
          </p:cNvPr>
          <p:cNvSpPr txBox="1"/>
          <p:nvPr/>
        </p:nvSpPr>
        <p:spPr>
          <a:xfrm>
            <a:off x="8404995" y="3747243"/>
            <a:ext cx="3110729" cy="1415772"/>
          </a:xfrm>
          <a:prstGeom prst="rect">
            <a:avLst/>
          </a:prstGeom>
          <a:noFill/>
        </p:spPr>
        <p:txBody>
          <a:bodyPr wrap="square" rtlCol="0">
            <a:spAutoFit/>
          </a:bodyPr>
          <a:lstStyle/>
          <a:p>
            <a:pPr algn="ctr"/>
            <a:endParaRPr lang="en-US"/>
          </a:p>
          <a:p>
            <a:pPr algn="ctr"/>
            <a:r>
              <a:rPr lang="en-US" sz="3200" b="1" u="sng">
                <a:solidFill>
                  <a:srgbClr val="F16B2E"/>
                </a:solidFill>
              </a:rPr>
              <a:t>32</a:t>
            </a:r>
            <a:endParaRPr lang="en-US" sz="3200" u="sng">
              <a:solidFill>
                <a:srgbClr val="F16B2E"/>
              </a:solidFill>
            </a:endParaRPr>
          </a:p>
          <a:p>
            <a:pPr algn="ctr"/>
            <a:r>
              <a:rPr lang="en-US"/>
              <a:t>Different companies represented</a:t>
            </a:r>
          </a:p>
        </p:txBody>
      </p:sp>
      <p:sp>
        <p:nvSpPr>
          <p:cNvPr id="11" name="TextBox 10">
            <a:extLst>
              <a:ext uri="{FF2B5EF4-FFF2-40B4-BE49-F238E27FC236}">
                <a16:creationId xmlns:a16="http://schemas.microsoft.com/office/drawing/2014/main" id="{85AADEF3-FA9F-BFBA-1E26-29240D99AC0C}"/>
              </a:ext>
            </a:extLst>
          </p:cNvPr>
          <p:cNvSpPr txBox="1"/>
          <p:nvPr/>
        </p:nvSpPr>
        <p:spPr>
          <a:xfrm>
            <a:off x="7290807" y="1573478"/>
            <a:ext cx="1300421" cy="1354217"/>
          </a:xfrm>
          <a:prstGeom prst="rect">
            <a:avLst/>
          </a:prstGeom>
          <a:noFill/>
        </p:spPr>
        <p:txBody>
          <a:bodyPr wrap="none" rtlCol="0">
            <a:spAutoFit/>
          </a:bodyPr>
          <a:lstStyle/>
          <a:p>
            <a:pPr algn="ctr"/>
            <a:r>
              <a:rPr lang="en-US" sz="2800" b="1" u="sng">
                <a:solidFill>
                  <a:srgbClr val="F16B2E"/>
                </a:solidFill>
              </a:rPr>
              <a:t>12</a:t>
            </a:r>
            <a:r>
              <a:rPr lang="en-US"/>
              <a:t> </a:t>
            </a:r>
          </a:p>
          <a:p>
            <a:pPr algn="ctr"/>
            <a:r>
              <a:rPr lang="en-US"/>
              <a:t>Task force </a:t>
            </a:r>
          </a:p>
          <a:p>
            <a:pPr algn="ctr"/>
            <a:r>
              <a:rPr lang="en-US"/>
              <a:t>meetings</a:t>
            </a:r>
          </a:p>
          <a:p>
            <a:pPr algn="ctr"/>
            <a:r>
              <a:rPr lang="en-US"/>
              <a:t>held</a:t>
            </a:r>
          </a:p>
        </p:txBody>
      </p:sp>
      <p:sp>
        <p:nvSpPr>
          <p:cNvPr id="12" name="TextBox 11">
            <a:extLst>
              <a:ext uri="{FF2B5EF4-FFF2-40B4-BE49-F238E27FC236}">
                <a16:creationId xmlns:a16="http://schemas.microsoft.com/office/drawing/2014/main" id="{C21C43C8-6419-E99E-04E6-81CBEC8454A5}"/>
              </a:ext>
            </a:extLst>
          </p:cNvPr>
          <p:cNvSpPr txBox="1"/>
          <p:nvPr/>
        </p:nvSpPr>
        <p:spPr>
          <a:xfrm>
            <a:off x="541157" y="4421661"/>
            <a:ext cx="1954381" cy="1077218"/>
          </a:xfrm>
          <a:prstGeom prst="rect">
            <a:avLst/>
          </a:prstGeom>
          <a:noFill/>
        </p:spPr>
        <p:txBody>
          <a:bodyPr wrap="none" rtlCol="0">
            <a:spAutoFit/>
          </a:bodyPr>
          <a:lstStyle/>
          <a:p>
            <a:pPr algn="ctr"/>
            <a:r>
              <a:rPr lang="en-US" sz="2800" b="1" u="sng">
                <a:solidFill>
                  <a:srgbClr val="F16B2E"/>
                </a:solidFill>
              </a:rPr>
              <a:t>40</a:t>
            </a:r>
            <a:endParaRPr lang="en-US" u="sng">
              <a:solidFill>
                <a:srgbClr val="F16B2E"/>
              </a:solidFill>
            </a:endParaRPr>
          </a:p>
          <a:p>
            <a:pPr algn="ctr"/>
            <a:r>
              <a:rPr lang="en-US"/>
              <a:t>Maintenance </a:t>
            </a:r>
          </a:p>
          <a:p>
            <a:pPr algn="ctr"/>
            <a:r>
              <a:rPr lang="en-US"/>
              <a:t>requests handled</a:t>
            </a:r>
          </a:p>
        </p:txBody>
      </p:sp>
    </p:spTree>
    <p:extLst>
      <p:ext uri="{BB962C8B-B14F-4D97-AF65-F5344CB8AC3E}">
        <p14:creationId xmlns:p14="http://schemas.microsoft.com/office/powerpoint/2010/main" val="1939957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1357" y="1713156"/>
            <a:ext cx="11132288" cy="4295066"/>
          </a:xfrm>
        </p:spPr>
        <p:txBody>
          <a:bodyPr>
            <a:normAutofit/>
          </a:bodyPr>
          <a:lstStyle/>
          <a:p>
            <a:pPr marL="457200" indent="-457200">
              <a:lnSpc>
                <a:spcPct val="150000"/>
              </a:lnSpc>
              <a:buClr>
                <a:srgbClr val="F16B2E"/>
              </a:buClr>
              <a:buFont typeface="Arial" panose="020B0604020202020204" pitchFamily="34" charset="0"/>
              <a:buChar char="•"/>
            </a:pPr>
            <a:r>
              <a:rPr lang="en-US" sz="2400">
                <a:solidFill>
                  <a:srgbClr val="1A6597"/>
                </a:solidFill>
              </a:rPr>
              <a:t>Capacity Allocation</a:t>
            </a:r>
          </a:p>
          <a:p>
            <a:pPr marL="457200" indent="-457200">
              <a:lnSpc>
                <a:spcPct val="150000"/>
              </a:lnSpc>
              <a:buClr>
                <a:srgbClr val="F16B2E"/>
              </a:buClr>
              <a:buFont typeface="Arial" panose="020B0604020202020204" pitchFamily="34" charset="0"/>
              <a:buChar char="•"/>
            </a:pPr>
            <a:r>
              <a:rPr lang="en-US" sz="2400">
                <a:solidFill>
                  <a:srgbClr val="1A6597"/>
                </a:solidFill>
              </a:rPr>
              <a:t>Gas Trading</a:t>
            </a:r>
          </a:p>
          <a:p>
            <a:pPr marL="457200" indent="-457200">
              <a:lnSpc>
                <a:spcPct val="150000"/>
              </a:lnSpc>
              <a:buClr>
                <a:srgbClr val="F16B2E"/>
              </a:buClr>
              <a:buFont typeface="Arial" panose="020B0604020202020204" pitchFamily="34" charset="0"/>
              <a:buChar char="•"/>
            </a:pPr>
            <a:r>
              <a:rPr lang="en-US" sz="2400"/>
              <a:t>Nomination &amp; Matching</a:t>
            </a:r>
          </a:p>
          <a:p>
            <a:pPr marL="457200" indent="-457200">
              <a:lnSpc>
                <a:spcPct val="150000"/>
              </a:lnSpc>
              <a:buClr>
                <a:srgbClr val="F16B2E"/>
              </a:buClr>
              <a:buFont typeface="Arial" panose="020B0604020202020204" pitchFamily="34" charset="0"/>
              <a:buChar char="•"/>
            </a:pPr>
            <a:r>
              <a:rPr lang="en-US" sz="2400"/>
              <a:t>Balancing &amp; Settlement</a:t>
            </a:r>
          </a:p>
          <a:p>
            <a:pPr marL="457200" indent="-457200">
              <a:lnSpc>
                <a:spcPct val="150000"/>
              </a:lnSpc>
              <a:buClr>
                <a:srgbClr val="F16B2E"/>
              </a:buClr>
              <a:buFont typeface="Arial" panose="020B0604020202020204" pitchFamily="34" charset="0"/>
              <a:buChar char="•"/>
            </a:pPr>
            <a:r>
              <a:rPr lang="en-US" sz="2400"/>
              <a:t>REMIT &amp; Transparency</a:t>
            </a:r>
          </a:p>
          <a:p>
            <a:pPr marL="457200" indent="-457200">
              <a:lnSpc>
                <a:spcPct val="150000"/>
              </a:lnSpc>
              <a:buClr>
                <a:srgbClr val="F16B2E"/>
              </a:buClr>
              <a:buFont typeface="Arial" panose="020B0604020202020204" pitchFamily="34" charset="0"/>
              <a:buChar char="•"/>
            </a:pPr>
            <a:r>
              <a:rPr lang="en-US" sz="2400">
                <a:solidFill>
                  <a:srgbClr val="1A6597"/>
                </a:solidFill>
              </a:rPr>
              <a:t>System Operation</a:t>
            </a:r>
            <a:endParaRPr lang="en-GB" sz="2400">
              <a:solidFill>
                <a:srgbClr val="1A6597"/>
              </a:solidFill>
            </a:endParaRPr>
          </a:p>
        </p:txBody>
      </p:sp>
      <p:sp>
        <p:nvSpPr>
          <p:cNvPr id="4" name="Text Placeholder 3"/>
          <p:cNvSpPr>
            <a:spLocks noGrp="1"/>
          </p:cNvSpPr>
          <p:nvPr>
            <p:ph type="body" sz="quarter" idx="10"/>
          </p:nvPr>
        </p:nvSpPr>
        <p:spPr/>
        <p:txBody>
          <a:bodyPr/>
          <a:lstStyle/>
          <a:p>
            <a:r>
              <a:rPr lang="fr-BE"/>
              <a:t>17</a:t>
            </a:r>
          </a:p>
        </p:txBody>
      </p:sp>
      <p:sp>
        <p:nvSpPr>
          <p:cNvPr id="5" name="Titel 1">
            <a:extLst>
              <a:ext uri="{FF2B5EF4-FFF2-40B4-BE49-F238E27FC236}">
                <a16:creationId xmlns:a16="http://schemas.microsoft.com/office/drawing/2014/main" id="{E4EC1D75-9394-0BFB-921F-A88DC7E1222C}"/>
              </a:ext>
            </a:extLst>
          </p:cNvPr>
          <p:cNvSpPr txBox="1">
            <a:spLocks/>
          </p:cNvSpPr>
          <p:nvPr/>
        </p:nvSpPr>
        <p:spPr>
          <a:xfrm>
            <a:off x="838200" y="1261231"/>
            <a:ext cx="10515600" cy="830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A6597"/>
                </a:solidFill>
                <a:latin typeface="Arial" panose="020B0604020202020204" pitchFamily="34" charset="0"/>
                <a:ea typeface="+mj-ea"/>
                <a:cs typeface="Arial" panose="020B0604020202020204" pitchFamily="34" charset="0"/>
              </a:defRPr>
            </a:lvl1pPr>
          </a:lstStyle>
          <a:p>
            <a:endParaRPr lang="de-DE" sz="4000" b="0"/>
          </a:p>
        </p:txBody>
      </p:sp>
      <p:sp>
        <p:nvSpPr>
          <p:cNvPr id="3" name="Title 2">
            <a:extLst>
              <a:ext uri="{FF2B5EF4-FFF2-40B4-BE49-F238E27FC236}">
                <a16:creationId xmlns:a16="http://schemas.microsoft.com/office/drawing/2014/main" id="{434A7E1D-BDC8-1917-12C7-E826F030542D}"/>
              </a:ext>
            </a:extLst>
          </p:cNvPr>
          <p:cNvSpPr>
            <a:spLocks noGrp="1"/>
          </p:cNvSpPr>
          <p:nvPr>
            <p:ph type="ctrTitle"/>
          </p:nvPr>
        </p:nvSpPr>
        <p:spPr>
          <a:xfrm>
            <a:off x="311357" y="764704"/>
            <a:ext cx="11617291" cy="432048"/>
          </a:xfrm>
        </p:spPr>
        <p:txBody>
          <a:bodyPr>
            <a:normAutofit fontScale="90000"/>
          </a:bodyPr>
          <a:lstStyle/>
          <a:p>
            <a:r>
              <a:rPr lang="en-US"/>
              <a:t>Covered Business Processes</a:t>
            </a:r>
          </a:p>
        </p:txBody>
      </p:sp>
    </p:spTree>
    <p:extLst>
      <p:ext uri="{BB962C8B-B14F-4D97-AF65-F5344CB8AC3E}">
        <p14:creationId xmlns:p14="http://schemas.microsoft.com/office/powerpoint/2010/main" val="2003362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5419AFDB-58D3-5013-83FD-094125A9D977}"/>
              </a:ext>
            </a:extLst>
          </p:cNvPr>
          <p:cNvGraphicFramePr>
            <a:graphicFrameLocks/>
          </p:cNvGraphicFramePr>
          <p:nvPr>
            <p:extLst>
              <p:ext uri="{D42A27DB-BD31-4B8C-83A1-F6EECF244321}">
                <p14:modId xmlns:p14="http://schemas.microsoft.com/office/powerpoint/2010/main" val="2582974993"/>
              </p:ext>
            </p:extLst>
          </p:nvPr>
        </p:nvGraphicFramePr>
        <p:xfrm>
          <a:off x="63091" y="1420628"/>
          <a:ext cx="10515600" cy="467266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2">
            <a:extLst>
              <a:ext uri="{FF2B5EF4-FFF2-40B4-BE49-F238E27FC236}">
                <a16:creationId xmlns:a16="http://schemas.microsoft.com/office/drawing/2014/main" id="{1AF462D4-942B-0876-6924-0F5A8CFA1A29}"/>
              </a:ext>
            </a:extLst>
          </p:cNvPr>
          <p:cNvSpPr txBox="1">
            <a:spLocks/>
          </p:cNvSpPr>
          <p:nvPr/>
        </p:nvSpPr>
        <p:spPr>
          <a:xfrm>
            <a:off x="311357" y="764704"/>
            <a:ext cx="11617291" cy="432048"/>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000" kern="1200">
                <a:solidFill>
                  <a:srgbClr val="1A6597"/>
                </a:solidFill>
                <a:latin typeface="Arial" panose="020B0604020202020204" pitchFamily="34" charset="0"/>
                <a:ea typeface="+mj-ea"/>
                <a:cs typeface="Arial" panose="020B0604020202020204" pitchFamily="34" charset="0"/>
              </a:defRPr>
            </a:lvl1pPr>
          </a:lstStyle>
          <a:p>
            <a:r>
              <a:rPr lang="en-US" b="1"/>
              <a:t>MWDWG Goal</a:t>
            </a:r>
          </a:p>
        </p:txBody>
      </p:sp>
    </p:spTree>
    <p:extLst>
      <p:ext uri="{BB962C8B-B14F-4D97-AF65-F5344CB8AC3E}">
        <p14:creationId xmlns:p14="http://schemas.microsoft.com/office/powerpoint/2010/main" val="990335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360" y="1536602"/>
            <a:ext cx="11593288" cy="5321398"/>
          </a:xfrm>
        </p:spPr>
        <p:txBody>
          <a:bodyPr/>
          <a:lstStyle/>
          <a:p>
            <a:pPr marL="228600" indent="-514350">
              <a:buClr>
                <a:srgbClr val="F16B2E"/>
              </a:buClr>
              <a:buFont typeface="+mj-lt"/>
              <a:buAutoNum type="arabicPeriod"/>
            </a:pPr>
            <a:r>
              <a:rPr lang="en-US" sz="2400"/>
              <a:t>Edig@s promotion &amp; awareness</a:t>
            </a:r>
          </a:p>
          <a:p>
            <a:pPr marL="1028700" lvl="1" indent="-514350">
              <a:buFont typeface="+mj-lt"/>
              <a:buAutoNum type="alphaLcParenR"/>
            </a:pPr>
            <a:r>
              <a:rPr lang="en-US"/>
              <a:t>Workshop with SSO’s</a:t>
            </a:r>
          </a:p>
          <a:p>
            <a:pPr marL="1028700" lvl="1" indent="-514350">
              <a:buFont typeface="+mj-lt"/>
              <a:buAutoNum type="alphaLcParenR"/>
            </a:pPr>
            <a:r>
              <a:rPr lang="en-US"/>
              <a:t>Engage with TSO’s connected to existing Edig@s market</a:t>
            </a:r>
          </a:p>
          <a:p>
            <a:pPr marL="1028700" lvl="1" indent="-514350">
              <a:buFont typeface="+mj-lt"/>
              <a:buAutoNum type="alphaLcParenR"/>
            </a:pPr>
            <a:r>
              <a:rPr lang="en-US"/>
              <a:t>Balancing process </a:t>
            </a:r>
          </a:p>
          <a:p>
            <a:pPr marL="228600" indent="-514350">
              <a:buClr>
                <a:srgbClr val="F16B2E"/>
              </a:buClr>
              <a:buFont typeface="+mj-lt"/>
              <a:buAutoNum type="arabicPeriod"/>
            </a:pPr>
            <a:r>
              <a:rPr lang="en-US" sz="2400"/>
              <a:t>Monitor the development of new gas markets</a:t>
            </a:r>
          </a:p>
          <a:p>
            <a:pPr marL="1028700" lvl="1" indent="-514350">
              <a:buFont typeface="+mj-lt"/>
              <a:buAutoNum type="alphaLcParenR"/>
            </a:pPr>
            <a:r>
              <a:rPr lang="en-US"/>
              <a:t>Hydrogen networks</a:t>
            </a:r>
          </a:p>
          <a:p>
            <a:pPr marL="1028700" lvl="1" indent="-514350">
              <a:buFont typeface="+mj-lt"/>
              <a:buAutoNum type="alphaLcParenR"/>
            </a:pPr>
            <a:r>
              <a:rPr lang="en-US"/>
              <a:t>CO2</a:t>
            </a:r>
          </a:p>
          <a:p>
            <a:pPr marL="1028700" lvl="1" indent="-514350">
              <a:buFont typeface="+mj-lt"/>
              <a:buAutoNum type="alphaLcParenR"/>
            </a:pPr>
            <a:r>
              <a:rPr lang="en-US"/>
              <a:t>Future market design</a:t>
            </a:r>
          </a:p>
          <a:p>
            <a:pPr marL="228600" indent="-514350">
              <a:buClr>
                <a:srgbClr val="F16B2E"/>
              </a:buClr>
              <a:buFont typeface="+mj-lt"/>
              <a:buAutoNum type="arabicPeriod"/>
            </a:pPr>
            <a:r>
              <a:rPr lang="en-US" sz="2400"/>
              <a:t>Review proposed network code changes</a:t>
            </a:r>
          </a:p>
          <a:p>
            <a:pPr marL="1028700" lvl="1" indent="-514350">
              <a:buFont typeface="+mj-lt"/>
              <a:buAutoNum type="alphaLcParenR"/>
            </a:pPr>
            <a:r>
              <a:rPr lang="en-US"/>
              <a:t>CAM/CMP</a:t>
            </a:r>
          </a:p>
          <a:p>
            <a:pPr marL="1028700" lvl="1" indent="-514350">
              <a:buFont typeface="+mj-lt"/>
              <a:buAutoNum type="alphaLcParenR"/>
            </a:pPr>
            <a:r>
              <a:rPr lang="en-US"/>
              <a:t>NC INT</a:t>
            </a:r>
          </a:p>
          <a:p>
            <a:pPr marL="228600" indent="-514350">
              <a:buClr>
                <a:srgbClr val="F16B2E"/>
              </a:buClr>
              <a:buFont typeface="+mj-lt"/>
              <a:buAutoNum type="arabicPeriod"/>
            </a:pPr>
            <a:r>
              <a:rPr lang="en-US" sz="2400"/>
              <a:t>Maintenance of version 6.1</a:t>
            </a:r>
          </a:p>
          <a:p>
            <a:pPr marL="1028700" lvl="1" indent="-514350">
              <a:buFont typeface="+mj-lt"/>
              <a:buAutoNum type="alphaLcParenR"/>
            </a:pPr>
            <a:endParaRPr lang="en-US"/>
          </a:p>
          <a:p>
            <a:pPr marL="457200" indent="-457200">
              <a:lnSpc>
                <a:spcPct val="150000"/>
              </a:lnSpc>
              <a:buClr>
                <a:srgbClr val="F16B2E"/>
              </a:buClr>
              <a:buFont typeface="Arial" panose="020B0604020202020204" pitchFamily="34" charset="0"/>
              <a:buChar char="•"/>
            </a:pPr>
            <a:endParaRPr lang="fr-BE" sz="2400"/>
          </a:p>
        </p:txBody>
      </p:sp>
      <p:sp>
        <p:nvSpPr>
          <p:cNvPr id="3" name="Title 2"/>
          <p:cNvSpPr>
            <a:spLocks noGrp="1"/>
          </p:cNvSpPr>
          <p:nvPr>
            <p:ph type="ctrTitle"/>
          </p:nvPr>
        </p:nvSpPr>
        <p:spPr>
          <a:xfrm>
            <a:off x="335360" y="764704"/>
            <a:ext cx="7128792" cy="393802"/>
          </a:xfrm>
        </p:spPr>
        <p:txBody>
          <a:bodyPr>
            <a:normAutofit fontScale="90000"/>
          </a:bodyPr>
          <a:lstStyle/>
          <a:p>
            <a:r>
              <a:rPr lang="en-US">
                <a:solidFill>
                  <a:srgbClr val="1A6597"/>
                </a:solidFill>
              </a:rPr>
              <a:t>What do we want to achieve?</a:t>
            </a:r>
            <a:endParaRPr lang="fr-BE">
              <a:solidFill>
                <a:srgbClr val="1A6597"/>
              </a:solidFill>
            </a:endParaRPr>
          </a:p>
        </p:txBody>
      </p:sp>
      <p:sp>
        <p:nvSpPr>
          <p:cNvPr id="4" name="Text Placeholder 3"/>
          <p:cNvSpPr>
            <a:spLocks noGrp="1"/>
          </p:cNvSpPr>
          <p:nvPr>
            <p:ph type="body" sz="quarter" idx="10"/>
          </p:nvPr>
        </p:nvSpPr>
        <p:spPr/>
        <p:txBody>
          <a:bodyPr/>
          <a:lstStyle/>
          <a:p>
            <a:r>
              <a:rPr lang="fr-BE"/>
              <a:t>18</a:t>
            </a:r>
          </a:p>
        </p:txBody>
      </p:sp>
    </p:spTree>
    <p:extLst>
      <p:ext uri="{BB962C8B-B14F-4D97-AF65-F5344CB8AC3E}">
        <p14:creationId xmlns:p14="http://schemas.microsoft.com/office/powerpoint/2010/main" val="1599375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8ADB0B-11C0-A82D-70AD-5B98B48E1237}"/>
              </a:ext>
            </a:extLst>
          </p:cNvPr>
          <p:cNvSpPr>
            <a:spLocks noGrp="1"/>
          </p:cNvSpPr>
          <p:nvPr>
            <p:ph idx="1"/>
          </p:nvPr>
        </p:nvSpPr>
        <p:spPr>
          <a:xfrm>
            <a:off x="335360" y="1482519"/>
            <a:ext cx="11593288" cy="4713388"/>
          </a:xfrm>
        </p:spPr>
        <p:txBody>
          <a:bodyPr/>
          <a:lstStyle/>
          <a:p>
            <a:pPr marL="457200" indent="-457200">
              <a:lnSpc>
                <a:spcPct val="150000"/>
              </a:lnSpc>
              <a:buClr>
                <a:srgbClr val="F16B2E"/>
              </a:buClr>
              <a:buFont typeface="Arial" panose="020B0604020202020204" pitchFamily="34" charset="0"/>
              <a:buChar char="•"/>
            </a:pPr>
            <a:r>
              <a:rPr lang="en-US" sz="2400"/>
              <a:t>Publication of version 6.1 in February 2022</a:t>
            </a:r>
          </a:p>
          <a:p>
            <a:pPr marL="457200" indent="-457200">
              <a:lnSpc>
                <a:spcPct val="150000"/>
              </a:lnSpc>
              <a:buClr>
                <a:srgbClr val="F16B2E"/>
              </a:buClr>
              <a:buFont typeface="Arial" panose="020B0604020202020204" pitchFamily="34" charset="0"/>
              <a:buChar char="•"/>
            </a:pPr>
            <a:r>
              <a:rPr lang="en-US" sz="2400"/>
              <a:t>In 2023 first members started exchanging version 6.1 messages </a:t>
            </a:r>
          </a:p>
          <a:p>
            <a:pPr marL="457200" indent="-457200">
              <a:lnSpc>
                <a:spcPct val="150000"/>
              </a:lnSpc>
              <a:buClr>
                <a:srgbClr val="F16B2E"/>
              </a:buClr>
              <a:buFont typeface="Arial" panose="020B0604020202020204" pitchFamily="34" charset="0"/>
              <a:buChar char="•"/>
            </a:pPr>
            <a:r>
              <a:rPr lang="en-US" sz="2400"/>
              <a:t>Phase 1: Nomination &amp; Matching, OTC Gas Trading, General Process</a:t>
            </a:r>
          </a:p>
          <a:p>
            <a:pPr marL="457200" indent="-457200">
              <a:lnSpc>
                <a:spcPct val="150000"/>
              </a:lnSpc>
              <a:buClr>
                <a:srgbClr val="F16B2E"/>
              </a:buClr>
              <a:buFont typeface="Arial" panose="020B0604020202020204" pitchFamily="34" charset="0"/>
              <a:buChar char="•"/>
            </a:pPr>
            <a:r>
              <a:rPr lang="en-US" sz="2400"/>
              <a:t>Phase 2: Balancing &amp; Settlement, Capacity Allocation, System Operation</a:t>
            </a:r>
          </a:p>
          <a:p>
            <a:pPr marL="457200" indent="-457200">
              <a:lnSpc>
                <a:spcPct val="150000"/>
              </a:lnSpc>
              <a:buClr>
                <a:srgbClr val="F16B2E"/>
              </a:buClr>
              <a:buFont typeface="Arial" panose="020B0604020202020204" pitchFamily="34" charset="0"/>
              <a:buChar char="•"/>
            </a:pPr>
            <a:endParaRPr lang="en-US" sz="2400"/>
          </a:p>
          <a:p>
            <a:pPr>
              <a:lnSpc>
                <a:spcPct val="150000"/>
              </a:lnSpc>
              <a:buClr>
                <a:srgbClr val="F16B2E"/>
              </a:buClr>
            </a:pPr>
            <a:r>
              <a:rPr lang="en-US" b="1"/>
              <a:t>Implementation support available – do not hesitate to contact us !</a:t>
            </a:r>
          </a:p>
          <a:p>
            <a:endParaRPr lang="en-US"/>
          </a:p>
        </p:txBody>
      </p:sp>
      <p:sp>
        <p:nvSpPr>
          <p:cNvPr id="3" name="Title 2">
            <a:extLst>
              <a:ext uri="{FF2B5EF4-FFF2-40B4-BE49-F238E27FC236}">
                <a16:creationId xmlns:a16="http://schemas.microsoft.com/office/drawing/2014/main" id="{D88618C8-B7E5-7FEA-A8AD-E48AF4BC2D9A}"/>
              </a:ext>
            </a:extLst>
          </p:cNvPr>
          <p:cNvSpPr>
            <a:spLocks noGrp="1"/>
          </p:cNvSpPr>
          <p:nvPr>
            <p:ph type="ctrTitle"/>
          </p:nvPr>
        </p:nvSpPr>
        <p:spPr/>
        <p:txBody>
          <a:bodyPr>
            <a:normAutofit fontScale="90000"/>
          </a:bodyPr>
          <a:lstStyle/>
          <a:p>
            <a:r>
              <a:rPr lang="en-US"/>
              <a:t>Edig@s 6.1 implementation status</a:t>
            </a:r>
          </a:p>
        </p:txBody>
      </p:sp>
    </p:spTree>
    <p:extLst>
      <p:ext uri="{BB962C8B-B14F-4D97-AF65-F5344CB8AC3E}">
        <p14:creationId xmlns:p14="http://schemas.microsoft.com/office/powerpoint/2010/main" val="1361347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blip>
          <a:srcRect t="31250" b="31250"/>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923" y="50526"/>
            <a:ext cx="3013398" cy="1649151"/>
          </a:xfrm>
          <a:prstGeom prst="rect">
            <a:avLst/>
          </a:prstGeom>
        </p:spPr>
      </p:pic>
      <p:grpSp>
        <p:nvGrpSpPr>
          <p:cNvPr id="5" name="Group 5"/>
          <p:cNvGrpSpPr/>
          <p:nvPr/>
        </p:nvGrpSpPr>
        <p:grpSpPr>
          <a:xfrm>
            <a:off x="0" y="4070203"/>
            <a:ext cx="12192000" cy="2229023"/>
            <a:chOff x="0" y="0"/>
            <a:chExt cx="6122943" cy="880602"/>
          </a:xfrm>
        </p:grpSpPr>
        <p:sp>
          <p:nvSpPr>
            <p:cNvPr id="6" name="Freeform 6"/>
            <p:cNvSpPr/>
            <p:nvPr/>
          </p:nvSpPr>
          <p:spPr>
            <a:xfrm>
              <a:off x="0" y="0"/>
              <a:ext cx="6122943" cy="880601"/>
            </a:xfrm>
            <a:custGeom>
              <a:avLst/>
              <a:gdLst/>
              <a:ahLst/>
              <a:cxnLst/>
              <a:rect l="l" t="t" r="r" b="b"/>
              <a:pathLst>
                <a:path w="6122943" h="880601">
                  <a:moveTo>
                    <a:pt x="0" y="0"/>
                  </a:moveTo>
                  <a:lnTo>
                    <a:pt x="6122943" y="0"/>
                  </a:lnTo>
                  <a:lnTo>
                    <a:pt x="6122943" y="880601"/>
                  </a:lnTo>
                  <a:lnTo>
                    <a:pt x="0" y="880601"/>
                  </a:lnTo>
                  <a:close/>
                </a:path>
              </a:pathLst>
            </a:custGeom>
            <a:solidFill>
              <a:srgbClr val="70B747">
                <a:alpha val="81961"/>
              </a:srgbClr>
            </a:solidFill>
          </p:spPr>
          <p:txBody>
            <a:bodyPr/>
            <a:lstStyle/>
            <a:p>
              <a:endParaRPr lang="en-US"/>
            </a:p>
          </p:txBody>
        </p:sp>
        <p:sp>
          <p:nvSpPr>
            <p:cNvPr id="7" name="TextBox 7"/>
            <p:cNvSpPr txBox="1"/>
            <p:nvPr/>
          </p:nvSpPr>
          <p:spPr>
            <a:xfrm>
              <a:off x="0" y="76200"/>
              <a:ext cx="812800" cy="736600"/>
            </a:xfrm>
            <a:prstGeom prst="rect">
              <a:avLst/>
            </a:prstGeom>
          </p:spPr>
          <p:txBody>
            <a:bodyPr lIns="33867" tIns="33867" rIns="33867" bIns="33867" rtlCol="0" anchor="ctr"/>
            <a:lstStyle/>
            <a:p>
              <a:pPr algn="ctr" defTabSz="609630">
                <a:lnSpc>
                  <a:spcPts val="1261"/>
                </a:lnSpc>
              </a:pPr>
              <a:endParaRPr sz="1200">
                <a:solidFill>
                  <a:prstClr val="black"/>
                </a:solidFill>
                <a:latin typeface="Calibri"/>
              </a:endParaRPr>
            </a:p>
          </p:txBody>
        </p:sp>
      </p:grpSp>
      <p:grpSp>
        <p:nvGrpSpPr>
          <p:cNvPr id="8" name="Group 8"/>
          <p:cNvGrpSpPr/>
          <p:nvPr/>
        </p:nvGrpSpPr>
        <p:grpSpPr>
          <a:xfrm>
            <a:off x="0" y="1594805"/>
            <a:ext cx="12192000" cy="2302078"/>
            <a:chOff x="0" y="0"/>
            <a:chExt cx="5065588" cy="812800"/>
          </a:xfrm>
        </p:grpSpPr>
        <p:sp>
          <p:nvSpPr>
            <p:cNvPr id="9" name="Freeform 9"/>
            <p:cNvSpPr/>
            <p:nvPr/>
          </p:nvSpPr>
          <p:spPr>
            <a:xfrm>
              <a:off x="0" y="0"/>
              <a:ext cx="5065588" cy="812800"/>
            </a:xfrm>
            <a:custGeom>
              <a:avLst/>
              <a:gdLst/>
              <a:ahLst/>
              <a:cxnLst/>
              <a:rect l="l" t="t" r="r" b="b"/>
              <a:pathLst>
                <a:path w="5065588" h="812800">
                  <a:moveTo>
                    <a:pt x="0" y="0"/>
                  </a:moveTo>
                  <a:lnTo>
                    <a:pt x="5065588" y="0"/>
                  </a:lnTo>
                  <a:lnTo>
                    <a:pt x="5065588" y="812800"/>
                  </a:lnTo>
                  <a:lnTo>
                    <a:pt x="0" y="812800"/>
                  </a:lnTo>
                  <a:close/>
                </a:path>
              </a:pathLst>
            </a:custGeom>
            <a:solidFill>
              <a:srgbClr val="F68E2C"/>
            </a:solidFill>
          </p:spPr>
          <p:txBody>
            <a:bodyPr/>
            <a:lstStyle/>
            <a:p>
              <a:endParaRPr lang="en-US"/>
            </a:p>
          </p:txBody>
        </p:sp>
        <p:sp>
          <p:nvSpPr>
            <p:cNvPr id="10" name="TextBox 10"/>
            <p:cNvSpPr txBox="1"/>
            <p:nvPr/>
          </p:nvSpPr>
          <p:spPr>
            <a:xfrm>
              <a:off x="0" y="76200"/>
              <a:ext cx="812800" cy="736600"/>
            </a:xfrm>
            <a:prstGeom prst="rect">
              <a:avLst/>
            </a:prstGeom>
          </p:spPr>
          <p:txBody>
            <a:bodyPr lIns="33867" tIns="33867" rIns="33867" bIns="33867" rtlCol="0" anchor="ctr"/>
            <a:lstStyle/>
            <a:p>
              <a:pPr algn="ctr" defTabSz="609630">
                <a:lnSpc>
                  <a:spcPts val="1261"/>
                </a:lnSpc>
              </a:pPr>
              <a:endParaRPr sz="1200">
                <a:solidFill>
                  <a:prstClr val="black"/>
                </a:solidFill>
                <a:latin typeface="Calibri"/>
              </a:endParaRPr>
            </a:p>
          </p:txBody>
        </p:sp>
      </p:grpSp>
      <p:sp>
        <p:nvSpPr>
          <p:cNvPr id="12" name="TextBox 12"/>
          <p:cNvSpPr txBox="1"/>
          <p:nvPr/>
        </p:nvSpPr>
        <p:spPr>
          <a:xfrm>
            <a:off x="1" y="2112229"/>
            <a:ext cx="12192000" cy="995722"/>
          </a:xfrm>
          <a:prstGeom prst="rect">
            <a:avLst/>
          </a:prstGeom>
        </p:spPr>
        <p:txBody>
          <a:bodyPr wrap="square" lIns="0" tIns="0" rIns="0" bIns="0" rtlCol="0" anchor="t">
            <a:spAutoFit/>
          </a:bodyPr>
          <a:lstStyle/>
          <a:p>
            <a:pPr algn="ctr" defTabSz="609630">
              <a:lnSpc>
                <a:spcPts val="8719"/>
              </a:lnSpc>
            </a:pPr>
            <a:r>
              <a:rPr lang="en-US" sz="4800">
                <a:solidFill>
                  <a:srgbClr val="FFFFFF"/>
                </a:solidFill>
                <a:latin typeface="Open Sans"/>
              </a:rPr>
              <a:t>Storage customer requirements</a:t>
            </a:r>
          </a:p>
        </p:txBody>
      </p:sp>
      <p:sp>
        <p:nvSpPr>
          <p:cNvPr id="13" name="TextBox 13"/>
          <p:cNvSpPr txBox="1"/>
          <p:nvPr/>
        </p:nvSpPr>
        <p:spPr>
          <a:xfrm>
            <a:off x="379730" y="4204334"/>
            <a:ext cx="4603331" cy="1982017"/>
          </a:xfrm>
          <a:prstGeom prst="rect">
            <a:avLst/>
          </a:prstGeom>
        </p:spPr>
        <p:txBody>
          <a:bodyPr wrap="square" lIns="0" tIns="0" rIns="0" bIns="0" rtlCol="0" anchor="t">
            <a:spAutoFit/>
          </a:bodyPr>
          <a:lstStyle/>
          <a:p>
            <a:pPr algn="ctr" defTabSz="609630">
              <a:lnSpc>
                <a:spcPts val="4592"/>
              </a:lnSpc>
            </a:pPr>
            <a:r>
              <a:rPr lang="en-US" sz="2800">
                <a:solidFill>
                  <a:srgbClr val="FFFFFF"/>
                </a:solidFill>
                <a:latin typeface="Open Sans"/>
              </a:rPr>
              <a:t>Svetlana </a:t>
            </a:r>
            <a:r>
              <a:rPr lang="en-US" sz="2800" err="1">
                <a:solidFill>
                  <a:srgbClr val="FFFFFF"/>
                </a:solidFill>
                <a:latin typeface="Open Sans"/>
              </a:rPr>
              <a:t>Pozdysheva</a:t>
            </a:r>
            <a:endParaRPr lang="en-US" sz="2800">
              <a:solidFill>
                <a:srgbClr val="FFFFFF"/>
              </a:solidFill>
              <a:latin typeface="Open Sans"/>
            </a:endParaRPr>
          </a:p>
          <a:p>
            <a:pPr algn="ctr" defTabSz="609630">
              <a:lnSpc>
                <a:spcPts val="5824"/>
              </a:lnSpc>
            </a:pPr>
            <a:r>
              <a:rPr lang="en-US" sz="2800">
                <a:solidFill>
                  <a:srgbClr val="FFFFFF"/>
                </a:solidFill>
                <a:latin typeface="Open Sans"/>
              </a:rPr>
              <a:t>Engie</a:t>
            </a:r>
          </a:p>
          <a:p>
            <a:pPr algn="ctr" defTabSz="609630">
              <a:lnSpc>
                <a:spcPts val="5824"/>
              </a:lnSpc>
            </a:pPr>
            <a:endParaRPr lang="en-US" sz="2733">
              <a:solidFill>
                <a:srgbClr val="FFFFFF"/>
              </a:solidFill>
              <a:latin typeface="Open Sans"/>
            </a:endParaRPr>
          </a:p>
        </p:txBody>
      </p:sp>
      <p:pic>
        <p:nvPicPr>
          <p:cNvPr id="11" name="Picture 10" descr="A person with short hair wearing a white shirt&#10;&#10;Description automatically generated">
            <a:extLst>
              <a:ext uri="{FF2B5EF4-FFF2-40B4-BE49-F238E27FC236}">
                <a16:creationId xmlns:a16="http://schemas.microsoft.com/office/drawing/2014/main" id="{9061FB5F-39EB-90CD-0CD2-F695EED6AA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3545" y="4087433"/>
            <a:ext cx="2065396" cy="2194560"/>
          </a:xfrm>
          <a:prstGeom prst="rect">
            <a:avLst/>
          </a:prstGeom>
        </p:spPr>
      </p:pic>
    </p:spTree>
    <p:extLst>
      <p:ext uri="{BB962C8B-B14F-4D97-AF65-F5344CB8AC3E}">
        <p14:creationId xmlns:p14="http://schemas.microsoft.com/office/powerpoint/2010/main" val="4048216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9011" y="1391049"/>
            <a:ext cx="10801199" cy="360040"/>
          </a:xfrm>
        </p:spPr>
        <p:txBody>
          <a:bodyPr>
            <a:normAutofit fontScale="90000"/>
          </a:bodyPr>
          <a:lstStyle/>
          <a:p>
            <a:r>
              <a:rPr lang="en-US" sz="2400">
                <a:solidFill>
                  <a:srgbClr val="1A6597"/>
                </a:solidFill>
              </a:rPr>
              <a:t>(focus on short term activities)</a:t>
            </a:r>
            <a:endParaRPr lang="en-US"/>
          </a:p>
        </p:txBody>
      </p:sp>
      <p:grpSp>
        <p:nvGrpSpPr>
          <p:cNvPr id="60" name="Groupe 57">
            <a:extLst>
              <a:ext uri="{FF2B5EF4-FFF2-40B4-BE49-F238E27FC236}">
                <a16:creationId xmlns:a16="http://schemas.microsoft.com/office/drawing/2014/main" id="{15307AEF-89BE-7DBE-BEB5-09044397FD07}"/>
              </a:ext>
            </a:extLst>
          </p:cNvPr>
          <p:cNvGrpSpPr/>
          <p:nvPr/>
        </p:nvGrpSpPr>
        <p:grpSpPr>
          <a:xfrm>
            <a:off x="987183" y="2208928"/>
            <a:ext cx="2926904" cy="436929"/>
            <a:chOff x="1151473" y="1791207"/>
            <a:chExt cx="2926904" cy="436929"/>
          </a:xfrm>
        </p:grpSpPr>
        <p:sp>
          <p:nvSpPr>
            <p:cNvPr id="61" name="Rectangle : coins arrondis 58">
              <a:extLst>
                <a:ext uri="{FF2B5EF4-FFF2-40B4-BE49-F238E27FC236}">
                  <a16:creationId xmlns:a16="http://schemas.microsoft.com/office/drawing/2014/main" id="{C37C22BC-9A46-6972-0D15-01512DA710D4}"/>
                </a:ext>
              </a:extLst>
            </p:cNvPr>
            <p:cNvSpPr/>
            <p:nvPr/>
          </p:nvSpPr>
          <p:spPr>
            <a:xfrm>
              <a:off x="1151473" y="1791207"/>
              <a:ext cx="2926904" cy="436929"/>
            </a:xfrm>
            <a:prstGeom prst="roundRect">
              <a:avLst>
                <a:gd name="adj" fmla="val 50000"/>
              </a:avLst>
            </a:prstGeom>
            <a:gradFill flip="none" rotWithShape="1">
              <a:gsLst>
                <a:gs pos="5000">
                  <a:schemeClr val="accent1"/>
                </a:gs>
                <a:gs pos="100000">
                  <a:schemeClr val="accent6"/>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FFFFFF"/>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3C9E9D50-1179-191E-32BD-3E383B1FF64E}"/>
                </a:ext>
              </a:extLst>
            </p:cNvPr>
            <p:cNvSpPr/>
            <p:nvPr/>
          </p:nvSpPr>
          <p:spPr>
            <a:xfrm>
              <a:off x="1343473" y="1838855"/>
              <a:ext cx="2664296" cy="341632"/>
            </a:xfrm>
            <a:prstGeom prst="rect">
              <a:avLst/>
            </a:prstGeom>
          </p:spPr>
          <p:txBody>
            <a:bodyPr wrap="square">
              <a:spAutoFit/>
            </a:bodyPr>
            <a:lstStyle/>
            <a:p>
              <a:pPr marL="0" marR="0" lvl="0" indent="0" algn="ctr" defTabSz="889000" rtl="0" eaLnBrk="1" fontAlgn="auto" latinLnBrk="0" hangingPunct="1">
                <a:lnSpc>
                  <a:spcPct val="90000"/>
                </a:lnSpc>
                <a:spcBef>
                  <a:spcPct val="0"/>
                </a:spcBef>
                <a:spcAft>
                  <a:spcPts val="0"/>
                </a:spcAft>
                <a:buClrTx/>
                <a:buSzTx/>
                <a:buFontTx/>
                <a:buNone/>
                <a:tabLst/>
                <a:defRPr/>
              </a:pPr>
              <a:r>
                <a:rPr lang="en-US" sz="1800" b="1">
                  <a:ln w="6600">
                    <a:prstDash val="solid"/>
                  </a:ln>
                  <a:solidFill>
                    <a:sysClr val="window" lastClr="FFFFFF"/>
                  </a:solidFill>
                  <a:latin typeface="Arial"/>
                  <a:cs typeface="+mn-cs"/>
                </a:rPr>
                <a:t>Portfolio balancing</a:t>
              </a:r>
              <a:endParaRPr kumimoji="0" lang="en-US" sz="1800" b="1" i="0" u="none" strike="noStrike" kern="1200" cap="none" spc="0" normalizeH="0" baseline="0">
                <a:ln w="6600">
                  <a:prstDash val="solid"/>
                </a:ln>
                <a:solidFill>
                  <a:sysClr val="window" lastClr="FFFFFF"/>
                </a:solidFill>
                <a:effectLst/>
                <a:uLnTx/>
                <a:uFillTx/>
                <a:latin typeface="Arial"/>
                <a:ea typeface="+mn-ea"/>
                <a:cs typeface="+mn-cs"/>
              </a:endParaRPr>
            </a:p>
          </p:txBody>
        </p:sp>
      </p:grpSp>
      <p:sp>
        <p:nvSpPr>
          <p:cNvPr id="66" name="ZoneTexte 63">
            <a:extLst>
              <a:ext uri="{FF2B5EF4-FFF2-40B4-BE49-F238E27FC236}">
                <a16:creationId xmlns:a16="http://schemas.microsoft.com/office/drawing/2014/main" id="{021F90EE-5832-A0AA-A21D-FDEB361D3C67}"/>
              </a:ext>
            </a:extLst>
          </p:cNvPr>
          <p:cNvSpPr txBox="1"/>
          <p:nvPr/>
        </p:nvSpPr>
        <p:spPr>
          <a:xfrm>
            <a:off x="968110" y="3124937"/>
            <a:ext cx="2945977" cy="1815882"/>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Pct val="100000"/>
              <a:tabLst/>
              <a:defRPr/>
            </a:pPr>
            <a:r>
              <a:rPr lang="en-US" sz="1600">
                <a:solidFill>
                  <a:srgbClr val="424242"/>
                </a:solidFill>
                <a:latin typeface="Arial"/>
                <a:cs typeface="+mn-cs"/>
              </a:rPr>
              <a:t>B2B/B2C/Power Plant segment balancing (in particular Within Day </a:t>
            </a:r>
            <a:r>
              <a:rPr lang="en-US" sz="1600">
                <a:solidFill>
                  <a:srgbClr val="424242"/>
                </a:solidFill>
                <a:latin typeface="Arial"/>
              </a:rPr>
              <a:t>s</a:t>
            </a:r>
            <a:r>
              <a:rPr lang="en-US" sz="1600">
                <a:solidFill>
                  <a:srgbClr val="424242"/>
                </a:solidFill>
                <a:latin typeface="Arial"/>
                <a:cs typeface="+mn-cs"/>
              </a:rPr>
              <a:t>hape induced by customer demand)</a:t>
            </a:r>
            <a:endParaRPr kumimoji="0" lang="en-US" sz="1600" b="0" i="0" u="none" strike="noStrike" kern="1200" cap="none" spc="0" normalizeH="0" baseline="0">
              <a:ln>
                <a:noFill/>
              </a:ln>
              <a:solidFill>
                <a:srgbClr val="424242"/>
              </a:solidFill>
              <a:effectLst/>
              <a:uLnTx/>
              <a:uFillTx/>
              <a:latin typeface="Arial"/>
              <a:ea typeface="+mn-ea"/>
              <a:cs typeface="+mn-cs"/>
            </a:endParaRPr>
          </a:p>
          <a:p>
            <a:pPr marR="0" lvl="0" algn="ctr" defTabSz="914400" rtl="0" eaLnBrk="1" fontAlgn="auto" latinLnBrk="0" hangingPunct="1">
              <a:lnSpc>
                <a:spcPct val="100000"/>
              </a:lnSpc>
              <a:spcBef>
                <a:spcPts val="0"/>
              </a:spcBef>
              <a:spcAft>
                <a:spcPts val="0"/>
              </a:spcAft>
              <a:buClrTx/>
              <a:buSzPct val="100000"/>
              <a:tabLst/>
              <a:defRPr/>
            </a:pPr>
            <a:r>
              <a:rPr lang="en-US" sz="1600">
                <a:solidFill>
                  <a:srgbClr val="424242"/>
                </a:solidFill>
                <a:latin typeface="Arial"/>
                <a:cs typeface="+mn-cs"/>
              </a:rPr>
              <a:t>Delivery incidents, </a:t>
            </a:r>
          </a:p>
          <a:p>
            <a:pPr marR="0" lvl="0" algn="ctr" defTabSz="914400" rtl="0" eaLnBrk="1" fontAlgn="auto" latinLnBrk="0" hangingPunct="1">
              <a:lnSpc>
                <a:spcPct val="100000"/>
              </a:lnSpc>
              <a:spcBef>
                <a:spcPts val="0"/>
              </a:spcBef>
              <a:spcAft>
                <a:spcPts val="0"/>
              </a:spcAft>
              <a:buClrTx/>
              <a:buSzPct val="100000"/>
              <a:tabLst/>
              <a:defRPr/>
            </a:pPr>
            <a:r>
              <a:rPr lang="en-US" sz="1600">
                <a:solidFill>
                  <a:srgbClr val="424242"/>
                </a:solidFill>
                <a:latin typeface="Arial"/>
                <a:cs typeface="+mn-cs"/>
              </a:rPr>
              <a:t>System shortfalls</a:t>
            </a:r>
          </a:p>
          <a:p>
            <a:pPr marR="0" lvl="0" algn="ctr" defTabSz="914400" rtl="0" eaLnBrk="1" fontAlgn="auto" latinLnBrk="0" hangingPunct="1">
              <a:lnSpc>
                <a:spcPct val="100000"/>
              </a:lnSpc>
              <a:spcBef>
                <a:spcPts val="0"/>
              </a:spcBef>
              <a:spcAft>
                <a:spcPts val="0"/>
              </a:spcAft>
              <a:buClrTx/>
              <a:buSzPct val="100000"/>
              <a:tabLst/>
              <a:defRPr/>
            </a:pPr>
            <a:r>
              <a:rPr lang="en-US" sz="1600">
                <a:solidFill>
                  <a:srgbClr val="424242"/>
                </a:solidFill>
                <a:latin typeface="Arial"/>
                <a:cs typeface="+mn-cs"/>
              </a:rPr>
              <a:t> </a:t>
            </a:r>
          </a:p>
        </p:txBody>
      </p:sp>
      <p:grpSp>
        <p:nvGrpSpPr>
          <p:cNvPr id="68" name="Groupe 65">
            <a:extLst>
              <a:ext uri="{FF2B5EF4-FFF2-40B4-BE49-F238E27FC236}">
                <a16:creationId xmlns:a16="http://schemas.microsoft.com/office/drawing/2014/main" id="{FE661211-F8A6-C76B-0C4D-33380DC0BD2A}"/>
              </a:ext>
            </a:extLst>
          </p:cNvPr>
          <p:cNvGrpSpPr/>
          <p:nvPr/>
        </p:nvGrpSpPr>
        <p:grpSpPr>
          <a:xfrm>
            <a:off x="8184232" y="2208927"/>
            <a:ext cx="2945978" cy="436929"/>
            <a:chOff x="1132399" y="1791207"/>
            <a:chExt cx="2945978" cy="436929"/>
          </a:xfrm>
        </p:grpSpPr>
        <p:sp>
          <p:nvSpPr>
            <p:cNvPr id="69" name="Rectangle : coins arrondis 66">
              <a:extLst>
                <a:ext uri="{FF2B5EF4-FFF2-40B4-BE49-F238E27FC236}">
                  <a16:creationId xmlns:a16="http://schemas.microsoft.com/office/drawing/2014/main" id="{6C2750A9-187C-C4C5-EB71-EDDC88BC716C}"/>
                </a:ext>
              </a:extLst>
            </p:cNvPr>
            <p:cNvSpPr/>
            <p:nvPr/>
          </p:nvSpPr>
          <p:spPr>
            <a:xfrm>
              <a:off x="1151473" y="1791207"/>
              <a:ext cx="2926904" cy="436929"/>
            </a:xfrm>
            <a:prstGeom prst="roundRect">
              <a:avLst>
                <a:gd name="adj" fmla="val 50000"/>
              </a:avLst>
            </a:prstGeom>
            <a:gradFill flip="none" rotWithShape="1">
              <a:gsLst>
                <a:gs pos="5000">
                  <a:schemeClr val="accent1"/>
                </a:gs>
                <a:gs pos="100000">
                  <a:schemeClr val="accent6"/>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FFFFFF"/>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22FFE4F1-4A85-F80D-6389-64BF004C6A5B}"/>
                </a:ext>
              </a:extLst>
            </p:cNvPr>
            <p:cNvSpPr/>
            <p:nvPr/>
          </p:nvSpPr>
          <p:spPr>
            <a:xfrm>
              <a:off x="1132399" y="1838855"/>
              <a:ext cx="2825987" cy="341632"/>
            </a:xfrm>
            <a:prstGeom prst="rect">
              <a:avLst/>
            </a:prstGeom>
          </p:spPr>
          <p:txBody>
            <a:bodyPr wrap="square">
              <a:spAutoFit/>
            </a:bodyPr>
            <a:lstStyle/>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err="1">
                  <a:ln w="6600">
                    <a:prstDash val="solid"/>
                  </a:ln>
                  <a:solidFill>
                    <a:sysClr val="window" lastClr="FFFFFF"/>
                  </a:solidFill>
                  <a:effectLst/>
                  <a:uLnTx/>
                  <a:uFillTx/>
                  <a:latin typeface="Arial"/>
                  <a:ea typeface="+mn-ea"/>
                  <a:cs typeface="+mn-cs"/>
                </a:rPr>
                <a:t>Optimisation</a:t>
              </a:r>
              <a:endParaRPr kumimoji="0" lang="en-US" sz="1800" b="1" i="0" u="none" strike="noStrike" kern="1200" cap="none" spc="0" normalizeH="0" baseline="0">
                <a:ln w="6600">
                  <a:prstDash val="solid"/>
                </a:ln>
                <a:solidFill>
                  <a:sysClr val="window" lastClr="FFFFFF"/>
                </a:solidFill>
                <a:effectLst/>
                <a:uLnTx/>
                <a:uFillTx/>
                <a:latin typeface="Arial"/>
                <a:ea typeface="+mn-ea"/>
                <a:cs typeface="+mn-cs"/>
              </a:endParaRPr>
            </a:p>
          </p:txBody>
        </p:sp>
      </p:grpSp>
      <p:sp>
        <p:nvSpPr>
          <p:cNvPr id="74" name="ZoneTexte 71">
            <a:extLst>
              <a:ext uri="{FF2B5EF4-FFF2-40B4-BE49-F238E27FC236}">
                <a16:creationId xmlns:a16="http://schemas.microsoft.com/office/drawing/2014/main" id="{6B9B3604-42FB-67F2-9FAA-EF7975086C80}"/>
              </a:ext>
            </a:extLst>
          </p:cNvPr>
          <p:cNvSpPr txBox="1"/>
          <p:nvPr/>
        </p:nvSpPr>
        <p:spPr>
          <a:xfrm>
            <a:off x="8315178" y="3255721"/>
            <a:ext cx="2945977" cy="107721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Pct val="100000"/>
              <a:tabLst/>
              <a:defRPr/>
            </a:pPr>
            <a:r>
              <a:rPr kumimoji="0" lang="en-US" sz="1600" b="0" i="0" u="none" strike="noStrike" kern="1200" cap="none" spc="0" normalizeH="0" baseline="0">
                <a:ln>
                  <a:noFill/>
                </a:ln>
                <a:solidFill>
                  <a:srgbClr val="424242"/>
                </a:solidFill>
                <a:effectLst/>
                <a:uLnTx/>
                <a:uFillTx/>
                <a:latin typeface="Arial"/>
                <a:ea typeface="+mn-ea"/>
                <a:cs typeface="+mn-cs"/>
              </a:rPr>
              <a:t>Optimize residual capacities</a:t>
            </a:r>
          </a:p>
          <a:p>
            <a:pPr algn="ctr" fontAlgn="auto">
              <a:spcBef>
                <a:spcPts val="0"/>
              </a:spcBef>
              <a:spcAft>
                <a:spcPts val="0"/>
              </a:spcAft>
              <a:buSzPct val="100000"/>
              <a:defRPr/>
            </a:pPr>
            <a:r>
              <a:rPr lang="en-US" sz="1600">
                <a:solidFill>
                  <a:srgbClr val="424242"/>
                </a:solidFill>
                <a:latin typeface="Arial"/>
                <a:cs typeface="+mn-cs"/>
              </a:rPr>
              <a:t>Within Day vs Day Ahead arbitration (temporal spreads)</a:t>
            </a:r>
          </a:p>
          <a:p>
            <a:pPr algn="ctr" fontAlgn="auto">
              <a:spcBef>
                <a:spcPts val="0"/>
              </a:spcBef>
              <a:spcAft>
                <a:spcPts val="0"/>
              </a:spcAft>
              <a:buSzPct val="100000"/>
              <a:defRPr/>
            </a:pPr>
            <a:endParaRPr kumimoji="0" lang="en-US" sz="1600" b="0" i="0" u="none" strike="noStrike" kern="1200" cap="none" spc="0" normalizeH="0" baseline="0">
              <a:ln>
                <a:noFill/>
              </a:ln>
              <a:solidFill>
                <a:srgbClr val="424242"/>
              </a:solidFill>
              <a:effectLst/>
              <a:uLnTx/>
              <a:uFillTx/>
              <a:latin typeface="Arial"/>
              <a:ea typeface="+mn-ea"/>
              <a:cs typeface="+mn-cs"/>
            </a:endParaRPr>
          </a:p>
        </p:txBody>
      </p:sp>
      <p:cxnSp>
        <p:nvCxnSpPr>
          <p:cNvPr id="77" name="Connecteur droit 85">
            <a:extLst>
              <a:ext uri="{FF2B5EF4-FFF2-40B4-BE49-F238E27FC236}">
                <a16:creationId xmlns:a16="http://schemas.microsoft.com/office/drawing/2014/main" id="{42B3A631-0066-FD62-F2AD-2C854DD067BE}"/>
              </a:ext>
            </a:extLst>
          </p:cNvPr>
          <p:cNvCxnSpPr>
            <a:cxnSpLocks/>
          </p:cNvCxnSpPr>
          <p:nvPr/>
        </p:nvCxnSpPr>
        <p:spPr bwMode="gray">
          <a:xfrm>
            <a:off x="4760873" y="2820349"/>
            <a:ext cx="458324" cy="392022"/>
          </a:xfrm>
          <a:prstGeom prst="line">
            <a:avLst/>
          </a:prstGeom>
          <a:noFill/>
          <a:ln w="34925" cap="rnd" cmpd="sng">
            <a:solidFill>
              <a:schemeClr val="accent1"/>
            </a:solidFill>
            <a:prstDash val="solid"/>
            <a:round/>
            <a:headEnd type="arrow" w="lg" len="med"/>
            <a:tailEnd type="none" w="med" len="med"/>
          </a:ln>
          <a:effectLst/>
        </p:spPr>
      </p:cxnSp>
      <p:cxnSp>
        <p:nvCxnSpPr>
          <p:cNvPr id="78" name="Connecteur droit 84">
            <a:extLst>
              <a:ext uri="{FF2B5EF4-FFF2-40B4-BE49-F238E27FC236}">
                <a16:creationId xmlns:a16="http://schemas.microsoft.com/office/drawing/2014/main" id="{A814688E-BE22-9CC0-D9EE-EF7C8300D26B}"/>
              </a:ext>
            </a:extLst>
          </p:cNvPr>
          <p:cNvCxnSpPr/>
          <p:nvPr/>
        </p:nvCxnSpPr>
        <p:spPr bwMode="gray">
          <a:xfrm rot="13500000" flipV="1">
            <a:off x="7150047" y="2723657"/>
            <a:ext cx="0" cy="660257"/>
          </a:xfrm>
          <a:prstGeom prst="line">
            <a:avLst/>
          </a:prstGeom>
          <a:noFill/>
          <a:ln w="34925" cap="rnd" cmpd="sng">
            <a:solidFill>
              <a:schemeClr val="accent1"/>
            </a:solidFill>
            <a:prstDash val="solid"/>
            <a:round/>
            <a:headEnd type="arrow" w="lg" len="med"/>
            <a:tailEnd type="none" w="med" len="med"/>
          </a:ln>
          <a:effectLst/>
        </p:spPr>
      </p:cxnSp>
      <p:sp>
        <p:nvSpPr>
          <p:cNvPr id="79" name="Ellipse 42">
            <a:extLst>
              <a:ext uri="{FF2B5EF4-FFF2-40B4-BE49-F238E27FC236}">
                <a16:creationId xmlns:a16="http://schemas.microsoft.com/office/drawing/2014/main" id="{AC82D2E1-F1F7-A811-D29D-8FFE5B2EE14E}"/>
              </a:ext>
            </a:extLst>
          </p:cNvPr>
          <p:cNvSpPr/>
          <p:nvPr/>
        </p:nvSpPr>
        <p:spPr>
          <a:xfrm>
            <a:off x="5242114" y="3212371"/>
            <a:ext cx="1689666" cy="168966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a:ln>
                  <a:noFill/>
                </a:ln>
                <a:solidFill>
                  <a:srgbClr val="353A3D"/>
                </a:solidFill>
                <a:effectLst/>
                <a:uLnTx/>
                <a:uFillTx/>
                <a:latin typeface="Arial"/>
                <a:ea typeface="+mn-ea"/>
                <a:cs typeface="+mn-cs"/>
              </a:rPr>
              <a:t>Usage</a:t>
            </a:r>
          </a:p>
        </p:txBody>
      </p:sp>
      <p:sp>
        <p:nvSpPr>
          <p:cNvPr id="81" name="Arc 80">
            <a:extLst>
              <a:ext uri="{FF2B5EF4-FFF2-40B4-BE49-F238E27FC236}">
                <a16:creationId xmlns:a16="http://schemas.microsoft.com/office/drawing/2014/main" id="{CC303BB9-C090-CC01-ED05-D16CA50B5AB9}"/>
              </a:ext>
            </a:extLst>
          </p:cNvPr>
          <p:cNvSpPr/>
          <p:nvPr/>
        </p:nvSpPr>
        <p:spPr>
          <a:xfrm>
            <a:off x="4911758" y="2895201"/>
            <a:ext cx="2324007" cy="2324003"/>
          </a:xfrm>
          <a:prstGeom prst="arc">
            <a:avLst>
              <a:gd name="adj1" fmla="val 16722499"/>
              <a:gd name="adj2" fmla="val 20893340"/>
            </a:avLst>
          </a:prstGeom>
          <a:ln w="104775" cap="rnd">
            <a:gradFill flip="none" rotWithShape="1">
              <a:gsLst>
                <a:gs pos="100000">
                  <a:schemeClr val="accent6"/>
                </a:gs>
                <a:gs pos="0">
                  <a:schemeClr val="accent1"/>
                </a:gs>
              </a:gsLst>
              <a:lin ang="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424242"/>
              </a:solidFill>
              <a:effectLst/>
              <a:uLnTx/>
              <a:uFillTx/>
              <a:latin typeface="Arial"/>
              <a:ea typeface="+mn-ea"/>
              <a:cs typeface="+mn-cs"/>
            </a:endParaRPr>
          </a:p>
        </p:txBody>
      </p:sp>
      <p:sp>
        <p:nvSpPr>
          <p:cNvPr id="83" name="Arc 82">
            <a:extLst>
              <a:ext uri="{FF2B5EF4-FFF2-40B4-BE49-F238E27FC236}">
                <a16:creationId xmlns:a16="http://schemas.microsoft.com/office/drawing/2014/main" id="{7C7F83F1-06E4-B658-09A3-8E9B51494623}"/>
              </a:ext>
            </a:extLst>
          </p:cNvPr>
          <p:cNvSpPr/>
          <p:nvPr/>
        </p:nvSpPr>
        <p:spPr>
          <a:xfrm>
            <a:off x="4924943" y="2895201"/>
            <a:ext cx="2324007" cy="2324003"/>
          </a:xfrm>
          <a:prstGeom prst="arc">
            <a:avLst>
              <a:gd name="adj1" fmla="val 11448944"/>
              <a:gd name="adj2" fmla="val 15467863"/>
            </a:avLst>
          </a:prstGeom>
          <a:ln w="104775" cap="rnd">
            <a:gradFill flip="none" rotWithShape="1">
              <a:gsLst>
                <a:gs pos="0">
                  <a:schemeClr val="accent1"/>
                </a:gs>
                <a:gs pos="100000">
                  <a:schemeClr val="accent6"/>
                </a:gs>
              </a:gsLst>
              <a:lin ang="54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424242"/>
              </a:solidFill>
              <a:effectLst/>
              <a:uLnTx/>
              <a:uFillTx/>
              <a:latin typeface="Arial"/>
              <a:ea typeface="+mn-ea"/>
              <a:cs typeface="+mn-cs"/>
            </a:endParaRPr>
          </a:p>
        </p:txBody>
      </p:sp>
      <p:sp>
        <p:nvSpPr>
          <p:cNvPr id="3" name="Title 2">
            <a:extLst>
              <a:ext uri="{FF2B5EF4-FFF2-40B4-BE49-F238E27FC236}">
                <a16:creationId xmlns:a16="http://schemas.microsoft.com/office/drawing/2014/main" id="{1A7E3A95-D05D-F9CE-A3B5-DEC89912BE9A}"/>
              </a:ext>
            </a:extLst>
          </p:cNvPr>
          <p:cNvSpPr txBox="1">
            <a:spLocks/>
          </p:cNvSpPr>
          <p:nvPr/>
        </p:nvSpPr>
        <p:spPr>
          <a:xfrm>
            <a:off x="311357" y="764704"/>
            <a:ext cx="11617291" cy="432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A0DA"/>
                </a:solidFill>
                <a:latin typeface="Arial" panose="020B0604020202020204" pitchFamily="34" charset="0"/>
                <a:ea typeface="+mj-ea"/>
                <a:cs typeface="Arial" panose="020B0604020202020204" pitchFamily="34" charset="0"/>
              </a:defRPr>
            </a:lvl1pPr>
          </a:lstStyle>
          <a:p>
            <a:r>
              <a:rPr lang="en-US" sz="2500">
                <a:solidFill>
                  <a:srgbClr val="1A6597"/>
                </a:solidFill>
              </a:rPr>
              <a:t>Why storage products</a:t>
            </a:r>
          </a:p>
        </p:txBody>
      </p:sp>
    </p:spTree>
    <p:extLst>
      <p:ext uri="{BB962C8B-B14F-4D97-AF65-F5344CB8AC3E}">
        <p14:creationId xmlns:p14="http://schemas.microsoft.com/office/powerpoint/2010/main" val="144020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Isosceles Triangle 157">
            <a:extLst>
              <a:ext uri="{FF2B5EF4-FFF2-40B4-BE49-F238E27FC236}">
                <a16:creationId xmlns:a16="http://schemas.microsoft.com/office/drawing/2014/main" id="{B449DE06-1A97-1379-ADA1-6802D91936C6}"/>
              </a:ext>
            </a:extLst>
          </p:cNvPr>
          <p:cNvSpPr/>
          <p:nvPr/>
        </p:nvSpPr>
        <p:spPr>
          <a:xfrm>
            <a:off x="301833" y="1472044"/>
            <a:ext cx="11627797" cy="4535304"/>
          </a:xfrm>
          <a:prstGeom prst="triangle">
            <a:avLst>
              <a:gd name="adj" fmla="val 50274"/>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93" name="Groupe 38">
            <a:extLst>
              <a:ext uri="{FF2B5EF4-FFF2-40B4-BE49-F238E27FC236}">
                <a16:creationId xmlns:a16="http://schemas.microsoft.com/office/drawing/2014/main" id="{50ADF576-E59F-7265-A87E-6EBC2C197C24}"/>
              </a:ext>
            </a:extLst>
          </p:cNvPr>
          <p:cNvGrpSpPr/>
          <p:nvPr/>
        </p:nvGrpSpPr>
        <p:grpSpPr>
          <a:xfrm>
            <a:off x="129275" y="4408329"/>
            <a:ext cx="4193596" cy="1752044"/>
            <a:chOff x="1061906" y="4312717"/>
            <a:chExt cx="2252794" cy="1752044"/>
          </a:xfrm>
        </p:grpSpPr>
        <p:sp>
          <p:nvSpPr>
            <p:cNvPr id="94" name="ZoneTexte 39">
              <a:extLst>
                <a:ext uri="{FF2B5EF4-FFF2-40B4-BE49-F238E27FC236}">
                  <a16:creationId xmlns:a16="http://schemas.microsoft.com/office/drawing/2014/main" id="{A7D2DCA3-CD68-0FB2-89F2-EC2A1DCA9D3B}"/>
                </a:ext>
              </a:extLst>
            </p:cNvPr>
            <p:cNvSpPr txBox="1"/>
            <p:nvPr/>
          </p:nvSpPr>
          <p:spPr>
            <a:xfrm>
              <a:off x="1061906" y="4312717"/>
              <a:ext cx="225279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accent6"/>
                  </a:solidFill>
                  <a:latin typeface="Arial" panose="020B0604020202020204" pitchFamily="34" charset="0"/>
                  <a:cs typeface="Arial" panose="020B0604020202020204" pitchFamily="34" charset="0"/>
                </a:rPr>
                <a:t>Contractual</a:t>
              </a:r>
              <a:endParaRPr kumimoji="0" lang="en-US" sz="1600" b="1"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endParaRPr>
            </a:p>
          </p:txBody>
        </p:sp>
        <p:sp>
          <p:nvSpPr>
            <p:cNvPr id="95" name="Rectangle 94">
              <a:extLst>
                <a:ext uri="{FF2B5EF4-FFF2-40B4-BE49-F238E27FC236}">
                  <a16:creationId xmlns:a16="http://schemas.microsoft.com/office/drawing/2014/main" id="{F9881408-AB7B-1A47-7C52-53B19A51825A}"/>
                </a:ext>
              </a:extLst>
            </p:cNvPr>
            <p:cNvSpPr/>
            <p:nvPr/>
          </p:nvSpPr>
          <p:spPr>
            <a:xfrm>
              <a:off x="1112916" y="4664378"/>
              <a:ext cx="2150774" cy="1400383"/>
            </a:xfrm>
            <a:prstGeom prst="rect">
              <a:avLst/>
            </a:prstGeom>
          </p:spPr>
          <p:txBody>
            <a:bodyPr wrap="square" anchor="t">
              <a:spAutoFit/>
            </a:bodyPr>
            <a:lstStyle/>
            <a:p>
              <a:pPr marL="171450" marR="0" lvl="0" indent="-171450" algn="ctr"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53A3D"/>
                  </a:solidFill>
                  <a:effectLst/>
                  <a:uLnTx/>
                  <a:uFillTx/>
                  <a:latin typeface="Arial" panose="020B0604020202020204" pitchFamily="34" charset="0"/>
                  <a:cs typeface="Arial" panose="020B0604020202020204" pitchFamily="34" charset="0"/>
                </a:rPr>
                <a:t>Subscribed injection / withdrawal capacities</a:t>
              </a:r>
            </a:p>
            <a:p>
              <a:pPr marL="171450" marR="0" lvl="0" indent="-171450" algn="ctr"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a:solidFill>
                    <a:srgbClr val="353A3D"/>
                  </a:solidFill>
                  <a:latin typeface="Arial" panose="020B0604020202020204" pitchFamily="34" charset="0"/>
                  <a:cs typeface="Arial" panose="020B0604020202020204" pitchFamily="34" charset="0"/>
                </a:rPr>
                <a:t>Scheduled maintenances</a:t>
              </a:r>
            </a:p>
            <a:p>
              <a:pPr marL="171450" marR="0" lvl="0" indent="-171450" algn="ctr"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a:solidFill>
                    <a:srgbClr val="353A3D"/>
                  </a:solidFill>
                  <a:latin typeface="Arial" panose="020B0604020202020204" pitchFamily="34" charset="0"/>
                  <a:cs typeface="Arial" panose="020B0604020202020204" pitchFamily="34" charset="0"/>
                </a:rPr>
                <a:t>Storage inventory limits</a:t>
              </a:r>
            </a:p>
            <a:p>
              <a:pPr marL="171450" marR="0" lvl="0" indent="-171450" algn="ctr"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53A3D"/>
                  </a:solidFill>
                  <a:effectLst/>
                  <a:uLnTx/>
                  <a:uFillTx/>
                  <a:latin typeface="Arial" panose="020B0604020202020204" pitchFamily="34" charset="0"/>
                  <a:cs typeface="Arial" panose="020B0604020202020204" pitchFamily="34" charset="0"/>
                </a:rPr>
                <a:t>Working volume</a:t>
              </a:r>
            </a:p>
          </p:txBody>
        </p:sp>
        <p:cxnSp>
          <p:nvCxnSpPr>
            <p:cNvPr id="96" name="Connecteur droit 41">
              <a:extLst>
                <a:ext uri="{FF2B5EF4-FFF2-40B4-BE49-F238E27FC236}">
                  <a16:creationId xmlns:a16="http://schemas.microsoft.com/office/drawing/2014/main" id="{9F222456-26B0-0F94-AD66-18FD629760E6}"/>
                </a:ext>
              </a:extLst>
            </p:cNvPr>
            <p:cNvCxnSpPr>
              <a:cxnSpLocks/>
            </p:cNvCxnSpPr>
            <p:nvPr/>
          </p:nvCxnSpPr>
          <p:spPr>
            <a:xfrm>
              <a:off x="2063437" y="4589716"/>
              <a:ext cx="287742" cy="0"/>
            </a:xfrm>
            <a:prstGeom prst="line">
              <a:avLst/>
            </a:prstGeom>
            <a:ln w="31750" cap="rnd">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7" name="Groupe 42">
            <a:extLst>
              <a:ext uri="{FF2B5EF4-FFF2-40B4-BE49-F238E27FC236}">
                <a16:creationId xmlns:a16="http://schemas.microsoft.com/office/drawing/2014/main" id="{65EBF6FC-3CC3-DAFE-B776-E5AB3D0C703E}"/>
              </a:ext>
            </a:extLst>
          </p:cNvPr>
          <p:cNvGrpSpPr/>
          <p:nvPr/>
        </p:nvGrpSpPr>
        <p:grpSpPr>
          <a:xfrm>
            <a:off x="4031800" y="2482542"/>
            <a:ext cx="4169488" cy="3790279"/>
            <a:chOff x="1061906" y="4312717"/>
            <a:chExt cx="2252794" cy="3567992"/>
          </a:xfrm>
        </p:grpSpPr>
        <p:sp>
          <p:nvSpPr>
            <p:cNvPr id="98" name="ZoneTexte 43">
              <a:extLst>
                <a:ext uri="{FF2B5EF4-FFF2-40B4-BE49-F238E27FC236}">
                  <a16:creationId xmlns:a16="http://schemas.microsoft.com/office/drawing/2014/main" id="{FD64969C-9D86-A3A2-BCCA-17974FD9A7D0}"/>
                </a:ext>
              </a:extLst>
            </p:cNvPr>
            <p:cNvSpPr txBox="1"/>
            <p:nvPr/>
          </p:nvSpPr>
          <p:spPr>
            <a:xfrm>
              <a:off x="1061906" y="4312717"/>
              <a:ext cx="2252794" cy="3186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2"/>
                  </a:solidFill>
                  <a:effectLst/>
                  <a:uLnTx/>
                  <a:uFillTx/>
                  <a:latin typeface="Arial" panose="020B0604020202020204" pitchFamily="34" charset="0"/>
                  <a:cs typeface="Arial" panose="020B0604020202020204" pitchFamily="34" charset="0"/>
                </a:rPr>
                <a:t>Operational</a:t>
              </a:r>
            </a:p>
          </p:txBody>
        </p:sp>
        <p:sp>
          <p:nvSpPr>
            <p:cNvPr id="99" name="Rectangle 98">
              <a:extLst>
                <a:ext uri="{FF2B5EF4-FFF2-40B4-BE49-F238E27FC236}">
                  <a16:creationId xmlns:a16="http://schemas.microsoft.com/office/drawing/2014/main" id="{1C1776D7-9DB2-7618-1B8B-E3282BD33DAD}"/>
                </a:ext>
              </a:extLst>
            </p:cNvPr>
            <p:cNvSpPr/>
            <p:nvPr/>
          </p:nvSpPr>
          <p:spPr>
            <a:xfrm>
              <a:off x="1128746" y="4722689"/>
              <a:ext cx="2119114" cy="3158020"/>
            </a:xfrm>
            <a:prstGeom prst="rect">
              <a:avLst/>
            </a:prstGeom>
          </p:spPr>
          <p:txBody>
            <a:bodyPr wrap="square" anchor="t">
              <a:spAutoFit/>
            </a:bodyPr>
            <a:lstStyle/>
            <a:p>
              <a:pPr marL="171450" marR="0" lvl="0" indent="-171450" algn="ctr"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a:solidFill>
                    <a:srgbClr val="353A3D"/>
                  </a:solidFill>
                  <a:latin typeface="Arial" panose="020B0604020202020204" pitchFamily="34" charset="0"/>
                  <a:cs typeface="Arial" panose="020B0604020202020204" pitchFamily="34" charset="0"/>
                </a:rPr>
                <a:t>Confirmed quantities,</a:t>
              </a:r>
            </a:p>
            <a:p>
              <a:pPr marL="171450" marR="0" lvl="0" indent="-171450" algn="ctr"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a:solidFill>
                    <a:srgbClr val="353A3D"/>
                  </a:solidFill>
                  <a:latin typeface="Arial" panose="020B0604020202020204" pitchFamily="34" charset="0"/>
                  <a:cs typeface="Arial" panose="020B0604020202020204" pitchFamily="34" charset="0"/>
                </a:rPr>
                <a:t>Short term capacity transactions  (working volume)</a:t>
              </a:r>
            </a:p>
            <a:p>
              <a:pPr marL="171450" marR="0" lvl="0" indent="-171450" algn="ctr"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a:solidFill>
                    <a:srgbClr val="353A3D"/>
                  </a:solidFill>
                  <a:latin typeface="Arial" panose="020B0604020202020204" pitchFamily="34" charset="0"/>
                  <a:cs typeface="Arial" panose="020B0604020202020204" pitchFamily="34" charset="0"/>
                </a:rPr>
                <a:t>Provisory allocations (for hourly products) : injection/withdrawal, inventory</a:t>
              </a:r>
            </a:p>
            <a:p>
              <a:pPr marL="171450" marR="0" lvl="0" indent="-171450" algn="ctr"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i="0" u="none" strike="noStrike" kern="1200" cap="none" spc="0" normalizeH="0" baseline="0" noProof="0">
                  <a:ln>
                    <a:noFill/>
                  </a:ln>
                  <a:solidFill>
                    <a:srgbClr val="353A3D"/>
                  </a:solidFill>
                  <a:effectLst/>
                  <a:uLnTx/>
                  <a:uFillTx/>
                  <a:latin typeface="Arial" panose="020B0604020202020204" pitchFamily="34" charset="0"/>
                  <a:cs typeface="Arial" panose="020B0604020202020204" pitchFamily="34" charset="0"/>
                </a:rPr>
                <a:t>Operational daily minimum/maximum limits</a:t>
              </a:r>
            </a:p>
            <a:p>
              <a:pPr marL="171450" marR="0" lvl="0" indent="-171450" algn="ctr"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a:solidFill>
                    <a:srgbClr val="353A3D"/>
                  </a:solidFill>
                  <a:latin typeface="Arial" panose="020B0604020202020204" pitchFamily="34" charset="0"/>
                  <a:cs typeface="Arial" panose="020B0604020202020204" pitchFamily="34" charset="0"/>
                </a:rPr>
                <a:t>Guaranteed </a:t>
              </a:r>
              <a:r>
                <a:rPr kumimoji="0" lang="en-US" sz="1400" i="0" u="none" strike="noStrike" kern="1200" cap="none" spc="0" normalizeH="0" baseline="0" noProof="0">
                  <a:ln>
                    <a:noFill/>
                  </a:ln>
                  <a:solidFill>
                    <a:srgbClr val="353A3D"/>
                  </a:solidFill>
                  <a:effectLst/>
                  <a:uLnTx/>
                  <a:uFillTx/>
                  <a:latin typeface="Arial" panose="020B0604020202020204" pitchFamily="34" charset="0"/>
                  <a:cs typeface="Arial" panose="020B0604020202020204" pitchFamily="34" charset="0"/>
                </a:rPr>
                <a:t>daily minimum/maximum limits</a:t>
              </a:r>
              <a:r>
                <a:rPr lang="en-US" sz="1400">
                  <a:solidFill>
                    <a:srgbClr val="353A3D"/>
                  </a:solidFill>
                  <a:latin typeface="Arial" panose="020B0604020202020204" pitchFamily="34" charset="0"/>
                  <a:cs typeface="Arial" panose="020B0604020202020204" pitchFamily="34" charset="0"/>
                </a:rPr>
                <a:t> </a:t>
              </a:r>
            </a:p>
            <a:p>
              <a:pPr marL="171450" marR="0" lvl="0" indent="-171450" algn="ctr"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i="0" u="none" strike="noStrike" kern="1200" cap="none" spc="0" normalizeH="0" baseline="0" noProof="0">
                  <a:ln>
                    <a:noFill/>
                  </a:ln>
                  <a:solidFill>
                    <a:srgbClr val="353A3D"/>
                  </a:solidFill>
                  <a:effectLst/>
                  <a:uLnTx/>
                  <a:uFillTx/>
                  <a:latin typeface="Arial" panose="020B0604020202020204" pitchFamily="34" charset="0"/>
                  <a:cs typeface="Arial" panose="020B0604020202020204" pitchFamily="34" charset="0"/>
                </a:rPr>
                <a:t>Available additional capacity (UIOLI, UBI ...)</a:t>
              </a:r>
            </a:p>
            <a:p>
              <a:pPr marL="171450" marR="0" lvl="0" indent="-171450" algn="ctr"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a:solidFill>
                    <a:srgbClr val="353A3D"/>
                  </a:solidFill>
                  <a:latin typeface="Arial" panose="020B0604020202020204" pitchFamily="34" charset="0"/>
                  <a:cs typeface="Arial" panose="020B0604020202020204" pitchFamily="34" charset="0"/>
                </a:rPr>
                <a:t>Variable costs (FG, Euros ...)</a:t>
              </a:r>
            </a:p>
          </p:txBody>
        </p:sp>
        <p:cxnSp>
          <p:nvCxnSpPr>
            <p:cNvPr id="100" name="Connecteur droit 45">
              <a:extLst>
                <a:ext uri="{FF2B5EF4-FFF2-40B4-BE49-F238E27FC236}">
                  <a16:creationId xmlns:a16="http://schemas.microsoft.com/office/drawing/2014/main" id="{E3083007-E7E0-A873-B9F4-3608F4FE264C}"/>
                </a:ext>
              </a:extLst>
            </p:cNvPr>
            <p:cNvCxnSpPr>
              <a:cxnSpLocks/>
            </p:cNvCxnSpPr>
            <p:nvPr/>
          </p:nvCxnSpPr>
          <p:spPr>
            <a:xfrm>
              <a:off x="2044432" y="4589716"/>
              <a:ext cx="287742"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01" name="Groupe 46">
            <a:extLst>
              <a:ext uri="{FF2B5EF4-FFF2-40B4-BE49-F238E27FC236}">
                <a16:creationId xmlns:a16="http://schemas.microsoft.com/office/drawing/2014/main" id="{378D00E5-79F0-BAD0-2343-9EFF1966E561}"/>
              </a:ext>
            </a:extLst>
          </p:cNvPr>
          <p:cNvGrpSpPr/>
          <p:nvPr/>
        </p:nvGrpSpPr>
        <p:grpSpPr>
          <a:xfrm>
            <a:off x="8655090" y="4644613"/>
            <a:ext cx="3259167" cy="768561"/>
            <a:chOff x="1262166" y="4116187"/>
            <a:chExt cx="2520279" cy="768561"/>
          </a:xfrm>
        </p:grpSpPr>
        <p:sp>
          <p:nvSpPr>
            <p:cNvPr id="102" name="ZoneTexte 47">
              <a:extLst>
                <a:ext uri="{FF2B5EF4-FFF2-40B4-BE49-F238E27FC236}">
                  <a16:creationId xmlns:a16="http://schemas.microsoft.com/office/drawing/2014/main" id="{04FF93C1-7D4E-4FCF-B99C-5F7EF3D26E0D}"/>
                </a:ext>
              </a:extLst>
            </p:cNvPr>
            <p:cNvSpPr txBox="1"/>
            <p:nvPr/>
          </p:nvSpPr>
          <p:spPr>
            <a:xfrm>
              <a:off x="1262166" y="4116187"/>
              <a:ext cx="25202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5">
                      <a:lumMod val="50000"/>
                    </a:schemeClr>
                  </a:solidFill>
                  <a:effectLst/>
                  <a:uLnTx/>
                  <a:uFillTx/>
                  <a:latin typeface="Arial" panose="020B0604020202020204" pitchFamily="34" charset="0"/>
                  <a:cs typeface="Arial" panose="020B0604020202020204" pitchFamily="34" charset="0"/>
                </a:rPr>
                <a:t>Allocations (Settlement)</a:t>
              </a:r>
            </a:p>
          </p:txBody>
        </p:sp>
        <p:sp>
          <p:nvSpPr>
            <p:cNvPr id="103" name="Rectangle 102">
              <a:extLst>
                <a:ext uri="{FF2B5EF4-FFF2-40B4-BE49-F238E27FC236}">
                  <a16:creationId xmlns:a16="http://schemas.microsoft.com/office/drawing/2014/main" id="{292A8DA0-430E-DA29-031A-46FE53A9FAFD}"/>
                </a:ext>
              </a:extLst>
            </p:cNvPr>
            <p:cNvSpPr/>
            <p:nvPr/>
          </p:nvSpPr>
          <p:spPr>
            <a:xfrm>
              <a:off x="1334173" y="4576971"/>
              <a:ext cx="2149574" cy="307777"/>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353A3D"/>
                  </a:solidFill>
                  <a:effectLst/>
                  <a:uLnTx/>
                  <a:uFillTx/>
                  <a:latin typeface="Arial" panose="020B0604020202020204" pitchFamily="34" charset="0"/>
                  <a:cs typeface="Arial" panose="020B0604020202020204" pitchFamily="34" charset="0"/>
                </a:rPr>
                <a:t>Definitive Allocated volumes</a:t>
              </a:r>
              <a:endParaRPr kumimoji="0" lang="en-US" sz="1400" b="1" i="0" u="none" strike="noStrike" kern="1200" cap="none" spc="0" normalizeH="0" baseline="0" noProof="0">
                <a:ln>
                  <a:noFill/>
                </a:ln>
                <a:solidFill>
                  <a:srgbClr val="353A3D"/>
                </a:solidFill>
                <a:effectLst/>
                <a:uLnTx/>
                <a:uFillTx/>
                <a:latin typeface="Arial" panose="020B0604020202020204" pitchFamily="34" charset="0"/>
                <a:cs typeface="Arial" panose="020B0604020202020204" pitchFamily="34" charset="0"/>
              </a:endParaRPr>
            </a:p>
          </p:txBody>
        </p:sp>
        <p:cxnSp>
          <p:nvCxnSpPr>
            <p:cNvPr id="104" name="Connecteur droit 49">
              <a:extLst>
                <a:ext uri="{FF2B5EF4-FFF2-40B4-BE49-F238E27FC236}">
                  <a16:creationId xmlns:a16="http://schemas.microsoft.com/office/drawing/2014/main" id="{883B9213-701F-050A-6314-375FFAC3CD65}"/>
                </a:ext>
              </a:extLst>
            </p:cNvPr>
            <p:cNvCxnSpPr>
              <a:cxnSpLocks/>
            </p:cNvCxnSpPr>
            <p:nvPr/>
          </p:nvCxnSpPr>
          <p:spPr>
            <a:xfrm>
              <a:off x="2301979" y="4446404"/>
              <a:ext cx="287742" cy="0"/>
            </a:xfrm>
            <a:prstGeom prst="line">
              <a:avLst/>
            </a:prstGeom>
            <a:ln w="31750" cap="rnd">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5" name="Ellipse 12">
            <a:extLst>
              <a:ext uri="{FF2B5EF4-FFF2-40B4-BE49-F238E27FC236}">
                <a16:creationId xmlns:a16="http://schemas.microsoft.com/office/drawing/2014/main" id="{C22CD965-924B-6D55-1AF4-3BDDB084567F}"/>
              </a:ext>
            </a:extLst>
          </p:cNvPr>
          <p:cNvSpPr/>
          <p:nvPr/>
        </p:nvSpPr>
        <p:spPr>
          <a:xfrm>
            <a:off x="2465152" y="3596427"/>
            <a:ext cx="878216" cy="87821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6" name="Ellipse 23">
            <a:extLst>
              <a:ext uri="{FF2B5EF4-FFF2-40B4-BE49-F238E27FC236}">
                <a16:creationId xmlns:a16="http://schemas.microsoft.com/office/drawing/2014/main" id="{5FBB23C7-30C2-7FCD-E1EA-113F5F51E8F7}"/>
              </a:ext>
            </a:extLst>
          </p:cNvPr>
          <p:cNvSpPr/>
          <p:nvPr/>
        </p:nvSpPr>
        <p:spPr>
          <a:xfrm>
            <a:off x="5695488" y="1587218"/>
            <a:ext cx="869284" cy="8692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7" name="Ellipse 20">
            <a:extLst>
              <a:ext uri="{FF2B5EF4-FFF2-40B4-BE49-F238E27FC236}">
                <a16:creationId xmlns:a16="http://schemas.microsoft.com/office/drawing/2014/main" id="{A167018B-BA49-4BC5-5FC5-BBC840408B61}"/>
              </a:ext>
            </a:extLst>
          </p:cNvPr>
          <p:cNvSpPr/>
          <p:nvPr/>
        </p:nvSpPr>
        <p:spPr>
          <a:xfrm>
            <a:off x="9121775" y="3784762"/>
            <a:ext cx="905256" cy="90336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08" name="Group 102">
            <a:extLst>
              <a:ext uri="{FF2B5EF4-FFF2-40B4-BE49-F238E27FC236}">
                <a16:creationId xmlns:a16="http://schemas.microsoft.com/office/drawing/2014/main" id="{B6B44B5B-8A52-7E3D-23F3-285165975DED}"/>
              </a:ext>
            </a:extLst>
          </p:cNvPr>
          <p:cNvGrpSpPr>
            <a:grpSpLocks noChangeAspect="1"/>
          </p:cNvGrpSpPr>
          <p:nvPr/>
        </p:nvGrpSpPr>
        <p:grpSpPr bwMode="auto">
          <a:xfrm>
            <a:off x="2545098" y="3807246"/>
            <a:ext cx="718323" cy="445947"/>
            <a:chOff x="215" y="2548"/>
            <a:chExt cx="269" cy="167"/>
          </a:xfrm>
        </p:grpSpPr>
        <p:sp>
          <p:nvSpPr>
            <p:cNvPr id="109" name="Line 103">
              <a:extLst>
                <a:ext uri="{FF2B5EF4-FFF2-40B4-BE49-F238E27FC236}">
                  <a16:creationId xmlns:a16="http://schemas.microsoft.com/office/drawing/2014/main" id="{645AFC4E-8931-45D3-A230-5A6577D9FDAD}"/>
                </a:ext>
              </a:extLst>
            </p:cNvPr>
            <p:cNvSpPr>
              <a:spLocks noChangeShapeType="1"/>
            </p:cNvSpPr>
            <p:nvPr/>
          </p:nvSpPr>
          <p:spPr bwMode="auto">
            <a:xfrm>
              <a:off x="356" y="2663"/>
              <a:ext cx="0" cy="0"/>
            </a:xfrm>
            <a:prstGeom prst="line">
              <a:avLst/>
            </a:prstGeom>
            <a:noFill/>
            <a:ln w="63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24242"/>
                </a:solidFill>
                <a:effectLst/>
                <a:uLnTx/>
                <a:uFillTx/>
                <a:latin typeface="Arial" panose="020B0604020202020204" pitchFamily="34" charset="0"/>
                <a:cs typeface="Arial" panose="020B0604020202020204" pitchFamily="34" charset="0"/>
              </a:endParaRPr>
            </a:p>
          </p:txBody>
        </p:sp>
        <p:sp>
          <p:nvSpPr>
            <p:cNvPr id="110" name="Freeform 104">
              <a:extLst>
                <a:ext uri="{FF2B5EF4-FFF2-40B4-BE49-F238E27FC236}">
                  <a16:creationId xmlns:a16="http://schemas.microsoft.com/office/drawing/2014/main" id="{4F496E05-2E85-43D2-FFB8-391A71892ADB}"/>
                </a:ext>
              </a:extLst>
            </p:cNvPr>
            <p:cNvSpPr>
              <a:spLocks/>
            </p:cNvSpPr>
            <p:nvPr/>
          </p:nvSpPr>
          <p:spPr bwMode="auto">
            <a:xfrm>
              <a:off x="355" y="2609"/>
              <a:ext cx="85" cy="99"/>
            </a:xfrm>
            <a:custGeom>
              <a:avLst/>
              <a:gdLst>
                <a:gd name="T0" fmla="*/ 393 w 707"/>
                <a:gd name="T1" fmla="*/ 0 h 835"/>
                <a:gd name="T2" fmla="*/ 671 w 707"/>
                <a:gd name="T3" fmla="*/ 316 h 835"/>
                <a:gd name="T4" fmla="*/ 648 w 707"/>
                <a:gd name="T5" fmla="*/ 468 h 835"/>
                <a:gd name="T6" fmla="*/ 568 w 707"/>
                <a:gd name="T7" fmla="*/ 501 h 835"/>
                <a:gd name="T8" fmla="*/ 552 w 707"/>
                <a:gd name="T9" fmla="*/ 500 h 835"/>
                <a:gd name="T10" fmla="*/ 551 w 707"/>
                <a:gd name="T11" fmla="*/ 532 h 835"/>
                <a:gd name="T12" fmla="*/ 508 w 707"/>
                <a:gd name="T13" fmla="*/ 606 h 835"/>
                <a:gd name="T14" fmla="*/ 415 w 707"/>
                <a:gd name="T15" fmla="*/ 639 h 835"/>
                <a:gd name="T16" fmla="*/ 415 w 707"/>
                <a:gd name="T17" fmla="*/ 675 h 835"/>
                <a:gd name="T18" fmla="*/ 372 w 707"/>
                <a:gd name="T19" fmla="*/ 749 h 835"/>
                <a:gd name="T20" fmla="*/ 219 w 707"/>
                <a:gd name="T21" fmla="*/ 753 h 835"/>
                <a:gd name="T22" fmla="*/ 196 w 707"/>
                <a:gd name="T23" fmla="*/ 728 h 835"/>
                <a:gd name="T24" fmla="*/ 153 w 707"/>
                <a:gd name="T25" fmla="*/ 802 h 835"/>
                <a:gd name="T26" fmla="*/ 74 w 707"/>
                <a:gd name="T27" fmla="*/ 835 h 835"/>
                <a:gd name="T28" fmla="*/ 69 w 707"/>
                <a:gd name="T29" fmla="*/ 835 h 835"/>
                <a:gd name="T30" fmla="*/ 0 w 707"/>
                <a:gd name="T31" fmla="*/ 806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7" h="835">
                  <a:moveTo>
                    <a:pt x="393" y="0"/>
                  </a:moveTo>
                  <a:cubicBezTo>
                    <a:pt x="671" y="316"/>
                    <a:pt x="671" y="316"/>
                    <a:pt x="671" y="316"/>
                  </a:cubicBezTo>
                  <a:cubicBezTo>
                    <a:pt x="707" y="357"/>
                    <a:pt x="696" y="425"/>
                    <a:pt x="648" y="468"/>
                  </a:cubicBezTo>
                  <a:cubicBezTo>
                    <a:pt x="625" y="488"/>
                    <a:pt x="596" y="500"/>
                    <a:pt x="568" y="501"/>
                  </a:cubicBezTo>
                  <a:cubicBezTo>
                    <a:pt x="563" y="501"/>
                    <a:pt x="557" y="501"/>
                    <a:pt x="552" y="500"/>
                  </a:cubicBezTo>
                  <a:cubicBezTo>
                    <a:pt x="553" y="510"/>
                    <a:pt x="553" y="521"/>
                    <a:pt x="551" y="532"/>
                  </a:cubicBezTo>
                  <a:cubicBezTo>
                    <a:pt x="546" y="560"/>
                    <a:pt x="531" y="586"/>
                    <a:pt x="508" y="606"/>
                  </a:cubicBezTo>
                  <a:cubicBezTo>
                    <a:pt x="480" y="631"/>
                    <a:pt x="446" y="642"/>
                    <a:pt x="415" y="639"/>
                  </a:cubicBezTo>
                  <a:cubicBezTo>
                    <a:pt x="417" y="650"/>
                    <a:pt x="417" y="662"/>
                    <a:pt x="415" y="675"/>
                  </a:cubicBezTo>
                  <a:cubicBezTo>
                    <a:pt x="410" y="702"/>
                    <a:pt x="395" y="729"/>
                    <a:pt x="372" y="749"/>
                  </a:cubicBezTo>
                  <a:cubicBezTo>
                    <a:pt x="323" y="792"/>
                    <a:pt x="254" y="794"/>
                    <a:pt x="219" y="753"/>
                  </a:cubicBezTo>
                  <a:cubicBezTo>
                    <a:pt x="196" y="728"/>
                    <a:pt x="196" y="728"/>
                    <a:pt x="196" y="728"/>
                  </a:cubicBezTo>
                  <a:cubicBezTo>
                    <a:pt x="191" y="755"/>
                    <a:pt x="176" y="782"/>
                    <a:pt x="153" y="802"/>
                  </a:cubicBezTo>
                  <a:cubicBezTo>
                    <a:pt x="130" y="822"/>
                    <a:pt x="102" y="834"/>
                    <a:pt x="74" y="835"/>
                  </a:cubicBezTo>
                  <a:cubicBezTo>
                    <a:pt x="72" y="835"/>
                    <a:pt x="70" y="835"/>
                    <a:pt x="69" y="835"/>
                  </a:cubicBezTo>
                  <a:cubicBezTo>
                    <a:pt x="41" y="835"/>
                    <a:pt x="17" y="825"/>
                    <a:pt x="0" y="806"/>
                  </a:cubicBezTo>
                </a:path>
              </a:pathLst>
            </a:cu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24242"/>
                </a:solidFill>
                <a:effectLst/>
                <a:uLnTx/>
                <a:uFillTx/>
                <a:latin typeface="Arial" panose="020B0604020202020204" pitchFamily="34" charset="0"/>
                <a:cs typeface="Arial" panose="020B0604020202020204" pitchFamily="34" charset="0"/>
              </a:endParaRPr>
            </a:p>
          </p:txBody>
        </p:sp>
        <p:sp>
          <p:nvSpPr>
            <p:cNvPr id="111" name="Freeform 105">
              <a:extLst>
                <a:ext uri="{FF2B5EF4-FFF2-40B4-BE49-F238E27FC236}">
                  <a16:creationId xmlns:a16="http://schemas.microsoft.com/office/drawing/2014/main" id="{E7B827D3-092D-64FD-5362-E78391BE9298}"/>
                </a:ext>
              </a:extLst>
            </p:cNvPr>
            <p:cNvSpPr>
              <a:spLocks/>
            </p:cNvSpPr>
            <p:nvPr/>
          </p:nvSpPr>
          <p:spPr bwMode="auto">
            <a:xfrm>
              <a:off x="263" y="2627"/>
              <a:ext cx="105" cy="88"/>
            </a:xfrm>
            <a:custGeom>
              <a:avLst/>
              <a:gdLst>
                <a:gd name="T0" fmla="*/ 817 w 876"/>
                <a:gd name="T1" fmla="*/ 388 h 739"/>
                <a:gd name="T2" fmla="*/ 750 w 876"/>
                <a:gd name="T3" fmla="*/ 368 h 739"/>
                <a:gd name="T4" fmla="*/ 716 w 876"/>
                <a:gd name="T5" fmla="*/ 188 h 739"/>
                <a:gd name="T6" fmla="*/ 617 w 876"/>
                <a:gd name="T7" fmla="*/ 165 h 739"/>
                <a:gd name="T8" fmla="*/ 576 w 876"/>
                <a:gd name="T9" fmla="*/ 179 h 739"/>
                <a:gd name="T10" fmla="*/ 574 w 876"/>
                <a:gd name="T11" fmla="*/ 158 h 739"/>
                <a:gd name="T12" fmla="*/ 520 w 876"/>
                <a:gd name="T13" fmla="*/ 72 h 739"/>
                <a:gd name="T14" fmla="*/ 335 w 876"/>
                <a:gd name="T15" fmla="*/ 104 h 739"/>
                <a:gd name="T16" fmla="*/ 328 w 876"/>
                <a:gd name="T17" fmla="*/ 113 h 739"/>
                <a:gd name="T18" fmla="*/ 277 w 876"/>
                <a:gd name="T19" fmla="*/ 39 h 739"/>
                <a:gd name="T20" fmla="*/ 111 w 876"/>
                <a:gd name="T21" fmla="*/ 61 h 739"/>
                <a:gd name="T22" fmla="*/ 24 w 876"/>
                <a:gd name="T23" fmla="*/ 184 h 739"/>
                <a:gd name="T24" fmla="*/ 7 w 876"/>
                <a:gd name="T25" fmla="*/ 271 h 739"/>
                <a:gd name="T26" fmla="*/ 59 w 876"/>
                <a:gd name="T27" fmla="*/ 348 h 739"/>
                <a:gd name="T28" fmla="*/ 133 w 876"/>
                <a:gd name="T29" fmla="*/ 372 h 739"/>
                <a:gd name="T30" fmla="*/ 180 w 876"/>
                <a:gd name="T31" fmla="*/ 362 h 739"/>
                <a:gd name="T32" fmla="*/ 182 w 876"/>
                <a:gd name="T33" fmla="*/ 387 h 739"/>
                <a:gd name="T34" fmla="*/ 236 w 876"/>
                <a:gd name="T35" fmla="*/ 473 h 739"/>
                <a:gd name="T36" fmla="*/ 312 w 876"/>
                <a:gd name="T37" fmla="*/ 498 h 739"/>
                <a:gd name="T38" fmla="*/ 335 w 876"/>
                <a:gd name="T39" fmla="*/ 496 h 739"/>
                <a:gd name="T40" fmla="*/ 365 w 876"/>
                <a:gd name="T41" fmla="*/ 487 h 739"/>
                <a:gd name="T42" fmla="*/ 421 w 876"/>
                <a:gd name="T43" fmla="*/ 604 h 739"/>
                <a:gd name="T44" fmla="*/ 497 w 876"/>
                <a:gd name="T45" fmla="*/ 628 h 739"/>
                <a:gd name="T46" fmla="*/ 538 w 876"/>
                <a:gd name="T47" fmla="*/ 622 h 739"/>
                <a:gd name="T48" fmla="*/ 539 w 876"/>
                <a:gd name="T49" fmla="*/ 653 h 739"/>
                <a:gd name="T50" fmla="*/ 583 w 876"/>
                <a:gd name="T51" fmla="*/ 719 h 739"/>
                <a:gd name="T52" fmla="*/ 645 w 876"/>
                <a:gd name="T53" fmla="*/ 739 h 739"/>
                <a:gd name="T54" fmla="*/ 724 w 876"/>
                <a:gd name="T55" fmla="*/ 699 h 739"/>
                <a:gd name="T56" fmla="*/ 845 w 876"/>
                <a:gd name="T57" fmla="*/ 528 h 739"/>
                <a:gd name="T58" fmla="*/ 817 w 876"/>
                <a:gd name="T59" fmla="*/ 388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6" h="739">
                  <a:moveTo>
                    <a:pt x="817" y="388"/>
                  </a:moveTo>
                  <a:cubicBezTo>
                    <a:pt x="797" y="374"/>
                    <a:pt x="773" y="367"/>
                    <a:pt x="750" y="368"/>
                  </a:cubicBezTo>
                  <a:cubicBezTo>
                    <a:pt x="789" y="309"/>
                    <a:pt x="774" y="229"/>
                    <a:pt x="716" y="188"/>
                  </a:cubicBezTo>
                  <a:cubicBezTo>
                    <a:pt x="687" y="167"/>
                    <a:pt x="652" y="159"/>
                    <a:pt x="617" y="165"/>
                  </a:cubicBezTo>
                  <a:cubicBezTo>
                    <a:pt x="602" y="168"/>
                    <a:pt x="589" y="172"/>
                    <a:pt x="576" y="179"/>
                  </a:cubicBezTo>
                  <a:cubicBezTo>
                    <a:pt x="576" y="172"/>
                    <a:pt x="575" y="165"/>
                    <a:pt x="574" y="158"/>
                  </a:cubicBezTo>
                  <a:cubicBezTo>
                    <a:pt x="568" y="123"/>
                    <a:pt x="549" y="93"/>
                    <a:pt x="520" y="72"/>
                  </a:cubicBezTo>
                  <a:cubicBezTo>
                    <a:pt x="460" y="30"/>
                    <a:pt x="378" y="44"/>
                    <a:pt x="335" y="104"/>
                  </a:cubicBezTo>
                  <a:cubicBezTo>
                    <a:pt x="328" y="113"/>
                    <a:pt x="328" y="113"/>
                    <a:pt x="328" y="113"/>
                  </a:cubicBezTo>
                  <a:cubicBezTo>
                    <a:pt x="321" y="84"/>
                    <a:pt x="303" y="57"/>
                    <a:pt x="277" y="39"/>
                  </a:cubicBezTo>
                  <a:cubicBezTo>
                    <a:pt x="222" y="0"/>
                    <a:pt x="148" y="10"/>
                    <a:pt x="111" y="61"/>
                  </a:cubicBezTo>
                  <a:cubicBezTo>
                    <a:pt x="24" y="184"/>
                    <a:pt x="24" y="184"/>
                    <a:pt x="24" y="184"/>
                  </a:cubicBezTo>
                  <a:cubicBezTo>
                    <a:pt x="6" y="209"/>
                    <a:pt x="0" y="240"/>
                    <a:pt x="7" y="271"/>
                  </a:cubicBezTo>
                  <a:cubicBezTo>
                    <a:pt x="14" y="302"/>
                    <a:pt x="32" y="329"/>
                    <a:pt x="59" y="348"/>
                  </a:cubicBezTo>
                  <a:cubicBezTo>
                    <a:pt x="82" y="364"/>
                    <a:pt x="108" y="372"/>
                    <a:pt x="133" y="372"/>
                  </a:cubicBezTo>
                  <a:cubicBezTo>
                    <a:pt x="150" y="372"/>
                    <a:pt x="166" y="369"/>
                    <a:pt x="180" y="362"/>
                  </a:cubicBezTo>
                  <a:cubicBezTo>
                    <a:pt x="180" y="371"/>
                    <a:pt x="181" y="379"/>
                    <a:pt x="182" y="387"/>
                  </a:cubicBezTo>
                  <a:cubicBezTo>
                    <a:pt x="188" y="422"/>
                    <a:pt x="207" y="453"/>
                    <a:pt x="236" y="473"/>
                  </a:cubicBezTo>
                  <a:cubicBezTo>
                    <a:pt x="259" y="489"/>
                    <a:pt x="285" y="498"/>
                    <a:pt x="312" y="498"/>
                  </a:cubicBezTo>
                  <a:cubicBezTo>
                    <a:pt x="320" y="498"/>
                    <a:pt x="327" y="497"/>
                    <a:pt x="335" y="496"/>
                  </a:cubicBezTo>
                  <a:cubicBezTo>
                    <a:pt x="346" y="494"/>
                    <a:pt x="356" y="491"/>
                    <a:pt x="365" y="487"/>
                  </a:cubicBezTo>
                  <a:cubicBezTo>
                    <a:pt x="362" y="531"/>
                    <a:pt x="382" y="576"/>
                    <a:pt x="421" y="604"/>
                  </a:cubicBezTo>
                  <a:cubicBezTo>
                    <a:pt x="444" y="621"/>
                    <a:pt x="471" y="628"/>
                    <a:pt x="497" y="628"/>
                  </a:cubicBezTo>
                  <a:cubicBezTo>
                    <a:pt x="511" y="628"/>
                    <a:pt x="525" y="626"/>
                    <a:pt x="538" y="622"/>
                  </a:cubicBezTo>
                  <a:cubicBezTo>
                    <a:pt x="537" y="632"/>
                    <a:pt x="537" y="643"/>
                    <a:pt x="539" y="653"/>
                  </a:cubicBezTo>
                  <a:cubicBezTo>
                    <a:pt x="545" y="680"/>
                    <a:pt x="560" y="703"/>
                    <a:pt x="583" y="719"/>
                  </a:cubicBezTo>
                  <a:cubicBezTo>
                    <a:pt x="602" y="732"/>
                    <a:pt x="624" y="739"/>
                    <a:pt x="645" y="739"/>
                  </a:cubicBezTo>
                  <a:cubicBezTo>
                    <a:pt x="676" y="739"/>
                    <a:pt x="706" y="725"/>
                    <a:pt x="724" y="699"/>
                  </a:cubicBezTo>
                  <a:cubicBezTo>
                    <a:pt x="845" y="528"/>
                    <a:pt x="845" y="528"/>
                    <a:pt x="845" y="528"/>
                  </a:cubicBezTo>
                  <a:cubicBezTo>
                    <a:pt x="876" y="484"/>
                    <a:pt x="863" y="421"/>
                    <a:pt x="817" y="388"/>
                  </a:cubicBezTo>
                  <a:close/>
                </a:path>
              </a:pathLst>
            </a:cu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24242"/>
                </a:solidFill>
                <a:effectLst/>
                <a:uLnTx/>
                <a:uFillTx/>
                <a:latin typeface="Arial" panose="020B0604020202020204" pitchFamily="34" charset="0"/>
                <a:cs typeface="Arial" panose="020B0604020202020204" pitchFamily="34" charset="0"/>
              </a:endParaRPr>
            </a:p>
          </p:txBody>
        </p:sp>
        <p:sp>
          <p:nvSpPr>
            <p:cNvPr id="112" name="Freeform 106">
              <a:extLst>
                <a:ext uri="{FF2B5EF4-FFF2-40B4-BE49-F238E27FC236}">
                  <a16:creationId xmlns:a16="http://schemas.microsoft.com/office/drawing/2014/main" id="{9145B4E6-03B9-95D3-DF29-A9088C3C5367}"/>
                </a:ext>
              </a:extLst>
            </p:cNvPr>
            <p:cNvSpPr>
              <a:spLocks/>
            </p:cNvSpPr>
            <p:nvPr/>
          </p:nvSpPr>
          <p:spPr bwMode="auto">
            <a:xfrm>
              <a:off x="428" y="2609"/>
              <a:ext cx="56" cy="75"/>
            </a:xfrm>
            <a:custGeom>
              <a:avLst/>
              <a:gdLst>
                <a:gd name="T0" fmla="*/ 140 w 471"/>
                <a:gd name="T1" fmla="*/ 0 h 627"/>
                <a:gd name="T2" fmla="*/ 140 w 471"/>
                <a:gd name="T3" fmla="*/ 540 h 627"/>
                <a:gd name="T4" fmla="*/ 19 w 471"/>
                <a:gd name="T5" fmla="*/ 540 h 627"/>
                <a:gd name="T6" fmla="*/ 0 w 471"/>
                <a:gd name="T7" fmla="*/ 559 h 627"/>
                <a:gd name="T8" fmla="*/ 19 w 471"/>
                <a:gd name="T9" fmla="*/ 579 h 627"/>
                <a:gd name="T10" fmla="*/ 140 w 471"/>
                <a:gd name="T11" fmla="*/ 579 h 627"/>
                <a:gd name="T12" fmla="*/ 140 w 471"/>
                <a:gd name="T13" fmla="*/ 608 h 627"/>
                <a:gd name="T14" fmla="*/ 159 w 471"/>
                <a:gd name="T15" fmla="*/ 627 h 627"/>
                <a:gd name="T16" fmla="*/ 471 w 471"/>
                <a:gd name="T17" fmla="*/ 62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 h="627">
                  <a:moveTo>
                    <a:pt x="140" y="0"/>
                  </a:moveTo>
                  <a:cubicBezTo>
                    <a:pt x="140" y="540"/>
                    <a:pt x="140" y="540"/>
                    <a:pt x="140" y="540"/>
                  </a:cubicBezTo>
                  <a:cubicBezTo>
                    <a:pt x="19" y="540"/>
                    <a:pt x="19" y="540"/>
                    <a:pt x="19" y="540"/>
                  </a:cubicBezTo>
                  <a:cubicBezTo>
                    <a:pt x="9" y="540"/>
                    <a:pt x="0" y="549"/>
                    <a:pt x="0" y="559"/>
                  </a:cubicBezTo>
                  <a:cubicBezTo>
                    <a:pt x="0" y="570"/>
                    <a:pt x="9" y="579"/>
                    <a:pt x="19" y="579"/>
                  </a:cubicBezTo>
                  <a:cubicBezTo>
                    <a:pt x="140" y="579"/>
                    <a:pt x="140" y="579"/>
                    <a:pt x="140" y="579"/>
                  </a:cubicBezTo>
                  <a:cubicBezTo>
                    <a:pt x="140" y="608"/>
                    <a:pt x="140" y="608"/>
                    <a:pt x="140" y="608"/>
                  </a:cubicBezTo>
                  <a:cubicBezTo>
                    <a:pt x="140" y="618"/>
                    <a:pt x="148" y="627"/>
                    <a:pt x="159" y="627"/>
                  </a:cubicBezTo>
                  <a:cubicBezTo>
                    <a:pt x="471" y="627"/>
                    <a:pt x="471" y="627"/>
                    <a:pt x="471" y="627"/>
                  </a:cubicBezTo>
                </a:path>
              </a:pathLst>
            </a:cu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24242"/>
                </a:solidFill>
                <a:effectLst/>
                <a:uLnTx/>
                <a:uFillTx/>
                <a:latin typeface="Arial" panose="020B0604020202020204" pitchFamily="34" charset="0"/>
                <a:cs typeface="Arial" panose="020B0604020202020204" pitchFamily="34" charset="0"/>
              </a:endParaRPr>
            </a:p>
          </p:txBody>
        </p:sp>
        <p:sp>
          <p:nvSpPr>
            <p:cNvPr id="113" name="Freeform 107">
              <a:extLst>
                <a:ext uri="{FF2B5EF4-FFF2-40B4-BE49-F238E27FC236}">
                  <a16:creationId xmlns:a16="http://schemas.microsoft.com/office/drawing/2014/main" id="{5CBC81A3-CD88-AF6E-7D74-991B95EA465E}"/>
                </a:ext>
              </a:extLst>
            </p:cNvPr>
            <p:cNvSpPr>
              <a:spLocks/>
            </p:cNvSpPr>
            <p:nvPr/>
          </p:nvSpPr>
          <p:spPr bwMode="auto">
            <a:xfrm>
              <a:off x="295" y="2554"/>
              <a:ext cx="189" cy="63"/>
            </a:xfrm>
            <a:custGeom>
              <a:avLst/>
              <a:gdLst>
                <a:gd name="T0" fmla="*/ 1583 w 1583"/>
                <a:gd name="T1" fmla="*/ 215 h 522"/>
                <a:gd name="T2" fmla="*/ 1271 w 1583"/>
                <a:gd name="T3" fmla="*/ 215 h 522"/>
                <a:gd name="T4" fmla="*/ 1252 w 1583"/>
                <a:gd name="T5" fmla="*/ 234 h 522"/>
                <a:gd name="T6" fmla="*/ 1252 w 1583"/>
                <a:gd name="T7" fmla="*/ 272 h 522"/>
                <a:gd name="T8" fmla="*/ 1079 w 1583"/>
                <a:gd name="T9" fmla="*/ 272 h 522"/>
                <a:gd name="T10" fmla="*/ 707 w 1583"/>
                <a:gd name="T11" fmla="*/ 4 h 522"/>
                <a:gd name="T12" fmla="*/ 704 w 1583"/>
                <a:gd name="T13" fmla="*/ 4 h 522"/>
                <a:gd name="T14" fmla="*/ 700 w 1583"/>
                <a:gd name="T15" fmla="*/ 4 h 522"/>
                <a:gd name="T16" fmla="*/ 638 w 1583"/>
                <a:gd name="T17" fmla="*/ 2 h 522"/>
                <a:gd name="T18" fmla="*/ 633 w 1583"/>
                <a:gd name="T19" fmla="*/ 2 h 522"/>
                <a:gd name="T20" fmla="*/ 478 w 1583"/>
                <a:gd name="T21" fmla="*/ 3 h 522"/>
                <a:gd name="T22" fmla="*/ 346 w 1583"/>
                <a:gd name="T23" fmla="*/ 66 h 522"/>
                <a:gd name="T24" fmla="*/ 20 w 1583"/>
                <a:gd name="T25" fmla="*/ 392 h 522"/>
                <a:gd name="T26" fmla="*/ 22 w 1583"/>
                <a:gd name="T27" fmla="*/ 456 h 522"/>
                <a:gd name="T28" fmla="*/ 203 w 1583"/>
                <a:gd name="T29" fmla="*/ 522 h 522"/>
                <a:gd name="T30" fmla="*/ 329 w 1583"/>
                <a:gd name="T31" fmla="*/ 484 h 522"/>
                <a:gd name="T32" fmla="*/ 332 w 1583"/>
                <a:gd name="T33" fmla="*/ 482 h 522"/>
                <a:gd name="T34" fmla="*/ 531 w 1583"/>
                <a:gd name="T35" fmla="*/ 284 h 522"/>
                <a:gd name="T36" fmla="*/ 819 w 1583"/>
                <a:gd name="T37" fmla="*/ 407 h 522"/>
                <a:gd name="T38" fmla="*/ 831 w 1583"/>
                <a:gd name="T39" fmla="*/ 403 h 522"/>
                <a:gd name="T40" fmla="*/ 896 w 1583"/>
                <a:gd name="T41" fmla="*/ 37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3" h="522">
                  <a:moveTo>
                    <a:pt x="1583" y="215"/>
                  </a:moveTo>
                  <a:cubicBezTo>
                    <a:pt x="1271" y="215"/>
                    <a:pt x="1271" y="215"/>
                    <a:pt x="1271" y="215"/>
                  </a:cubicBezTo>
                  <a:cubicBezTo>
                    <a:pt x="1260" y="215"/>
                    <a:pt x="1252" y="223"/>
                    <a:pt x="1252" y="234"/>
                  </a:cubicBezTo>
                  <a:cubicBezTo>
                    <a:pt x="1252" y="272"/>
                    <a:pt x="1252" y="272"/>
                    <a:pt x="1252" y="272"/>
                  </a:cubicBezTo>
                  <a:cubicBezTo>
                    <a:pt x="1079" y="272"/>
                    <a:pt x="1079" y="272"/>
                    <a:pt x="1079" y="272"/>
                  </a:cubicBezTo>
                  <a:cubicBezTo>
                    <a:pt x="1061" y="172"/>
                    <a:pt x="986" y="25"/>
                    <a:pt x="707" y="4"/>
                  </a:cubicBezTo>
                  <a:cubicBezTo>
                    <a:pt x="706" y="4"/>
                    <a:pt x="705" y="4"/>
                    <a:pt x="704" y="4"/>
                  </a:cubicBezTo>
                  <a:cubicBezTo>
                    <a:pt x="703" y="4"/>
                    <a:pt x="702" y="4"/>
                    <a:pt x="700" y="4"/>
                  </a:cubicBezTo>
                  <a:cubicBezTo>
                    <a:pt x="680" y="2"/>
                    <a:pt x="660" y="2"/>
                    <a:pt x="638" y="2"/>
                  </a:cubicBezTo>
                  <a:cubicBezTo>
                    <a:pt x="636" y="2"/>
                    <a:pt x="635" y="2"/>
                    <a:pt x="633" y="2"/>
                  </a:cubicBezTo>
                  <a:cubicBezTo>
                    <a:pt x="573" y="1"/>
                    <a:pt x="494" y="0"/>
                    <a:pt x="478" y="3"/>
                  </a:cubicBezTo>
                  <a:cubicBezTo>
                    <a:pt x="403" y="14"/>
                    <a:pt x="347" y="66"/>
                    <a:pt x="346" y="66"/>
                  </a:cubicBezTo>
                  <a:cubicBezTo>
                    <a:pt x="20" y="392"/>
                    <a:pt x="20" y="392"/>
                    <a:pt x="20" y="392"/>
                  </a:cubicBezTo>
                  <a:cubicBezTo>
                    <a:pt x="6" y="405"/>
                    <a:pt x="0" y="429"/>
                    <a:pt x="22" y="456"/>
                  </a:cubicBezTo>
                  <a:cubicBezTo>
                    <a:pt x="51" y="490"/>
                    <a:pt x="126" y="522"/>
                    <a:pt x="203" y="522"/>
                  </a:cubicBezTo>
                  <a:cubicBezTo>
                    <a:pt x="248" y="522"/>
                    <a:pt x="292" y="511"/>
                    <a:pt x="329" y="484"/>
                  </a:cubicBezTo>
                  <a:cubicBezTo>
                    <a:pt x="330" y="483"/>
                    <a:pt x="331" y="483"/>
                    <a:pt x="332" y="482"/>
                  </a:cubicBezTo>
                  <a:cubicBezTo>
                    <a:pt x="531" y="284"/>
                    <a:pt x="531" y="284"/>
                    <a:pt x="531" y="284"/>
                  </a:cubicBezTo>
                  <a:cubicBezTo>
                    <a:pt x="568" y="362"/>
                    <a:pt x="659" y="454"/>
                    <a:pt x="819" y="407"/>
                  </a:cubicBezTo>
                  <a:cubicBezTo>
                    <a:pt x="823" y="406"/>
                    <a:pt x="827" y="405"/>
                    <a:pt x="831" y="403"/>
                  </a:cubicBezTo>
                  <a:cubicBezTo>
                    <a:pt x="857" y="395"/>
                    <a:pt x="878" y="385"/>
                    <a:pt x="896" y="373"/>
                  </a:cubicBezTo>
                </a:path>
              </a:pathLst>
            </a:cu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24242"/>
                </a:solidFill>
                <a:effectLst/>
                <a:uLnTx/>
                <a:uFillTx/>
                <a:latin typeface="Arial" panose="020B0604020202020204" pitchFamily="34" charset="0"/>
                <a:cs typeface="Arial" panose="020B0604020202020204" pitchFamily="34" charset="0"/>
              </a:endParaRPr>
            </a:p>
          </p:txBody>
        </p:sp>
        <p:sp>
          <p:nvSpPr>
            <p:cNvPr id="114" name="Freeform 108">
              <a:extLst>
                <a:ext uri="{FF2B5EF4-FFF2-40B4-BE49-F238E27FC236}">
                  <a16:creationId xmlns:a16="http://schemas.microsoft.com/office/drawing/2014/main" id="{8842896E-CFCC-3E98-7CA3-340CB5B3701F}"/>
                </a:ext>
              </a:extLst>
            </p:cNvPr>
            <p:cNvSpPr>
              <a:spLocks/>
            </p:cNvSpPr>
            <p:nvPr/>
          </p:nvSpPr>
          <p:spPr bwMode="auto">
            <a:xfrm>
              <a:off x="215" y="2586"/>
              <a:ext cx="45" cy="74"/>
            </a:xfrm>
            <a:custGeom>
              <a:avLst/>
              <a:gdLst>
                <a:gd name="T0" fmla="*/ 0 w 382"/>
                <a:gd name="T1" fmla="*/ 622 h 622"/>
                <a:gd name="T2" fmla="*/ 312 w 382"/>
                <a:gd name="T3" fmla="*/ 622 h 622"/>
                <a:gd name="T4" fmla="*/ 331 w 382"/>
                <a:gd name="T5" fmla="*/ 603 h 622"/>
                <a:gd name="T6" fmla="*/ 331 w 382"/>
                <a:gd name="T7" fmla="*/ 535 h 622"/>
                <a:gd name="T8" fmla="*/ 363 w 382"/>
                <a:gd name="T9" fmla="*/ 535 h 622"/>
                <a:gd name="T10" fmla="*/ 382 w 382"/>
                <a:gd name="T11" fmla="*/ 515 h 622"/>
                <a:gd name="T12" fmla="*/ 363 w 382"/>
                <a:gd name="T13" fmla="*/ 496 h 622"/>
                <a:gd name="T14" fmla="*/ 332 w 382"/>
                <a:gd name="T15" fmla="*/ 496 h 622"/>
                <a:gd name="T16" fmla="*/ 331 w 382"/>
                <a:gd name="T17"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 h="622">
                  <a:moveTo>
                    <a:pt x="0" y="622"/>
                  </a:moveTo>
                  <a:cubicBezTo>
                    <a:pt x="312" y="622"/>
                    <a:pt x="312" y="622"/>
                    <a:pt x="312" y="622"/>
                  </a:cubicBezTo>
                  <a:cubicBezTo>
                    <a:pt x="322" y="622"/>
                    <a:pt x="331" y="614"/>
                    <a:pt x="331" y="603"/>
                  </a:cubicBezTo>
                  <a:cubicBezTo>
                    <a:pt x="331" y="535"/>
                    <a:pt x="331" y="535"/>
                    <a:pt x="331" y="535"/>
                  </a:cubicBezTo>
                  <a:cubicBezTo>
                    <a:pt x="363" y="535"/>
                    <a:pt x="363" y="535"/>
                    <a:pt x="363" y="535"/>
                  </a:cubicBezTo>
                  <a:cubicBezTo>
                    <a:pt x="374" y="535"/>
                    <a:pt x="382" y="526"/>
                    <a:pt x="382" y="515"/>
                  </a:cubicBezTo>
                  <a:cubicBezTo>
                    <a:pt x="382" y="505"/>
                    <a:pt x="374" y="496"/>
                    <a:pt x="363" y="496"/>
                  </a:cubicBezTo>
                  <a:cubicBezTo>
                    <a:pt x="332" y="496"/>
                    <a:pt x="332" y="496"/>
                    <a:pt x="332" y="496"/>
                  </a:cubicBezTo>
                  <a:cubicBezTo>
                    <a:pt x="331" y="0"/>
                    <a:pt x="331" y="0"/>
                    <a:pt x="331" y="0"/>
                  </a:cubicBezTo>
                </a:path>
              </a:pathLst>
            </a:cu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24242"/>
                </a:solidFill>
                <a:effectLst/>
                <a:uLnTx/>
                <a:uFillTx/>
                <a:latin typeface="Arial" panose="020B0604020202020204" pitchFamily="34" charset="0"/>
                <a:cs typeface="Arial" panose="020B0604020202020204" pitchFamily="34" charset="0"/>
              </a:endParaRPr>
            </a:p>
          </p:txBody>
        </p:sp>
        <p:sp>
          <p:nvSpPr>
            <p:cNvPr id="115" name="Freeform 109">
              <a:extLst>
                <a:ext uri="{FF2B5EF4-FFF2-40B4-BE49-F238E27FC236}">
                  <a16:creationId xmlns:a16="http://schemas.microsoft.com/office/drawing/2014/main" id="{5D51E375-75EF-40D4-8688-9E16962D0739}"/>
                </a:ext>
              </a:extLst>
            </p:cNvPr>
            <p:cNvSpPr>
              <a:spLocks/>
            </p:cNvSpPr>
            <p:nvPr/>
          </p:nvSpPr>
          <p:spPr bwMode="auto">
            <a:xfrm>
              <a:off x="215" y="2548"/>
              <a:ext cx="129" cy="21"/>
            </a:xfrm>
            <a:custGeom>
              <a:avLst/>
              <a:gdLst>
                <a:gd name="T0" fmla="*/ 1085 w 1085"/>
                <a:gd name="T1" fmla="*/ 19 h 176"/>
                <a:gd name="T2" fmla="*/ 1065 w 1085"/>
                <a:gd name="T3" fmla="*/ 0 h 176"/>
                <a:gd name="T4" fmla="*/ 774 w 1085"/>
                <a:gd name="T5" fmla="*/ 0 h 176"/>
                <a:gd name="T6" fmla="*/ 484 w 1085"/>
                <a:gd name="T7" fmla="*/ 176 h 176"/>
                <a:gd name="T8" fmla="*/ 331 w 1085"/>
                <a:gd name="T9" fmla="*/ 176 h 176"/>
                <a:gd name="T10" fmla="*/ 331 w 1085"/>
                <a:gd name="T11" fmla="*/ 107 h 176"/>
                <a:gd name="T12" fmla="*/ 312 w 1085"/>
                <a:gd name="T13" fmla="*/ 88 h 176"/>
                <a:gd name="T14" fmla="*/ 0 w 1085"/>
                <a:gd name="T15" fmla="*/ 88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5" h="176">
                  <a:moveTo>
                    <a:pt x="1085" y="19"/>
                  </a:moveTo>
                  <a:cubicBezTo>
                    <a:pt x="1085" y="8"/>
                    <a:pt x="1076" y="0"/>
                    <a:pt x="1065" y="0"/>
                  </a:cubicBezTo>
                  <a:cubicBezTo>
                    <a:pt x="774" y="0"/>
                    <a:pt x="774" y="0"/>
                    <a:pt x="774" y="0"/>
                  </a:cubicBezTo>
                  <a:cubicBezTo>
                    <a:pt x="652" y="0"/>
                    <a:pt x="540" y="69"/>
                    <a:pt x="484" y="176"/>
                  </a:cubicBezTo>
                  <a:cubicBezTo>
                    <a:pt x="331" y="176"/>
                    <a:pt x="331" y="176"/>
                    <a:pt x="331" y="176"/>
                  </a:cubicBezTo>
                  <a:cubicBezTo>
                    <a:pt x="331" y="107"/>
                    <a:pt x="331" y="107"/>
                    <a:pt x="331" y="107"/>
                  </a:cubicBezTo>
                  <a:cubicBezTo>
                    <a:pt x="331" y="96"/>
                    <a:pt x="322" y="88"/>
                    <a:pt x="312" y="88"/>
                  </a:cubicBezTo>
                  <a:cubicBezTo>
                    <a:pt x="0" y="88"/>
                    <a:pt x="0" y="88"/>
                    <a:pt x="0" y="88"/>
                  </a:cubicBezTo>
                </a:path>
              </a:pathLst>
            </a:cu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24242"/>
                </a:solidFill>
                <a:effectLst/>
                <a:uLnTx/>
                <a:uFillTx/>
                <a:latin typeface="Arial" panose="020B0604020202020204" pitchFamily="34" charset="0"/>
                <a:cs typeface="Arial" panose="020B0604020202020204" pitchFamily="34" charset="0"/>
              </a:endParaRPr>
            </a:p>
          </p:txBody>
        </p:sp>
      </p:grpSp>
      <p:grpSp>
        <p:nvGrpSpPr>
          <p:cNvPr id="116" name="Groupe 154">
            <a:extLst>
              <a:ext uri="{FF2B5EF4-FFF2-40B4-BE49-F238E27FC236}">
                <a16:creationId xmlns:a16="http://schemas.microsoft.com/office/drawing/2014/main" id="{AF3C1672-8D5B-5717-8ED6-D801B5C972EC}"/>
              </a:ext>
            </a:extLst>
          </p:cNvPr>
          <p:cNvGrpSpPr>
            <a:grpSpLocks noChangeAspect="1"/>
          </p:cNvGrpSpPr>
          <p:nvPr/>
        </p:nvGrpSpPr>
        <p:grpSpPr>
          <a:xfrm>
            <a:off x="5851127" y="1818149"/>
            <a:ext cx="583981" cy="365760"/>
            <a:chOff x="1690424" y="3529013"/>
            <a:chExt cx="1090969" cy="533400"/>
          </a:xfrm>
        </p:grpSpPr>
        <p:sp>
          <p:nvSpPr>
            <p:cNvPr id="117" name="Forme libre : forme 155">
              <a:extLst>
                <a:ext uri="{FF2B5EF4-FFF2-40B4-BE49-F238E27FC236}">
                  <a16:creationId xmlns:a16="http://schemas.microsoft.com/office/drawing/2014/main" id="{58CC1A30-0D62-7F76-25CB-3E21A5C1483E}"/>
                </a:ext>
              </a:extLst>
            </p:cNvPr>
            <p:cNvSpPr/>
            <p:nvPr/>
          </p:nvSpPr>
          <p:spPr>
            <a:xfrm>
              <a:off x="1715452" y="3641495"/>
              <a:ext cx="956838" cy="338138"/>
            </a:xfrm>
            <a:custGeom>
              <a:avLst/>
              <a:gdLst>
                <a:gd name="connsiteX0" fmla="*/ 0 w 666750"/>
                <a:gd name="connsiteY0" fmla="*/ 238125 h 238125"/>
                <a:gd name="connsiteX1" fmla="*/ 238125 w 666750"/>
                <a:gd name="connsiteY1" fmla="*/ 104775 h 238125"/>
                <a:gd name="connsiteX2" fmla="*/ 323850 w 666750"/>
                <a:gd name="connsiteY2" fmla="*/ 171450 h 238125"/>
                <a:gd name="connsiteX3" fmla="*/ 476250 w 666750"/>
                <a:gd name="connsiteY3" fmla="*/ 66675 h 238125"/>
                <a:gd name="connsiteX4" fmla="*/ 542925 w 666750"/>
                <a:gd name="connsiteY4" fmla="*/ 200025 h 238125"/>
                <a:gd name="connsiteX5" fmla="*/ 666750 w 666750"/>
                <a:gd name="connsiteY5" fmla="*/ 0 h 238125"/>
                <a:gd name="connsiteX0" fmla="*/ 0 w 666750"/>
                <a:gd name="connsiteY0" fmla="*/ 238125 h 238125"/>
                <a:gd name="connsiteX1" fmla="*/ 154263 w 666750"/>
                <a:gd name="connsiteY1" fmla="*/ 80962 h 238125"/>
                <a:gd name="connsiteX2" fmla="*/ 323850 w 666750"/>
                <a:gd name="connsiteY2" fmla="*/ 171450 h 238125"/>
                <a:gd name="connsiteX3" fmla="*/ 476250 w 666750"/>
                <a:gd name="connsiteY3" fmla="*/ 66675 h 238125"/>
                <a:gd name="connsiteX4" fmla="*/ 542925 w 666750"/>
                <a:gd name="connsiteY4" fmla="*/ 200025 h 238125"/>
                <a:gd name="connsiteX5" fmla="*/ 666750 w 666750"/>
                <a:gd name="connsiteY5" fmla="*/ 0 h 238125"/>
                <a:gd name="connsiteX0" fmla="*/ 0 w 666750"/>
                <a:gd name="connsiteY0" fmla="*/ 238125 h 238125"/>
                <a:gd name="connsiteX1" fmla="*/ 154263 w 666750"/>
                <a:gd name="connsiteY1" fmla="*/ 80962 h 238125"/>
                <a:gd name="connsiteX2" fmla="*/ 300978 w 666750"/>
                <a:gd name="connsiteY2" fmla="*/ 180975 h 238125"/>
                <a:gd name="connsiteX3" fmla="*/ 476250 w 666750"/>
                <a:gd name="connsiteY3" fmla="*/ 66675 h 238125"/>
                <a:gd name="connsiteX4" fmla="*/ 542925 w 666750"/>
                <a:gd name="connsiteY4" fmla="*/ 200025 h 238125"/>
                <a:gd name="connsiteX5" fmla="*/ 666750 w 666750"/>
                <a:gd name="connsiteY5" fmla="*/ 0 h 238125"/>
                <a:gd name="connsiteX0" fmla="*/ 0 w 666750"/>
                <a:gd name="connsiteY0" fmla="*/ 238125 h 238125"/>
                <a:gd name="connsiteX1" fmla="*/ 154263 w 666750"/>
                <a:gd name="connsiteY1" fmla="*/ 80962 h 238125"/>
                <a:gd name="connsiteX2" fmla="*/ 300978 w 666750"/>
                <a:gd name="connsiteY2" fmla="*/ 180975 h 238125"/>
                <a:gd name="connsiteX3" fmla="*/ 476250 w 666750"/>
                <a:gd name="connsiteY3" fmla="*/ 66675 h 238125"/>
                <a:gd name="connsiteX4" fmla="*/ 600104 w 666750"/>
                <a:gd name="connsiteY4" fmla="*/ 204788 h 238125"/>
                <a:gd name="connsiteX5" fmla="*/ 666750 w 666750"/>
                <a:gd name="connsiteY5" fmla="*/ 0 h 238125"/>
                <a:gd name="connsiteX0" fmla="*/ 0 w 742989"/>
                <a:gd name="connsiteY0" fmla="*/ 276225 h 276225"/>
                <a:gd name="connsiteX1" fmla="*/ 154263 w 742989"/>
                <a:gd name="connsiteY1" fmla="*/ 119062 h 276225"/>
                <a:gd name="connsiteX2" fmla="*/ 300978 w 742989"/>
                <a:gd name="connsiteY2" fmla="*/ 219075 h 276225"/>
                <a:gd name="connsiteX3" fmla="*/ 476250 w 742989"/>
                <a:gd name="connsiteY3" fmla="*/ 104775 h 276225"/>
                <a:gd name="connsiteX4" fmla="*/ 600104 w 742989"/>
                <a:gd name="connsiteY4" fmla="*/ 242888 h 276225"/>
                <a:gd name="connsiteX5" fmla="*/ 742989 w 742989"/>
                <a:gd name="connsiteY5" fmla="*/ 0 h 276225"/>
                <a:gd name="connsiteX0" fmla="*/ 0 w 742989"/>
                <a:gd name="connsiteY0" fmla="*/ 276225 h 276225"/>
                <a:gd name="connsiteX1" fmla="*/ 154263 w 742989"/>
                <a:gd name="connsiteY1" fmla="*/ 119062 h 276225"/>
                <a:gd name="connsiteX2" fmla="*/ 289543 w 742989"/>
                <a:gd name="connsiteY2" fmla="*/ 252412 h 276225"/>
                <a:gd name="connsiteX3" fmla="*/ 476250 w 742989"/>
                <a:gd name="connsiteY3" fmla="*/ 104775 h 276225"/>
                <a:gd name="connsiteX4" fmla="*/ 600104 w 742989"/>
                <a:gd name="connsiteY4" fmla="*/ 242888 h 276225"/>
                <a:gd name="connsiteX5" fmla="*/ 742989 w 742989"/>
                <a:gd name="connsiteY5" fmla="*/ 0 h 276225"/>
                <a:gd name="connsiteX0" fmla="*/ 0 w 742989"/>
                <a:gd name="connsiteY0" fmla="*/ 276225 h 276225"/>
                <a:gd name="connsiteX1" fmla="*/ 154263 w 742989"/>
                <a:gd name="connsiteY1" fmla="*/ 119062 h 276225"/>
                <a:gd name="connsiteX2" fmla="*/ 289543 w 742989"/>
                <a:gd name="connsiteY2" fmla="*/ 252412 h 276225"/>
                <a:gd name="connsiteX3" fmla="*/ 464814 w 742989"/>
                <a:gd name="connsiteY3" fmla="*/ 80962 h 276225"/>
                <a:gd name="connsiteX4" fmla="*/ 600104 w 742989"/>
                <a:gd name="connsiteY4" fmla="*/ 242888 h 276225"/>
                <a:gd name="connsiteX5" fmla="*/ 742989 w 742989"/>
                <a:gd name="connsiteY5" fmla="*/ 0 h 276225"/>
                <a:gd name="connsiteX0" fmla="*/ 0 w 742989"/>
                <a:gd name="connsiteY0" fmla="*/ 276225 h 276225"/>
                <a:gd name="connsiteX1" fmla="*/ 154263 w 742989"/>
                <a:gd name="connsiteY1" fmla="*/ 119062 h 276225"/>
                <a:gd name="connsiteX2" fmla="*/ 289543 w 742989"/>
                <a:gd name="connsiteY2" fmla="*/ 252412 h 276225"/>
                <a:gd name="connsiteX3" fmla="*/ 464814 w 742989"/>
                <a:gd name="connsiteY3" fmla="*/ 80962 h 276225"/>
                <a:gd name="connsiteX4" fmla="*/ 603916 w 742989"/>
                <a:gd name="connsiteY4" fmla="*/ 176213 h 276225"/>
                <a:gd name="connsiteX5" fmla="*/ 742989 w 742989"/>
                <a:gd name="connsiteY5" fmla="*/ 0 h 276225"/>
                <a:gd name="connsiteX0" fmla="*/ 0 w 765861"/>
                <a:gd name="connsiteY0" fmla="*/ 338138 h 338138"/>
                <a:gd name="connsiteX1" fmla="*/ 177135 w 765861"/>
                <a:gd name="connsiteY1" fmla="*/ 119062 h 338138"/>
                <a:gd name="connsiteX2" fmla="*/ 312415 w 765861"/>
                <a:gd name="connsiteY2" fmla="*/ 252412 h 338138"/>
                <a:gd name="connsiteX3" fmla="*/ 487686 w 765861"/>
                <a:gd name="connsiteY3" fmla="*/ 80962 h 338138"/>
                <a:gd name="connsiteX4" fmla="*/ 626788 w 765861"/>
                <a:gd name="connsiteY4" fmla="*/ 176213 h 338138"/>
                <a:gd name="connsiteX5" fmla="*/ 765861 w 765861"/>
                <a:gd name="connsiteY5"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861" h="338138">
                  <a:moveTo>
                    <a:pt x="0" y="338138"/>
                  </a:moveTo>
                  <a:lnTo>
                    <a:pt x="177135" y="119062"/>
                  </a:lnTo>
                  <a:lnTo>
                    <a:pt x="312415" y="252412"/>
                  </a:lnTo>
                  <a:lnTo>
                    <a:pt x="487686" y="80962"/>
                  </a:lnTo>
                  <a:lnTo>
                    <a:pt x="626788" y="176213"/>
                  </a:lnTo>
                  <a:lnTo>
                    <a:pt x="765861" y="0"/>
                  </a:lnTo>
                </a:path>
              </a:pathLst>
            </a:custGeom>
            <a:noFill/>
            <a:ln w="95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118" name="Connecteur droit 156">
              <a:extLst>
                <a:ext uri="{FF2B5EF4-FFF2-40B4-BE49-F238E27FC236}">
                  <a16:creationId xmlns:a16="http://schemas.microsoft.com/office/drawing/2014/main" id="{FB837572-24B4-B97D-79AE-4A7BC62521B7}"/>
                </a:ext>
              </a:extLst>
            </p:cNvPr>
            <p:cNvCxnSpPr/>
            <p:nvPr/>
          </p:nvCxnSpPr>
          <p:spPr>
            <a:xfrm>
              <a:off x="1690424" y="3686370"/>
              <a:ext cx="1090969" cy="0"/>
            </a:xfrm>
            <a:prstGeom prst="line">
              <a:avLst/>
            </a:prstGeom>
            <a:ln w="95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19" name="Connecteur droit 157">
              <a:extLst>
                <a:ext uri="{FF2B5EF4-FFF2-40B4-BE49-F238E27FC236}">
                  <a16:creationId xmlns:a16="http://schemas.microsoft.com/office/drawing/2014/main" id="{CAC93DEC-43A1-3E9E-3133-AA9308B5B75A}"/>
                </a:ext>
              </a:extLst>
            </p:cNvPr>
            <p:cNvCxnSpPr/>
            <p:nvPr/>
          </p:nvCxnSpPr>
          <p:spPr>
            <a:xfrm>
              <a:off x="1690424" y="3917719"/>
              <a:ext cx="1090969" cy="0"/>
            </a:xfrm>
            <a:prstGeom prst="line">
              <a:avLst/>
            </a:prstGeom>
            <a:ln w="95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20" name="Connecteur droit avec flèche 158">
              <a:extLst>
                <a:ext uri="{FF2B5EF4-FFF2-40B4-BE49-F238E27FC236}">
                  <a16:creationId xmlns:a16="http://schemas.microsoft.com/office/drawing/2014/main" id="{50CB48F7-BB1C-B0EE-C193-64141CFA8502}"/>
                </a:ext>
              </a:extLst>
            </p:cNvPr>
            <p:cNvCxnSpPr>
              <a:cxnSpLocks/>
            </p:cNvCxnSpPr>
            <p:nvPr/>
          </p:nvCxnSpPr>
          <p:spPr>
            <a:xfrm>
              <a:off x="1790551" y="3529013"/>
              <a:ext cx="0" cy="142875"/>
            </a:xfrm>
            <a:prstGeom prst="straightConnector1">
              <a:avLst/>
            </a:prstGeom>
            <a:ln w="9525">
              <a:solidFill>
                <a:schemeClr val="bg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1" name="Connecteur droit avec flèche 159">
              <a:extLst>
                <a:ext uri="{FF2B5EF4-FFF2-40B4-BE49-F238E27FC236}">
                  <a16:creationId xmlns:a16="http://schemas.microsoft.com/office/drawing/2014/main" id="{972D61B2-29A9-FBF7-62BA-234CCF4CFAA8}"/>
                </a:ext>
              </a:extLst>
            </p:cNvPr>
            <p:cNvCxnSpPr>
              <a:cxnSpLocks/>
            </p:cNvCxnSpPr>
            <p:nvPr/>
          </p:nvCxnSpPr>
          <p:spPr>
            <a:xfrm flipV="1">
              <a:off x="2646911" y="3926289"/>
              <a:ext cx="0" cy="136124"/>
            </a:xfrm>
            <a:prstGeom prst="straightConnector1">
              <a:avLst/>
            </a:prstGeom>
            <a:ln w="9525">
              <a:solidFill>
                <a:schemeClr val="bg1"/>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122" name="Groupe 27">
            <a:extLst>
              <a:ext uri="{FF2B5EF4-FFF2-40B4-BE49-F238E27FC236}">
                <a16:creationId xmlns:a16="http://schemas.microsoft.com/office/drawing/2014/main" id="{E05F9A37-B852-D37C-116E-FF5A5A2BD4F2}"/>
              </a:ext>
            </a:extLst>
          </p:cNvPr>
          <p:cNvGrpSpPr>
            <a:grpSpLocks noChangeAspect="1"/>
          </p:cNvGrpSpPr>
          <p:nvPr/>
        </p:nvGrpSpPr>
        <p:grpSpPr>
          <a:xfrm>
            <a:off x="9365707" y="4040691"/>
            <a:ext cx="567593" cy="365760"/>
            <a:chOff x="6413327" y="2274473"/>
            <a:chExt cx="558969" cy="360203"/>
          </a:xfrm>
        </p:grpSpPr>
        <p:grpSp>
          <p:nvGrpSpPr>
            <p:cNvPr id="123" name="Group 45">
              <a:extLst>
                <a:ext uri="{FF2B5EF4-FFF2-40B4-BE49-F238E27FC236}">
                  <a16:creationId xmlns:a16="http://schemas.microsoft.com/office/drawing/2014/main" id="{811664CE-5524-5B21-D6D3-1168E89001EC}"/>
                </a:ext>
              </a:extLst>
            </p:cNvPr>
            <p:cNvGrpSpPr>
              <a:grpSpLocks noChangeAspect="1"/>
            </p:cNvGrpSpPr>
            <p:nvPr/>
          </p:nvGrpSpPr>
          <p:grpSpPr bwMode="auto">
            <a:xfrm>
              <a:off x="6413327" y="2351805"/>
              <a:ext cx="302175" cy="282871"/>
              <a:chOff x="2270" y="-238"/>
              <a:chExt cx="1221" cy="1143"/>
            </a:xfrm>
          </p:grpSpPr>
          <p:sp>
            <p:nvSpPr>
              <p:cNvPr id="129" name="Oval 46">
                <a:extLst>
                  <a:ext uri="{FF2B5EF4-FFF2-40B4-BE49-F238E27FC236}">
                    <a16:creationId xmlns:a16="http://schemas.microsoft.com/office/drawing/2014/main" id="{FEEAA985-6D63-992E-8508-CDBAAEF9F60F}"/>
                  </a:ext>
                </a:extLst>
              </p:cNvPr>
              <p:cNvSpPr>
                <a:spLocks noChangeArrowheads="1"/>
              </p:cNvSpPr>
              <p:nvPr/>
            </p:nvSpPr>
            <p:spPr bwMode="auto">
              <a:xfrm>
                <a:off x="2270" y="-238"/>
                <a:ext cx="1221" cy="323"/>
              </a:xfrm>
              <a:prstGeom prst="ellipse">
                <a:avLst/>
              </a:pr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24242"/>
                  </a:solidFill>
                  <a:effectLst/>
                  <a:uLnTx/>
                  <a:uFillTx/>
                  <a:latin typeface="Arial" panose="020B0604020202020204" pitchFamily="34" charset="0"/>
                  <a:cs typeface="Arial" panose="020B0604020202020204" pitchFamily="34" charset="0"/>
                </a:endParaRPr>
              </a:p>
            </p:txBody>
          </p:sp>
          <p:sp>
            <p:nvSpPr>
              <p:cNvPr id="130" name="Freeform 47">
                <a:extLst>
                  <a:ext uri="{FF2B5EF4-FFF2-40B4-BE49-F238E27FC236}">
                    <a16:creationId xmlns:a16="http://schemas.microsoft.com/office/drawing/2014/main" id="{FEB58EB2-A96F-F2E8-4971-99CC9360880B}"/>
                  </a:ext>
                </a:extLst>
              </p:cNvPr>
              <p:cNvSpPr>
                <a:spLocks/>
              </p:cNvSpPr>
              <p:nvPr/>
            </p:nvSpPr>
            <p:spPr bwMode="auto">
              <a:xfrm>
                <a:off x="2270" y="118"/>
                <a:ext cx="1221" cy="161"/>
              </a:xfrm>
              <a:custGeom>
                <a:avLst/>
                <a:gdLst>
                  <a:gd name="T0" fmla="*/ 592 w 592"/>
                  <a:gd name="T1" fmla="*/ 0 h 78"/>
                  <a:gd name="T2" fmla="*/ 296 w 592"/>
                  <a:gd name="T3" fmla="*/ 78 h 78"/>
                  <a:gd name="T4" fmla="*/ 0 w 592"/>
                  <a:gd name="T5" fmla="*/ 0 h 78"/>
                </a:gdLst>
                <a:ahLst/>
                <a:cxnLst>
                  <a:cxn ang="0">
                    <a:pos x="T0" y="T1"/>
                  </a:cxn>
                  <a:cxn ang="0">
                    <a:pos x="T2" y="T3"/>
                  </a:cxn>
                  <a:cxn ang="0">
                    <a:pos x="T4" y="T5"/>
                  </a:cxn>
                </a:cxnLst>
                <a:rect l="0" t="0" r="r" b="b"/>
                <a:pathLst>
                  <a:path w="592" h="78">
                    <a:moveTo>
                      <a:pt x="592" y="0"/>
                    </a:moveTo>
                    <a:cubicBezTo>
                      <a:pt x="592" y="43"/>
                      <a:pt x="460" y="78"/>
                      <a:pt x="296" y="78"/>
                    </a:cubicBezTo>
                    <a:cubicBezTo>
                      <a:pt x="132" y="78"/>
                      <a:pt x="0" y="43"/>
                      <a:pt x="0" y="0"/>
                    </a:cubicBez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24242"/>
                  </a:solidFill>
                  <a:effectLst/>
                  <a:uLnTx/>
                  <a:uFillTx/>
                  <a:latin typeface="Arial" panose="020B0604020202020204" pitchFamily="34" charset="0"/>
                  <a:cs typeface="Arial" panose="020B0604020202020204" pitchFamily="34" charset="0"/>
                </a:endParaRPr>
              </a:p>
            </p:txBody>
          </p:sp>
          <p:sp>
            <p:nvSpPr>
              <p:cNvPr id="131" name="Freeform 48">
                <a:extLst>
                  <a:ext uri="{FF2B5EF4-FFF2-40B4-BE49-F238E27FC236}">
                    <a16:creationId xmlns:a16="http://schemas.microsoft.com/office/drawing/2014/main" id="{4C0CAAE6-0897-E2D4-D7CF-99FFD6A05793}"/>
                  </a:ext>
                </a:extLst>
              </p:cNvPr>
              <p:cNvSpPr>
                <a:spLocks/>
              </p:cNvSpPr>
              <p:nvPr/>
            </p:nvSpPr>
            <p:spPr bwMode="auto">
              <a:xfrm>
                <a:off x="2270" y="326"/>
                <a:ext cx="1221" cy="163"/>
              </a:xfrm>
              <a:custGeom>
                <a:avLst/>
                <a:gdLst>
                  <a:gd name="T0" fmla="*/ 592 w 592"/>
                  <a:gd name="T1" fmla="*/ 0 h 79"/>
                  <a:gd name="T2" fmla="*/ 296 w 592"/>
                  <a:gd name="T3" fmla="*/ 79 h 79"/>
                  <a:gd name="T4" fmla="*/ 0 w 592"/>
                  <a:gd name="T5" fmla="*/ 0 h 79"/>
                </a:gdLst>
                <a:ahLst/>
                <a:cxnLst>
                  <a:cxn ang="0">
                    <a:pos x="T0" y="T1"/>
                  </a:cxn>
                  <a:cxn ang="0">
                    <a:pos x="T2" y="T3"/>
                  </a:cxn>
                  <a:cxn ang="0">
                    <a:pos x="T4" y="T5"/>
                  </a:cxn>
                </a:cxnLst>
                <a:rect l="0" t="0" r="r" b="b"/>
                <a:pathLst>
                  <a:path w="592" h="79">
                    <a:moveTo>
                      <a:pt x="592" y="0"/>
                    </a:moveTo>
                    <a:cubicBezTo>
                      <a:pt x="592" y="44"/>
                      <a:pt x="460" y="79"/>
                      <a:pt x="296" y="79"/>
                    </a:cubicBezTo>
                    <a:cubicBezTo>
                      <a:pt x="132" y="79"/>
                      <a:pt x="0" y="44"/>
                      <a:pt x="0" y="0"/>
                    </a:cubicBez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24242"/>
                  </a:solidFill>
                  <a:effectLst/>
                  <a:uLnTx/>
                  <a:uFillTx/>
                  <a:latin typeface="Arial" panose="020B0604020202020204" pitchFamily="34" charset="0"/>
                  <a:cs typeface="Arial" panose="020B0604020202020204" pitchFamily="34" charset="0"/>
                </a:endParaRPr>
              </a:p>
            </p:txBody>
          </p:sp>
          <p:sp>
            <p:nvSpPr>
              <p:cNvPr id="132" name="Freeform 49">
                <a:extLst>
                  <a:ext uri="{FF2B5EF4-FFF2-40B4-BE49-F238E27FC236}">
                    <a16:creationId xmlns:a16="http://schemas.microsoft.com/office/drawing/2014/main" id="{FA901DB2-2EBA-7FA4-9DE3-4175B269E4FF}"/>
                  </a:ext>
                </a:extLst>
              </p:cNvPr>
              <p:cNvSpPr>
                <a:spLocks/>
              </p:cNvSpPr>
              <p:nvPr/>
            </p:nvSpPr>
            <p:spPr bwMode="auto">
              <a:xfrm>
                <a:off x="2270" y="534"/>
                <a:ext cx="1221" cy="163"/>
              </a:xfrm>
              <a:custGeom>
                <a:avLst/>
                <a:gdLst>
                  <a:gd name="T0" fmla="*/ 592 w 592"/>
                  <a:gd name="T1" fmla="*/ 0 h 79"/>
                  <a:gd name="T2" fmla="*/ 296 w 592"/>
                  <a:gd name="T3" fmla="*/ 79 h 79"/>
                  <a:gd name="T4" fmla="*/ 0 w 592"/>
                  <a:gd name="T5" fmla="*/ 0 h 79"/>
                </a:gdLst>
                <a:ahLst/>
                <a:cxnLst>
                  <a:cxn ang="0">
                    <a:pos x="T0" y="T1"/>
                  </a:cxn>
                  <a:cxn ang="0">
                    <a:pos x="T2" y="T3"/>
                  </a:cxn>
                  <a:cxn ang="0">
                    <a:pos x="T4" y="T5"/>
                  </a:cxn>
                </a:cxnLst>
                <a:rect l="0" t="0" r="r" b="b"/>
                <a:pathLst>
                  <a:path w="592" h="79">
                    <a:moveTo>
                      <a:pt x="592" y="0"/>
                    </a:moveTo>
                    <a:cubicBezTo>
                      <a:pt x="592" y="44"/>
                      <a:pt x="460" y="79"/>
                      <a:pt x="296" y="79"/>
                    </a:cubicBezTo>
                    <a:cubicBezTo>
                      <a:pt x="132" y="79"/>
                      <a:pt x="0" y="44"/>
                      <a:pt x="0" y="0"/>
                    </a:cubicBez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24242"/>
                  </a:solidFill>
                  <a:effectLst/>
                  <a:uLnTx/>
                  <a:uFillTx/>
                  <a:latin typeface="Arial" panose="020B0604020202020204" pitchFamily="34" charset="0"/>
                  <a:cs typeface="Arial" panose="020B0604020202020204" pitchFamily="34" charset="0"/>
                </a:endParaRPr>
              </a:p>
            </p:txBody>
          </p:sp>
          <p:sp>
            <p:nvSpPr>
              <p:cNvPr id="133" name="Line 50">
                <a:extLst>
                  <a:ext uri="{FF2B5EF4-FFF2-40B4-BE49-F238E27FC236}">
                    <a16:creationId xmlns:a16="http://schemas.microsoft.com/office/drawing/2014/main" id="{E4F276E4-4795-6EA4-70DB-5CBA4AA93EB5}"/>
                  </a:ext>
                </a:extLst>
              </p:cNvPr>
              <p:cNvSpPr>
                <a:spLocks noChangeShapeType="1"/>
              </p:cNvSpPr>
              <p:nvPr/>
            </p:nvSpPr>
            <p:spPr bwMode="auto">
              <a:xfrm>
                <a:off x="3491" y="-78"/>
                <a:ext cx="0" cy="0"/>
              </a:xfrm>
              <a:prstGeom prst="line">
                <a:avLst/>
              </a:pr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24242"/>
                  </a:solidFill>
                  <a:effectLst/>
                  <a:uLnTx/>
                  <a:uFillTx/>
                  <a:latin typeface="Arial" panose="020B0604020202020204" pitchFamily="34" charset="0"/>
                  <a:cs typeface="Arial" panose="020B0604020202020204" pitchFamily="34" charset="0"/>
                </a:endParaRPr>
              </a:p>
            </p:txBody>
          </p:sp>
          <p:sp>
            <p:nvSpPr>
              <p:cNvPr id="134" name="Freeform 51">
                <a:extLst>
                  <a:ext uri="{FF2B5EF4-FFF2-40B4-BE49-F238E27FC236}">
                    <a16:creationId xmlns:a16="http://schemas.microsoft.com/office/drawing/2014/main" id="{B4C66033-6650-501E-00C9-710685FD2EE9}"/>
                  </a:ext>
                </a:extLst>
              </p:cNvPr>
              <p:cNvSpPr>
                <a:spLocks/>
              </p:cNvSpPr>
              <p:nvPr/>
            </p:nvSpPr>
            <p:spPr bwMode="auto">
              <a:xfrm>
                <a:off x="2270" y="-78"/>
                <a:ext cx="1221" cy="983"/>
              </a:xfrm>
              <a:custGeom>
                <a:avLst/>
                <a:gdLst>
                  <a:gd name="T0" fmla="*/ 592 w 592"/>
                  <a:gd name="T1" fmla="*/ 0 h 477"/>
                  <a:gd name="T2" fmla="*/ 592 w 592"/>
                  <a:gd name="T3" fmla="*/ 399 h 477"/>
                  <a:gd name="T4" fmla="*/ 296 w 592"/>
                  <a:gd name="T5" fmla="*/ 477 h 477"/>
                  <a:gd name="T6" fmla="*/ 0 w 592"/>
                  <a:gd name="T7" fmla="*/ 399 h 477"/>
                  <a:gd name="T8" fmla="*/ 0 w 592"/>
                  <a:gd name="T9" fmla="*/ 0 h 477"/>
                </a:gdLst>
                <a:ahLst/>
                <a:cxnLst>
                  <a:cxn ang="0">
                    <a:pos x="T0" y="T1"/>
                  </a:cxn>
                  <a:cxn ang="0">
                    <a:pos x="T2" y="T3"/>
                  </a:cxn>
                  <a:cxn ang="0">
                    <a:pos x="T4" y="T5"/>
                  </a:cxn>
                  <a:cxn ang="0">
                    <a:pos x="T6" y="T7"/>
                  </a:cxn>
                  <a:cxn ang="0">
                    <a:pos x="T8" y="T9"/>
                  </a:cxn>
                </a:cxnLst>
                <a:rect l="0" t="0" r="r" b="b"/>
                <a:pathLst>
                  <a:path w="592" h="477">
                    <a:moveTo>
                      <a:pt x="592" y="0"/>
                    </a:moveTo>
                    <a:cubicBezTo>
                      <a:pt x="592" y="0"/>
                      <a:pt x="592" y="395"/>
                      <a:pt x="592" y="399"/>
                    </a:cubicBezTo>
                    <a:cubicBezTo>
                      <a:pt x="592" y="442"/>
                      <a:pt x="460" y="477"/>
                      <a:pt x="296" y="477"/>
                    </a:cubicBezTo>
                    <a:cubicBezTo>
                      <a:pt x="132" y="477"/>
                      <a:pt x="0" y="442"/>
                      <a:pt x="0" y="399"/>
                    </a:cubicBezTo>
                    <a:cubicBezTo>
                      <a:pt x="0" y="0"/>
                      <a:pt x="0" y="0"/>
                      <a:pt x="0" y="0"/>
                    </a:cubicBez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24242"/>
                  </a:solidFill>
                  <a:effectLst/>
                  <a:uLnTx/>
                  <a:uFillTx/>
                  <a:latin typeface="Arial" panose="020B0604020202020204" pitchFamily="34" charset="0"/>
                  <a:cs typeface="Arial" panose="020B0604020202020204" pitchFamily="34" charset="0"/>
                </a:endParaRPr>
              </a:p>
            </p:txBody>
          </p:sp>
        </p:grpSp>
        <p:grpSp>
          <p:nvGrpSpPr>
            <p:cNvPr id="124" name="Groupe 29">
              <a:extLst>
                <a:ext uri="{FF2B5EF4-FFF2-40B4-BE49-F238E27FC236}">
                  <a16:creationId xmlns:a16="http://schemas.microsoft.com/office/drawing/2014/main" id="{319E6936-DFFD-DF38-4F16-18BA14BC66A6}"/>
                </a:ext>
              </a:extLst>
            </p:cNvPr>
            <p:cNvGrpSpPr/>
            <p:nvPr/>
          </p:nvGrpSpPr>
          <p:grpSpPr>
            <a:xfrm>
              <a:off x="6611753" y="2274473"/>
              <a:ext cx="360543" cy="302936"/>
              <a:chOff x="6305086" y="-1598425"/>
              <a:chExt cx="360543" cy="302936"/>
            </a:xfrm>
          </p:grpSpPr>
          <p:sp>
            <p:nvSpPr>
              <p:cNvPr id="125" name="Oval 214">
                <a:extLst>
                  <a:ext uri="{FF2B5EF4-FFF2-40B4-BE49-F238E27FC236}">
                    <a16:creationId xmlns:a16="http://schemas.microsoft.com/office/drawing/2014/main" id="{567E18A2-A258-EBE3-0D27-6C91F860EF37}"/>
                  </a:ext>
                </a:extLst>
              </p:cNvPr>
              <p:cNvSpPr>
                <a:spLocks noChangeArrowheads="1"/>
              </p:cNvSpPr>
              <p:nvPr/>
            </p:nvSpPr>
            <p:spPr bwMode="auto">
              <a:xfrm rot="20824676">
                <a:off x="6305086" y="-1598425"/>
                <a:ext cx="215203" cy="215204"/>
              </a:xfrm>
              <a:prstGeom prst="ellipse">
                <a:avLst/>
              </a:prstGeom>
              <a:solidFill>
                <a:schemeClr val="bg1"/>
              </a:solidFill>
              <a:ln w="952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24242"/>
                  </a:solidFill>
                  <a:effectLst/>
                  <a:uLnTx/>
                  <a:uFillTx/>
                  <a:latin typeface="Arial" panose="020B0604020202020204" pitchFamily="34" charset="0"/>
                  <a:cs typeface="Arial" panose="020B0604020202020204" pitchFamily="34" charset="0"/>
                </a:endParaRPr>
              </a:p>
            </p:txBody>
          </p:sp>
          <p:sp>
            <p:nvSpPr>
              <p:cNvPr id="126" name="Line 215">
                <a:extLst>
                  <a:ext uri="{FF2B5EF4-FFF2-40B4-BE49-F238E27FC236}">
                    <a16:creationId xmlns:a16="http://schemas.microsoft.com/office/drawing/2014/main" id="{3CF4C849-8E0E-CCC8-4378-DCEA25C3DE57}"/>
                  </a:ext>
                </a:extLst>
              </p:cNvPr>
              <p:cNvSpPr>
                <a:spLocks noChangeShapeType="1"/>
              </p:cNvSpPr>
              <p:nvPr/>
            </p:nvSpPr>
            <p:spPr bwMode="auto">
              <a:xfrm rot="20824676">
                <a:off x="6501253" y="-1429387"/>
                <a:ext cx="30924" cy="30164"/>
              </a:xfrm>
              <a:prstGeom prst="line">
                <a:avLst/>
              </a:pr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24242"/>
                  </a:solidFill>
                  <a:effectLst/>
                  <a:uLnTx/>
                  <a:uFillTx/>
                  <a:latin typeface="Arial" panose="020B0604020202020204" pitchFamily="34" charset="0"/>
                  <a:cs typeface="Arial" panose="020B0604020202020204" pitchFamily="34" charset="0"/>
                </a:endParaRPr>
              </a:p>
            </p:txBody>
          </p:sp>
          <p:sp>
            <p:nvSpPr>
              <p:cNvPr id="127" name="Freeform 216">
                <a:extLst>
                  <a:ext uri="{FF2B5EF4-FFF2-40B4-BE49-F238E27FC236}">
                    <a16:creationId xmlns:a16="http://schemas.microsoft.com/office/drawing/2014/main" id="{C17C8672-AA45-23DF-E187-D1156FB97AD0}"/>
                  </a:ext>
                </a:extLst>
              </p:cNvPr>
              <p:cNvSpPr>
                <a:spLocks/>
              </p:cNvSpPr>
              <p:nvPr/>
            </p:nvSpPr>
            <p:spPr bwMode="auto">
              <a:xfrm rot="20824676">
                <a:off x="6530778" y="-1430340"/>
                <a:ext cx="134851" cy="134851"/>
              </a:xfrm>
              <a:custGeom>
                <a:avLst/>
                <a:gdLst>
                  <a:gd name="T0" fmla="*/ 147 w 254"/>
                  <a:gd name="T1" fmla="*/ 235 h 254"/>
                  <a:gd name="T2" fmla="*/ 18 w 254"/>
                  <a:gd name="T3" fmla="*/ 106 h 254"/>
                  <a:gd name="T4" fmla="*/ 18 w 254"/>
                  <a:gd name="T5" fmla="*/ 39 h 254"/>
                  <a:gd name="T6" fmla="*/ 39 w 254"/>
                  <a:gd name="T7" fmla="*/ 18 h 254"/>
                  <a:gd name="T8" fmla="*/ 107 w 254"/>
                  <a:gd name="T9" fmla="*/ 18 h 254"/>
                  <a:gd name="T10" fmla="*/ 235 w 254"/>
                  <a:gd name="T11" fmla="*/ 147 h 254"/>
                  <a:gd name="T12" fmla="*/ 235 w 254"/>
                  <a:gd name="T13" fmla="*/ 215 h 254"/>
                  <a:gd name="T14" fmla="*/ 215 w 254"/>
                  <a:gd name="T15" fmla="*/ 235 h 254"/>
                  <a:gd name="T16" fmla="*/ 147 w 254"/>
                  <a:gd name="T17" fmla="*/ 23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4" h="254">
                    <a:moveTo>
                      <a:pt x="147" y="235"/>
                    </a:moveTo>
                    <a:cubicBezTo>
                      <a:pt x="18" y="106"/>
                      <a:pt x="18" y="106"/>
                      <a:pt x="18" y="106"/>
                    </a:cubicBezTo>
                    <a:cubicBezTo>
                      <a:pt x="0" y="88"/>
                      <a:pt x="0" y="57"/>
                      <a:pt x="18" y="39"/>
                    </a:cubicBezTo>
                    <a:cubicBezTo>
                      <a:pt x="39" y="18"/>
                      <a:pt x="39" y="18"/>
                      <a:pt x="39" y="18"/>
                    </a:cubicBezTo>
                    <a:cubicBezTo>
                      <a:pt x="57" y="0"/>
                      <a:pt x="88" y="0"/>
                      <a:pt x="107" y="18"/>
                    </a:cubicBezTo>
                    <a:cubicBezTo>
                      <a:pt x="235" y="147"/>
                      <a:pt x="235" y="147"/>
                      <a:pt x="235" y="147"/>
                    </a:cubicBezTo>
                    <a:cubicBezTo>
                      <a:pt x="254" y="166"/>
                      <a:pt x="254" y="196"/>
                      <a:pt x="235" y="215"/>
                    </a:cubicBezTo>
                    <a:cubicBezTo>
                      <a:pt x="215" y="235"/>
                      <a:pt x="215" y="235"/>
                      <a:pt x="215" y="235"/>
                    </a:cubicBezTo>
                    <a:cubicBezTo>
                      <a:pt x="196" y="254"/>
                      <a:pt x="166" y="254"/>
                      <a:pt x="147" y="235"/>
                    </a:cubicBezTo>
                    <a:close/>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24242"/>
                  </a:solidFill>
                  <a:effectLst/>
                  <a:uLnTx/>
                  <a:uFillTx/>
                  <a:latin typeface="Arial" panose="020B0604020202020204" pitchFamily="34" charset="0"/>
                  <a:cs typeface="Arial" panose="020B0604020202020204" pitchFamily="34" charset="0"/>
                </a:endParaRPr>
              </a:p>
            </p:txBody>
          </p:sp>
          <p:sp>
            <p:nvSpPr>
              <p:cNvPr id="128" name="Freeform 217">
                <a:extLst>
                  <a:ext uri="{FF2B5EF4-FFF2-40B4-BE49-F238E27FC236}">
                    <a16:creationId xmlns:a16="http://schemas.microsoft.com/office/drawing/2014/main" id="{DB459398-A2B4-D3EC-AFCB-0719CD530515}"/>
                  </a:ext>
                </a:extLst>
              </p:cNvPr>
              <p:cNvSpPr>
                <a:spLocks/>
              </p:cNvSpPr>
              <p:nvPr/>
            </p:nvSpPr>
            <p:spPr bwMode="auto">
              <a:xfrm rot="20824676">
                <a:off x="6418636" y="-1575695"/>
                <a:ext cx="55258" cy="55512"/>
              </a:xfrm>
              <a:custGeom>
                <a:avLst/>
                <a:gdLst>
                  <a:gd name="T0" fmla="*/ 0 w 104"/>
                  <a:gd name="T1" fmla="*/ 0 h 104"/>
                  <a:gd name="T2" fmla="*/ 104 w 104"/>
                  <a:gd name="T3" fmla="*/ 104 h 104"/>
                </a:gdLst>
                <a:ahLst/>
                <a:cxnLst>
                  <a:cxn ang="0">
                    <a:pos x="T0" y="T1"/>
                  </a:cxn>
                  <a:cxn ang="0">
                    <a:pos x="T2" y="T3"/>
                  </a:cxn>
                </a:cxnLst>
                <a:rect l="0" t="0" r="r" b="b"/>
                <a:pathLst>
                  <a:path w="104" h="104">
                    <a:moveTo>
                      <a:pt x="0" y="0"/>
                    </a:moveTo>
                    <a:cubicBezTo>
                      <a:pt x="57" y="0"/>
                      <a:pt x="104" y="47"/>
                      <a:pt x="104" y="104"/>
                    </a:cubicBez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24242"/>
                  </a:solidFill>
                  <a:effectLst/>
                  <a:uLnTx/>
                  <a:uFillTx/>
                  <a:latin typeface="Arial" panose="020B0604020202020204" pitchFamily="34" charset="0"/>
                  <a:cs typeface="Arial" panose="020B0604020202020204" pitchFamily="34" charset="0"/>
                </a:endParaRPr>
              </a:p>
            </p:txBody>
          </p:sp>
        </p:grpSp>
      </p:grpSp>
      <p:sp>
        <p:nvSpPr>
          <p:cNvPr id="153" name="TextBox 152">
            <a:extLst>
              <a:ext uri="{FF2B5EF4-FFF2-40B4-BE49-F238E27FC236}">
                <a16:creationId xmlns:a16="http://schemas.microsoft.com/office/drawing/2014/main" id="{EDC7DB2A-63CD-998F-9EA4-7E42EB1B2741}"/>
              </a:ext>
            </a:extLst>
          </p:cNvPr>
          <p:cNvSpPr txBox="1"/>
          <p:nvPr/>
        </p:nvSpPr>
        <p:spPr>
          <a:xfrm>
            <a:off x="7762336" y="1603479"/>
            <a:ext cx="2892387" cy="830997"/>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Asset steering. </a:t>
            </a:r>
          </a:p>
          <a:p>
            <a:r>
              <a:rPr lang="en-US" sz="1200">
                <a:latin typeface="Arial" panose="020B0604020202020204" pitchFamily="34" charset="0"/>
                <a:cs typeface="Arial" panose="020B0604020202020204" pitchFamily="34" charset="0"/>
              </a:rPr>
              <a:t>The information needs to be made available (</a:t>
            </a:r>
            <a:r>
              <a:rPr lang="en-US" sz="1200" err="1">
                <a:latin typeface="Arial" panose="020B0604020202020204" pitchFamily="34" charset="0"/>
                <a:cs typeface="Arial" panose="020B0604020202020204" pitchFamily="34" charset="0"/>
              </a:rPr>
              <a:t>PUSHed</a:t>
            </a:r>
            <a:r>
              <a:rPr lang="en-US" sz="1200">
                <a:latin typeface="Arial" panose="020B0604020202020204" pitchFamily="34" charset="0"/>
                <a:cs typeface="Arial" panose="020B0604020202020204" pitchFamily="34" charset="0"/>
              </a:rPr>
              <a:t>) </a:t>
            </a:r>
            <a:r>
              <a:rPr lang="en-US" sz="1200" b="1">
                <a:latin typeface="Arial" panose="020B0604020202020204" pitchFamily="34" charset="0"/>
                <a:cs typeface="Arial" panose="020B0604020202020204" pitchFamily="34" charset="0"/>
              </a:rPr>
              <a:t>as soon as it becomes available</a:t>
            </a:r>
            <a:r>
              <a:rPr lang="en-US" sz="1200">
                <a:latin typeface="Arial" panose="020B0604020202020204" pitchFamily="34" charset="0"/>
                <a:cs typeface="Arial" panose="020B0604020202020204" pitchFamily="34" charset="0"/>
              </a:rPr>
              <a:t>.</a:t>
            </a:r>
          </a:p>
        </p:txBody>
      </p:sp>
      <p:cxnSp>
        <p:nvCxnSpPr>
          <p:cNvPr id="154" name="Connecteur droit 8">
            <a:extLst>
              <a:ext uri="{FF2B5EF4-FFF2-40B4-BE49-F238E27FC236}">
                <a16:creationId xmlns:a16="http://schemas.microsoft.com/office/drawing/2014/main" id="{9A057526-1194-9E34-5664-A2C317D9AAE1}"/>
              </a:ext>
            </a:extLst>
          </p:cNvPr>
          <p:cNvCxnSpPr>
            <a:cxnSpLocks/>
            <a:stCxn id="106" idx="6"/>
            <a:endCxn id="153" idx="1"/>
          </p:cNvCxnSpPr>
          <p:nvPr/>
        </p:nvCxnSpPr>
        <p:spPr>
          <a:xfrm flipV="1">
            <a:off x="6564772" y="2018978"/>
            <a:ext cx="1197564" cy="2882"/>
          </a:xfrm>
          <a:prstGeom prst="line">
            <a:avLst/>
          </a:prstGeom>
          <a:noFill/>
          <a:ln w="15875" cap="rnd">
            <a:solidFill>
              <a:schemeClr val="tx2">
                <a:lumMod val="60000"/>
                <a:lumOff val="40000"/>
              </a:schemeClr>
            </a:solidFill>
            <a:prstDash val="sysDot"/>
            <a:headEnd type="none"/>
            <a:tailEnd type="oval" w="med" len="med"/>
          </a:ln>
        </p:spPr>
        <p:style>
          <a:lnRef idx="2">
            <a:schemeClr val="accent1">
              <a:shade val="50000"/>
            </a:schemeClr>
          </a:lnRef>
          <a:fillRef idx="1">
            <a:schemeClr val="accent1"/>
          </a:fillRef>
          <a:effectRef idx="0">
            <a:schemeClr val="accent1"/>
          </a:effectRef>
          <a:fontRef idx="minor">
            <a:schemeClr val="lt1"/>
          </a:fontRef>
        </p:style>
      </p:cxnSp>
      <p:cxnSp>
        <p:nvCxnSpPr>
          <p:cNvPr id="159" name="Connecteur droit 8">
            <a:extLst>
              <a:ext uri="{FF2B5EF4-FFF2-40B4-BE49-F238E27FC236}">
                <a16:creationId xmlns:a16="http://schemas.microsoft.com/office/drawing/2014/main" id="{3D00FEAD-52CD-74B4-C25E-1E168A663DB0}"/>
              </a:ext>
            </a:extLst>
          </p:cNvPr>
          <p:cNvCxnSpPr>
            <a:cxnSpLocks/>
            <a:stCxn id="107" idx="6"/>
            <a:endCxn id="163" idx="1"/>
          </p:cNvCxnSpPr>
          <p:nvPr/>
        </p:nvCxnSpPr>
        <p:spPr>
          <a:xfrm flipV="1">
            <a:off x="10027031" y="4232791"/>
            <a:ext cx="468280" cy="3655"/>
          </a:xfrm>
          <a:prstGeom prst="line">
            <a:avLst/>
          </a:prstGeom>
          <a:noFill/>
          <a:ln w="15875" cap="rnd">
            <a:solidFill>
              <a:schemeClr val="tx2">
                <a:lumMod val="60000"/>
                <a:lumOff val="40000"/>
              </a:schemeClr>
            </a:solidFill>
            <a:prstDash val="sysDot"/>
            <a:headEnd type="none"/>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163" name="TextBox 162">
            <a:extLst>
              <a:ext uri="{FF2B5EF4-FFF2-40B4-BE49-F238E27FC236}">
                <a16:creationId xmlns:a16="http://schemas.microsoft.com/office/drawing/2014/main" id="{8A30643E-E3B9-95B0-EACD-E289B4EB35A7}"/>
              </a:ext>
            </a:extLst>
          </p:cNvPr>
          <p:cNvSpPr txBox="1"/>
          <p:nvPr/>
        </p:nvSpPr>
        <p:spPr>
          <a:xfrm>
            <a:off x="10495311" y="4094291"/>
            <a:ext cx="1044357" cy="276999"/>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Invoicing</a:t>
            </a:r>
          </a:p>
        </p:txBody>
      </p:sp>
      <p:cxnSp>
        <p:nvCxnSpPr>
          <p:cNvPr id="170" name="Connecteur droit 8">
            <a:extLst>
              <a:ext uri="{FF2B5EF4-FFF2-40B4-BE49-F238E27FC236}">
                <a16:creationId xmlns:a16="http://schemas.microsoft.com/office/drawing/2014/main" id="{667B16D7-A1E0-CCF6-615C-55C67C092F3C}"/>
              </a:ext>
            </a:extLst>
          </p:cNvPr>
          <p:cNvCxnSpPr>
            <a:cxnSpLocks/>
            <a:stCxn id="105" idx="2"/>
            <a:endCxn id="171" idx="3"/>
          </p:cNvCxnSpPr>
          <p:nvPr/>
        </p:nvCxnSpPr>
        <p:spPr>
          <a:xfrm flipH="1" flipV="1">
            <a:off x="2100009" y="4035463"/>
            <a:ext cx="365143" cy="72"/>
          </a:xfrm>
          <a:prstGeom prst="line">
            <a:avLst/>
          </a:prstGeom>
          <a:noFill/>
          <a:ln w="15875" cap="rnd">
            <a:solidFill>
              <a:schemeClr val="tx2">
                <a:lumMod val="60000"/>
                <a:lumOff val="40000"/>
              </a:schemeClr>
            </a:solidFill>
            <a:prstDash val="sysDot"/>
            <a:headEnd type="none"/>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171" name="TextBox 170">
            <a:extLst>
              <a:ext uri="{FF2B5EF4-FFF2-40B4-BE49-F238E27FC236}">
                <a16:creationId xmlns:a16="http://schemas.microsoft.com/office/drawing/2014/main" id="{E300475B-CC64-54F0-D0B1-B799E176E0A4}"/>
              </a:ext>
            </a:extLst>
          </p:cNvPr>
          <p:cNvSpPr txBox="1"/>
          <p:nvPr/>
        </p:nvSpPr>
        <p:spPr>
          <a:xfrm>
            <a:off x="583082" y="3619964"/>
            <a:ext cx="1516927" cy="830997"/>
          </a:xfrm>
          <a:prstGeom prst="rect">
            <a:avLst/>
          </a:prstGeom>
          <a:noFill/>
        </p:spPr>
        <p:txBody>
          <a:bodyPr wrap="square" rtlCol="0">
            <a:spAutoFit/>
          </a:bodyPr>
          <a:lstStyle/>
          <a:p>
            <a:pPr algn="ctr"/>
            <a:r>
              <a:rPr lang="en-US" sz="1200" b="1">
                <a:latin typeface="Arial" panose="020B0604020202020204" pitchFamily="34" charset="0"/>
                <a:cs typeface="Arial" panose="020B0604020202020204" pitchFamily="34" charset="0"/>
              </a:rPr>
              <a:t>Automated feed of contractual data for asset configuration</a:t>
            </a:r>
          </a:p>
        </p:txBody>
      </p:sp>
      <p:sp>
        <p:nvSpPr>
          <p:cNvPr id="178" name="Rectangle 177">
            <a:extLst>
              <a:ext uri="{FF2B5EF4-FFF2-40B4-BE49-F238E27FC236}">
                <a16:creationId xmlns:a16="http://schemas.microsoft.com/office/drawing/2014/main" id="{F6D4D940-7A7F-1E7A-F177-8678E5B82EFF}"/>
              </a:ext>
            </a:extLst>
          </p:cNvPr>
          <p:cNvSpPr/>
          <p:nvPr/>
        </p:nvSpPr>
        <p:spPr>
          <a:xfrm>
            <a:off x="301833" y="6007348"/>
            <a:ext cx="11569284" cy="54693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9" name="TextBox 178">
            <a:extLst>
              <a:ext uri="{FF2B5EF4-FFF2-40B4-BE49-F238E27FC236}">
                <a16:creationId xmlns:a16="http://schemas.microsoft.com/office/drawing/2014/main" id="{4508B8EA-208D-C5EB-0AF7-C512C84299A9}"/>
              </a:ext>
            </a:extLst>
          </p:cNvPr>
          <p:cNvSpPr txBox="1"/>
          <p:nvPr/>
        </p:nvSpPr>
        <p:spPr>
          <a:xfrm>
            <a:off x="1510434" y="6079356"/>
            <a:ext cx="8968529" cy="338554"/>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Harmonized format (</a:t>
            </a:r>
            <a:r>
              <a:rPr lang="en-US" sz="1600" b="1" err="1">
                <a:solidFill>
                  <a:schemeClr val="bg1"/>
                </a:solidFill>
                <a:latin typeface="Arial" panose="020B0604020202020204" pitchFamily="34" charset="0"/>
                <a:cs typeface="Arial" panose="020B0604020202020204" pitchFamily="34" charset="0"/>
              </a:rPr>
              <a:t>Edig@s</a:t>
            </a:r>
            <a:r>
              <a:rPr lang="en-US" sz="1600" b="1">
                <a:solidFill>
                  <a:schemeClr val="bg1"/>
                </a:solidFill>
                <a:latin typeface="Arial" panose="020B0604020202020204" pitchFamily="34" charset="0"/>
                <a:cs typeface="Arial" panose="020B0604020202020204" pitchFamily="34" charset="0"/>
              </a:rPr>
              <a:t>) and communication means</a:t>
            </a:r>
          </a:p>
        </p:txBody>
      </p:sp>
      <p:sp>
        <p:nvSpPr>
          <p:cNvPr id="6" name="Title 2">
            <a:extLst>
              <a:ext uri="{FF2B5EF4-FFF2-40B4-BE49-F238E27FC236}">
                <a16:creationId xmlns:a16="http://schemas.microsoft.com/office/drawing/2014/main" id="{D4CBDB5E-8707-BCEF-7169-8C716CF836E3}"/>
              </a:ext>
            </a:extLst>
          </p:cNvPr>
          <p:cNvSpPr txBox="1">
            <a:spLocks/>
          </p:cNvSpPr>
          <p:nvPr/>
        </p:nvSpPr>
        <p:spPr>
          <a:xfrm>
            <a:off x="311358" y="827047"/>
            <a:ext cx="6138248" cy="6160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A0DA"/>
                </a:solidFill>
                <a:latin typeface="Arial" panose="020B0604020202020204" pitchFamily="34" charset="0"/>
                <a:ea typeface="+mj-ea"/>
                <a:cs typeface="Arial" panose="020B0604020202020204" pitchFamily="34" charset="0"/>
              </a:defRPr>
            </a:lvl1pPr>
          </a:lstStyle>
          <a:p>
            <a:r>
              <a:rPr lang="en-US" sz="2500">
                <a:solidFill>
                  <a:srgbClr val="1A6597"/>
                </a:solidFill>
              </a:rPr>
              <a:t>What data we need to manage our storage assets</a:t>
            </a:r>
          </a:p>
        </p:txBody>
      </p:sp>
    </p:spTree>
    <p:extLst>
      <p:ext uri="{BB962C8B-B14F-4D97-AF65-F5344CB8AC3E}">
        <p14:creationId xmlns:p14="http://schemas.microsoft.com/office/powerpoint/2010/main" val="4017687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blip>
          <a:srcRect t="31250" b="31250"/>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923" y="50526"/>
            <a:ext cx="3013398" cy="1649151"/>
          </a:xfrm>
          <a:prstGeom prst="rect">
            <a:avLst/>
          </a:prstGeom>
        </p:spPr>
      </p:pic>
      <p:grpSp>
        <p:nvGrpSpPr>
          <p:cNvPr id="5" name="Group 5"/>
          <p:cNvGrpSpPr/>
          <p:nvPr/>
        </p:nvGrpSpPr>
        <p:grpSpPr>
          <a:xfrm>
            <a:off x="0" y="4070203"/>
            <a:ext cx="12192000" cy="2229023"/>
            <a:chOff x="0" y="0"/>
            <a:chExt cx="6122943" cy="880602"/>
          </a:xfrm>
        </p:grpSpPr>
        <p:sp>
          <p:nvSpPr>
            <p:cNvPr id="6" name="Freeform 6"/>
            <p:cNvSpPr/>
            <p:nvPr/>
          </p:nvSpPr>
          <p:spPr>
            <a:xfrm>
              <a:off x="0" y="0"/>
              <a:ext cx="6122943" cy="880601"/>
            </a:xfrm>
            <a:custGeom>
              <a:avLst/>
              <a:gdLst/>
              <a:ahLst/>
              <a:cxnLst/>
              <a:rect l="l" t="t" r="r" b="b"/>
              <a:pathLst>
                <a:path w="6122943" h="880601">
                  <a:moveTo>
                    <a:pt x="0" y="0"/>
                  </a:moveTo>
                  <a:lnTo>
                    <a:pt x="6122943" y="0"/>
                  </a:lnTo>
                  <a:lnTo>
                    <a:pt x="6122943" y="880601"/>
                  </a:lnTo>
                  <a:lnTo>
                    <a:pt x="0" y="880601"/>
                  </a:lnTo>
                  <a:close/>
                </a:path>
              </a:pathLst>
            </a:custGeom>
            <a:solidFill>
              <a:srgbClr val="70B747">
                <a:alpha val="81961"/>
              </a:srgbClr>
            </a:solidFill>
          </p:spPr>
          <p:txBody>
            <a:bodyPr/>
            <a:lstStyle/>
            <a:p>
              <a:endParaRPr lang="en-US"/>
            </a:p>
          </p:txBody>
        </p:sp>
        <p:sp>
          <p:nvSpPr>
            <p:cNvPr id="7" name="TextBox 7"/>
            <p:cNvSpPr txBox="1"/>
            <p:nvPr/>
          </p:nvSpPr>
          <p:spPr>
            <a:xfrm>
              <a:off x="0" y="76200"/>
              <a:ext cx="812800" cy="736600"/>
            </a:xfrm>
            <a:prstGeom prst="rect">
              <a:avLst/>
            </a:prstGeom>
          </p:spPr>
          <p:txBody>
            <a:bodyPr lIns="33867" tIns="33867" rIns="33867" bIns="33867" rtlCol="0" anchor="ctr"/>
            <a:lstStyle/>
            <a:p>
              <a:pPr algn="ctr" defTabSz="609630">
                <a:lnSpc>
                  <a:spcPts val="1261"/>
                </a:lnSpc>
              </a:pPr>
              <a:endParaRPr sz="1200">
                <a:solidFill>
                  <a:prstClr val="black"/>
                </a:solidFill>
                <a:latin typeface="Calibri"/>
              </a:endParaRPr>
            </a:p>
          </p:txBody>
        </p:sp>
      </p:grpSp>
      <p:grpSp>
        <p:nvGrpSpPr>
          <p:cNvPr id="8" name="Group 8"/>
          <p:cNvGrpSpPr/>
          <p:nvPr/>
        </p:nvGrpSpPr>
        <p:grpSpPr>
          <a:xfrm>
            <a:off x="0" y="1594805"/>
            <a:ext cx="12192000" cy="2302078"/>
            <a:chOff x="0" y="0"/>
            <a:chExt cx="5065588" cy="812800"/>
          </a:xfrm>
        </p:grpSpPr>
        <p:sp>
          <p:nvSpPr>
            <p:cNvPr id="9" name="Freeform 9"/>
            <p:cNvSpPr/>
            <p:nvPr/>
          </p:nvSpPr>
          <p:spPr>
            <a:xfrm>
              <a:off x="0" y="0"/>
              <a:ext cx="5065588" cy="812800"/>
            </a:xfrm>
            <a:custGeom>
              <a:avLst/>
              <a:gdLst/>
              <a:ahLst/>
              <a:cxnLst/>
              <a:rect l="l" t="t" r="r" b="b"/>
              <a:pathLst>
                <a:path w="5065588" h="812800">
                  <a:moveTo>
                    <a:pt x="0" y="0"/>
                  </a:moveTo>
                  <a:lnTo>
                    <a:pt x="5065588" y="0"/>
                  </a:lnTo>
                  <a:lnTo>
                    <a:pt x="5065588" y="812800"/>
                  </a:lnTo>
                  <a:lnTo>
                    <a:pt x="0" y="812800"/>
                  </a:lnTo>
                  <a:close/>
                </a:path>
              </a:pathLst>
            </a:custGeom>
            <a:solidFill>
              <a:srgbClr val="F68E2C"/>
            </a:solidFill>
          </p:spPr>
          <p:txBody>
            <a:bodyPr/>
            <a:lstStyle/>
            <a:p>
              <a:endParaRPr lang="en-US"/>
            </a:p>
          </p:txBody>
        </p:sp>
        <p:sp>
          <p:nvSpPr>
            <p:cNvPr id="10" name="TextBox 10"/>
            <p:cNvSpPr txBox="1"/>
            <p:nvPr/>
          </p:nvSpPr>
          <p:spPr>
            <a:xfrm>
              <a:off x="0" y="76200"/>
              <a:ext cx="812800" cy="736600"/>
            </a:xfrm>
            <a:prstGeom prst="rect">
              <a:avLst/>
            </a:prstGeom>
          </p:spPr>
          <p:txBody>
            <a:bodyPr lIns="33867" tIns="33867" rIns="33867" bIns="33867" rtlCol="0" anchor="ctr"/>
            <a:lstStyle/>
            <a:p>
              <a:pPr algn="ctr" defTabSz="609630">
                <a:lnSpc>
                  <a:spcPts val="1261"/>
                </a:lnSpc>
              </a:pPr>
              <a:endParaRPr sz="1200">
                <a:solidFill>
                  <a:prstClr val="black"/>
                </a:solidFill>
                <a:latin typeface="Calibri"/>
              </a:endParaRPr>
            </a:p>
          </p:txBody>
        </p:sp>
      </p:grpSp>
      <p:sp>
        <p:nvSpPr>
          <p:cNvPr id="12" name="TextBox 12"/>
          <p:cNvSpPr txBox="1"/>
          <p:nvPr/>
        </p:nvSpPr>
        <p:spPr>
          <a:xfrm>
            <a:off x="1" y="2112229"/>
            <a:ext cx="12192000" cy="995722"/>
          </a:xfrm>
          <a:prstGeom prst="rect">
            <a:avLst/>
          </a:prstGeom>
        </p:spPr>
        <p:txBody>
          <a:bodyPr wrap="square" lIns="0" tIns="0" rIns="0" bIns="0" rtlCol="0" anchor="t">
            <a:spAutoFit/>
          </a:bodyPr>
          <a:lstStyle/>
          <a:p>
            <a:pPr algn="ctr" defTabSz="609630">
              <a:lnSpc>
                <a:spcPts val="8719"/>
              </a:lnSpc>
            </a:pPr>
            <a:r>
              <a:rPr lang="en-US" sz="4800">
                <a:solidFill>
                  <a:srgbClr val="FFFFFF"/>
                </a:solidFill>
                <a:latin typeface="Open Sans"/>
              </a:rPr>
              <a:t>Introduction to EASEE-gas and Edig@s</a:t>
            </a:r>
          </a:p>
        </p:txBody>
      </p:sp>
      <p:sp>
        <p:nvSpPr>
          <p:cNvPr id="13" name="TextBox 13"/>
          <p:cNvSpPr txBox="1"/>
          <p:nvPr/>
        </p:nvSpPr>
        <p:spPr>
          <a:xfrm>
            <a:off x="379730" y="4204334"/>
            <a:ext cx="4603331" cy="2725811"/>
          </a:xfrm>
          <a:prstGeom prst="rect">
            <a:avLst/>
          </a:prstGeom>
        </p:spPr>
        <p:txBody>
          <a:bodyPr wrap="square" lIns="0" tIns="0" rIns="0" bIns="0" rtlCol="0" anchor="t">
            <a:spAutoFit/>
          </a:bodyPr>
          <a:lstStyle/>
          <a:p>
            <a:pPr algn="ctr" defTabSz="609630">
              <a:lnSpc>
                <a:spcPts val="4592"/>
              </a:lnSpc>
            </a:pPr>
            <a:r>
              <a:rPr lang="en-US" sz="2800">
                <a:solidFill>
                  <a:srgbClr val="FFFFFF"/>
                </a:solidFill>
                <a:latin typeface="Open Sans"/>
              </a:rPr>
              <a:t>Oliver Schirok</a:t>
            </a:r>
          </a:p>
          <a:p>
            <a:pPr algn="ctr" defTabSz="609630">
              <a:lnSpc>
                <a:spcPts val="5824"/>
              </a:lnSpc>
            </a:pPr>
            <a:r>
              <a:rPr lang="en-US" sz="2800">
                <a:solidFill>
                  <a:srgbClr val="FFFFFF"/>
                </a:solidFill>
                <a:latin typeface="Open Sans"/>
              </a:rPr>
              <a:t>VNG Handel &amp; </a:t>
            </a:r>
            <a:r>
              <a:rPr lang="en-US" sz="2800" err="1">
                <a:solidFill>
                  <a:srgbClr val="FFFFFF"/>
                </a:solidFill>
                <a:latin typeface="Open Sans"/>
              </a:rPr>
              <a:t>Vertrieb</a:t>
            </a:r>
            <a:endParaRPr lang="en-US" sz="2800">
              <a:solidFill>
                <a:srgbClr val="FFFFFF"/>
              </a:solidFill>
              <a:latin typeface="Open Sans"/>
            </a:endParaRPr>
          </a:p>
          <a:p>
            <a:pPr algn="ctr" defTabSz="609630">
              <a:lnSpc>
                <a:spcPts val="5824"/>
              </a:lnSpc>
            </a:pPr>
            <a:r>
              <a:rPr lang="en-US" sz="2800">
                <a:solidFill>
                  <a:srgbClr val="FFFFFF"/>
                </a:solidFill>
                <a:latin typeface="Open Sans"/>
              </a:rPr>
              <a:t>Chairman MWDWG</a:t>
            </a:r>
          </a:p>
          <a:p>
            <a:pPr algn="ctr" defTabSz="609630">
              <a:lnSpc>
                <a:spcPts val="5824"/>
              </a:lnSpc>
            </a:pPr>
            <a:endParaRPr lang="en-US" sz="2733">
              <a:solidFill>
                <a:srgbClr val="FFFFFF"/>
              </a:solidFill>
              <a:latin typeface="Open Sans"/>
            </a:endParaRPr>
          </a:p>
        </p:txBody>
      </p:sp>
      <p:pic>
        <p:nvPicPr>
          <p:cNvPr id="17" name="Picture 16">
            <a:extLst>
              <a:ext uri="{FF2B5EF4-FFF2-40B4-BE49-F238E27FC236}">
                <a16:creationId xmlns:a16="http://schemas.microsoft.com/office/drawing/2014/main" id="{27991C34-7481-C5E6-2D0E-56C79598A4C7}"/>
              </a:ext>
            </a:extLst>
          </p:cNvPr>
          <p:cNvPicPr>
            <a:picLocks noChangeAspect="1"/>
          </p:cNvPicPr>
          <p:nvPr/>
        </p:nvPicPr>
        <p:blipFill>
          <a:blip r:embed="rId5"/>
          <a:stretch>
            <a:fillRect/>
          </a:stretch>
        </p:blipFill>
        <p:spPr>
          <a:xfrm>
            <a:off x="5086693" y="4070202"/>
            <a:ext cx="2229019" cy="2229019"/>
          </a:xfrm>
          <a:prstGeom prst="rect">
            <a:avLst/>
          </a:prstGeom>
        </p:spPr>
      </p:pic>
    </p:spTree>
    <p:extLst>
      <p:ext uri="{BB962C8B-B14F-4D97-AF65-F5344CB8AC3E}">
        <p14:creationId xmlns:p14="http://schemas.microsoft.com/office/powerpoint/2010/main" val="87517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lowchart: Connector 50">
            <a:extLst>
              <a:ext uri="{FF2B5EF4-FFF2-40B4-BE49-F238E27FC236}">
                <a16:creationId xmlns:a16="http://schemas.microsoft.com/office/drawing/2014/main" id="{106AD045-A0B1-AE94-8EA1-29F672E11B67}"/>
              </a:ext>
            </a:extLst>
          </p:cNvPr>
          <p:cNvSpPr>
            <a:spLocks noChangeAspect="1"/>
          </p:cNvSpPr>
          <p:nvPr/>
        </p:nvSpPr>
        <p:spPr>
          <a:xfrm>
            <a:off x="4815840" y="2695759"/>
            <a:ext cx="1280160" cy="1280160"/>
          </a:xfrm>
          <a:prstGeom prst="flowChartConnector">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32" name="Groupe 1">
            <a:extLst>
              <a:ext uri="{FF2B5EF4-FFF2-40B4-BE49-F238E27FC236}">
                <a16:creationId xmlns:a16="http://schemas.microsoft.com/office/drawing/2014/main" id="{4D9DA88E-80C1-7A95-F483-BF16325EF1C6}"/>
              </a:ext>
            </a:extLst>
          </p:cNvPr>
          <p:cNvGrpSpPr/>
          <p:nvPr/>
        </p:nvGrpSpPr>
        <p:grpSpPr>
          <a:xfrm>
            <a:off x="6462281" y="1392357"/>
            <a:ext cx="792384" cy="4039458"/>
            <a:chOff x="6560719" y="1393825"/>
            <a:chExt cx="413457" cy="4039458"/>
          </a:xfrm>
        </p:grpSpPr>
        <p:cxnSp>
          <p:nvCxnSpPr>
            <p:cNvPr id="33" name="Connecteur droit 30">
              <a:extLst>
                <a:ext uri="{FF2B5EF4-FFF2-40B4-BE49-F238E27FC236}">
                  <a16:creationId xmlns:a16="http://schemas.microsoft.com/office/drawing/2014/main" id="{EF839B44-9C5C-F9C4-6CAA-938C61806FCB}"/>
                </a:ext>
              </a:extLst>
            </p:cNvPr>
            <p:cNvCxnSpPr>
              <a:cxnSpLocks/>
            </p:cNvCxnSpPr>
            <p:nvPr/>
          </p:nvCxnSpPr>
          <p:spPr>
            <a:xfrm flipV="1">
              <a:off x="6560719" y="3411827"/>
              <a:ext cx="413457" cy="1729"/>
            </a:xfrm>
            <a:prstGeom prst="line">
              <a:avLst/>
            </a:prstGeom>
            <a:noFill/>
            <a:ln w="9525" cap="rnd">
              <a:solidFill>
                <a:schemeClr val="tx2"/>
              </a:solidFill>
              <a:prstDash val="sysDot"/>
              <a:tailEnd type="oval" w="sm" len="sm"/>
            </a:ln>
          </p:spPr>
          <p:style>
            <a:lnRef idx="2">
              <a:schemeClr val="accent1">
                <a:shade val="50000"/>
              </a:schemeClr>
            </a:lnRef>
            <a:fillRef idx="1">
              <a:schemeClr val="accent1"/>
            </a:fillRef>
            <a:effectRef idx="0">
              <a:schemeClr val="accent1"/>
            </a:effectRef>
            <a:fontRef idx="minor">
              <a:schemeClr val="lt1"/>
            </a:fontRef>
          </p:style>
        </p:cxnSp>
        <p:cxnSp>
          <p:nvCxnSpPr>
            <p:cNvPr id="34" name="Connecteur droit 31">
              <a:extLst>
                <a:ext uri="{FF2B5EF4-FFF2-40B4-BE49-F238E27FC236}">
                  <a16:creationId xmlns:a16="http://schemas.microsoft.com/office/drawing/2014/main" id="{192B9E75-A92F-66A7-DFA7-67C3F13CB737}"/>
                </a:ext>
              </a:extLst>
            </p:cNvPr>
            <p:cNvCxnSpPr>
              <a:cxnSpLocks/>
            </p:cNvCxnSpPr>
            <p:nvPr/>
          </p:nvCxnSpPr>
          <p:spPr>
            <a:xfrm>
              <a:off x="6561251" y="1393825"/>
              <a:ext cx="0" cy="4039458"/>
            </a:xfrm>
            <a:prstGeom prst="line">
              <a:avLst/>
            </a:prstGeom>
            <a:noFill/>
            <a:ln w="9525" cap="rnd">
              <a:solidFill>
                <a:schemeClr val="tx2"/>
              </a:solidFill>
              <a:prstDash val="sysDot"/>
              <a:tailEnd type="none" w="sm" len="sm"/>
            </a:ln>
          </p:spPr>
          <p:style>
            <a:lnRef idx="2">
              <a:schemeClr val="accent1">
                <a:shade val="50000"/>
              </a:schemeClr>
            </a:lnRef>
            <a:fillRef idx="1">
              <a:schemeClr val="accent1"/>
            </a:fillRef>
            <a:effectRef idx="0">
              <a:schemeClr val="accent1"/>
            </a:effectRef>
            <a:fontRef idx="minor">
              <a:schemeClr val="lt1"/>
            </a:fontRef>
          </p:style>
        </p:cxnSp>
      </p:grpSp>
      <p:sp>
        <p:nvSpPr>
          <p:cNvPr id="35" name="Rectangle 34">
            <a:extLst>
              <a:ext uri="{FF2B5EF4-FFF2-40B4-BE49-F238E27FC236}">
                <a16:creationId xmlns:a16="http://schemas.microsoft.com/office/drawing/2014/main" id="{D9D639E6-564C-393C-093D-A3AF13423A57}"/>
              </a:ext>
            </a:extLst>
          </p:cNvPr>
          <p:cNvSpPr/>
          <p:nvPr/>
        </p:nvSpPr>
        <p:spPr>
          <a:xfrm>
            <a:off x="7287768" y="1522696"/>
            <a:ext cx="4363901" cy="3626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tIns="360000" rIns="324000" bIns="360000" rtlCol="0" anchor="ctr" anchorCtr="0">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600"/>
              </a:spcAft>
              <a:buClrTx/>
              <a:buSzTx/>
              <a:buFontTx/>
              <a:buNone/>
              <a:tabLst/>
              <a:defRPr/>
            </a:pPr>
            <a:r>
              <a:rPr kumimoji="0" lang="en-US" sz="1600" b="1" i="0" u="none" strike="noStrike" kern="1200" cap="none" spc="0" normalizeH="0" baseline="0" noProof="0">
                <a:ln w="6600">
                  <a:prstDash val="solid"/>
                </a:ln>
                <a:solidFill>
                  <a:schemeClr val="bg1"/>
                </a:solidFill>
                <a:effectLst/>
                <a:uLnTx/>
                <a:uFillTx/>
                <a:latin typeface="Arial" panose="020B0604020202020204" pitchFamily="34" charset="0"/>
                <a:cs typeface="Arial" panose="020B0604020202020204" pitchFamily="34" charset="0"/>
              </a:rPr>
              <a:t>Nomination &amp; Matching</a:t>
            </a:r>
          </a:p>
          <a:p>
            <a:pPr marL="0" marR="0" lvl="0" indent="0" algn="l" defTabSz="914400" rtl="0" eaLnBrk="1" fontAlgn="auto" latinLnBrk="0" hangingPunct="1">
              <a:lnSpc>
                <a:spcPct val="80000"/>
              </a:lnSpc>
              <a:spcBef>
                <a:spcPts val="0"/>
              </a:spcBef>
              <a:spcAft>
                <a:spcPts val="600"/>
              </a:spcAft>
              <a:buClrTx/>
              <a:buSzTx/>
              <a:buFontTx/>
              <a:buNone/>
              <a:tabLst/>
              <a:defRPr/>
            </a:pPr>
            <a:r>
              <a:rPr kumimoji="0" lang="en-US" sz="1600" b="0" i="0" u="none" strike="noStrike" kern="1200" cap="none" spc="0" normalizeH="0" baseline="0" noProof="0">
                <a:ln w="6600">
                  <a:prstDash val="solid"/>
                </a:ln>
                <a:solidFill>
                  <a:schemeClr val="bg1"/>
                </a:solidFill>
                <a:effectLst/>
                <a:uLnTx/>
                <a:uFillTx/>
                <a:latin typeface="Arial" panose="020B0604020202020204" pitchFamily="34" charset="0"/>
                <a:cs typeface="Arial" panose="020B0604020202020204" pitchFamily="34" charset="0"/>
              </a:rPr>
              <a:t>Mostly harmonized via </a:t>
            </a:r>
            <a:r>
              <a:rPr kumimoji="0" lang="en-US" sz="1600" b="0" i="0" u="none" strike="noStrike" kern="1200" cap="none" spc="0" normalizeH="0" baseline="0" noProof="0" err="1">
                <a:ln w="6600">
                  <a:prstDash val="solid"/>
                </a:ln>
                <a:solidFill>
                  <a:schemeClr val="bg1"/>
                </a:solidFill>
                <a:effectLst/>
                <a:uLnTx/>
                <a:uFillTx/>
                <a:latin typeface="Arial" panose="020B0604020202020204" pitchFamily="34" charset="0"/>
                <a:cs typeface="Arial" panose="020B0604020202020204" pitchFamily="34" charset="0"/>
              </a:rPr>
              <a:t>Edig@s</a:t>
            </a:r>
            <a:r>
              <a:rPr kumimoji="0" lang="en-US" sz="1600" b="0" i="0" u="none" strike="noStrike" kern="1200" cap="none" spc="0" normalizeH="0" baseline="0" noProof="0">
                <a:ln w="6600">
                  <a:prstDash val="solid"/>
                </a:ln>
                <a:solidFill>
                  <a:schemeClr val="bg1"/>
                </a:solidFill>
                <a:effectLst/>
                <a:uLnTx/>
                <a:uFillTx/>
                <a:latin typeface="Arial" panose="020B0604020202020204" pitchFamily="34" charset="0"/>
                <a:cs typeface="Arial" panose="020B0604020202020204" pitchFamily="34" charset="0"/>
              </a:rPr>
              <a:t> messages</a:t>
            </a:r>
          </a:p>
          <a:p>
            <a:pPr fontAlgn="auto">
              <a:lnSpc>
                <a:spcPct val="80000"/>
              </a:lnSpc>
              <a:spcBef>
                <a:spcPts val="0"/>
              </a:spcBef>
              <a:spcAft>
                <a:spcPts val="600"/>
              </a:spcAft>
              <a:defRPr/>
            </a:pPr>
            <a:endParaRPr kumimoji="0" lang="en-US" sz="1600" b="1" i="0" u="none" strike="noStrike" kern="1200" cap="none" spc="0" normalizeH="0" baseline="0" noProof="0">
              <a:ln w="6600">
                <a:prstDash val="solid"/>
              </a:ln>
              <a:solidFill>
                <a:schemeClr val="bg1"/>
              </a:solidFill>
              <a:effectLst/>
              <a:uLnTx/>
              <a:uFillTx/>
              <a:latin typeface="Arial" panose="020B0604020202020204" pitchFamily="34" charset="0"/>
              <a:cs typeface="Arial" panose="020B0604020202020204" pitchFamily="34" charset="0"/>
            </a:endParaRPr>
          </a:p>
          <a:p>
            <a:pPr fontAlgn="auto">
              <a:lnSpc>
                <a:spcPct val="80000"/>
              </a:lnSpc>
              <a:spcBef>
                <a:spcPts val="0"/>
              </a:spcBef>
              <a:spcAft>
                <a:spcPts val="600"/>
              </a:spcAft>
              <a:defRPr/>
            </a:pPr>
            <a:r>
              <a:rPr kumimoji="0" lang="en-US" sz="1600" b="1" i="0" u="none" strike="noStrike" kern="1200" cap="none" spc="0" normalizeH="0" baseline="0" noProof="0">
                <a:ln w="6600">
                  <a:prstDash val="solid"/>
                </a:ln>
                <a:solidFill>
                  <a:schemeClr val="bg1"/>
                </a:solidFill>
                <a:effectLst/>
                <a:uLnTx/>
                <a:uFillTx/>
                <a:latin typeface="Arial" panose="020B0604020202020204" pitchFamily="34" charset="0"/>
                <a:cs typeface="Arial" panose="020B0604020202020204" pitchFamily="34" charset="0"/>
              </a:rPr>
              <a:t>System operation data and Allocations</a:t>
            </a:r>
          </a:p>
          <a:p>
            <a:pPr fontAlgn="auto">
              <a:lnSpc>
                <a:spcPct val="80000"/>
              </a:lnSpc>
              <a:spcBef>
                <a:spcPts val="0"/>
              </a:spcBef>
              <a:spcAft>
                <a:spcPts val="600"/>
              </a:spcAft>
              <a:defRPr/>
            </a:pPr>
            <a:r>
              <a:rPr kumimoji="0" lang="en-US" sz="1600" b="0" i="0" u="none" strike="noStrike" kern="1200" cap="none" spc="0" normalizeH="0" baseline="0" noProof="0">
                <a:ln w="6600">
                  <a:prstDash val="solid"/>
                </a:ln>
                <a:solidFill>
                  <a:schemeClr val="bg1"/>
                </a:solidFill>
                <a:effectLst/>
                <a:uLnTx/>
                <a:uFillTx/>
                <a:latin typeface="Arial" panose="020B0604020202020204" pitchFamily="34" charset="0"/>
                <a:cs typeface="Arial" panose="020B0604020202020204" pitchFamily="34" charset="0"/>
              </a:rPr>
              <a:t>Heterogeneous formats and means of retrieval (push, pull)</a:t>
            </a:r>
            <a:endParaRPr kumimoji="0" lang="en-US" sz="1600" b="1" i="0" u="none" strike="noStrike" kern="1200" cap="none" spc="0" normalizeH="0" baseline="0" noProof="0">
              <a:ln w="6600">
                <a:prstDash val="solid"/>
              </a:ln>
              <a:solidFill>
                <a:schemeClr val="bg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80000"/>
              </a:lnSpc>
              <a:spcBef>
                <a:spcPts val="0"/>
              </a:spcBef>
              <a:spcAft>
                <a:spcPts val="600"/>
              </a:spcAft>
              <a:buClrTx/>
              <a:buSzTx/>
              <a:buFontTx/>
              <a:buNone/>
              <a:tabLst/>
              <a:defRPr/>
            </a:pPr>
            <a:endParaRPr kumimoji="0" lang="en-US" sz="1600" b="1" i="0" u="none" strike="noStrike" kern="1200" cap="none" spc="0" normalizeH="0" baseline="0" noProof="0">
              <a:ln w="6600">
                <a:prstDash val="solid"/>
              </a:ln>
              <a:solidFill>
                <a:schemeClr val="bg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80000"/>
              </a:lnSpc>
              <a:spcBef>
                <a:spcPts val="0"/>
              </a:spcBef>
              <a:spcAft>
                <a:spcPts val="600"/>
              </a:spcAft>
              <a:buClrTx/>
              <a:buSzTx/>
              <a:buFontTx/>
              <a:buNone/>
              <a:tabLst/>
              <a:defRPr/>
            </a:pPr>
            <a:r>
              <a:rPr lang="en-US" b="1">
                <a:ln w="6600">
                  <a:prstDash val="solid"/>
                </a:ln>
                <a:solidFill>
                  <a:schemeClr val="bg1"/>
                </a:solidFill>
                <a:latin typeface="Arial" panose="020B0604020202020204" pitchFamily="34" charset="0"/>
                <a:cs typeface="Arial" panose="020B0604020202020204" pitchFamily="34" charset="0"/>
              </a:rPr>
              <a:t>Current situation requires specific connectors per storage operator</a:t>
            </a:r>
            <a:endParaRPr kumimoji="0" lang="en-US" b="1" i="0" u="none" strike="noStrike" kern="1200" cap="none" spc="0" normalizeH="0" baseline="0" noProof="0">
              <a:ln w="6600">
                <a:prstDash val="solid"/>
              </a:ln>
              <a:solidFill>
                <a:schemeClr val="bg1"/>
              </a:solidFill>
              <a:effectLst/>
              <a:uLnTx/>
              <a:uFillTx/>
              <a:latin typeface="Arial" panose="020B060402020202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id="{44C35E21-A154-F6AE-FEA5-0EB568CB3D52}"/>
              </a:ext>
            </a:extLst>
          </p:cNvPr>
          <p:cNvSpPr/>
          <p:nvPr/>
        </p:nvSpPr>
        <p:spPr>
          <a:xfrm>
            <a:off x="924112" y="2478236"/>
            <a:ext cx="2419349" cy="1804885"/>
          </a:xfrm>
          <a:prstGeom prst="roundRect">
            <a:avLst/>
          </a:prstGeom>
          <a:ln w="952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Arial" panose="020B0604020202020204" pitchFamily="34" charset="0"/>
                <a:cs typeface="Arial" panose="020B0604020202020204" pitchFamily="34" charset="0"/>
              </a:rPr>
              <a:t>Storage system operator</a:t>
            </a:r>
          </a:p>
        </p:txBody>
      </p:sp>
      <p:cxnSp>
        <p:nvCxnSpPr>
          <p:cNvPr id="39" name="Straight Connector 38">
            <a:extLst>
              <a:ext uri="{FF2B5EF4-FFF2-40B4-BE49-F238E27FC236}">
                <a16:creationId xmlns:a16="http://schemas.microsoft.com/office/drawing/2014/main" id="{D3339BFE-EEA5-8877-49FC-D2CD53116183}"/>
              </a:ext>
            </a:extLst>
          </p:cNvPr>
          <p:cNvCxnSpPr>
            <a:cxnSpLocks/>
          </p:cNvCxnSpPr>
          <p:nvPr/>
        </p:nvCxnSpPr>
        <p:spPr>
          <a:xfrm flipV="1">
            <a:off x="2117516" y="1652414"/>
            <a:ext cx="0" cy="566911"/>
          </a:xfrm>
          <a:prstGeom prst="line">
            <a:avLst/>
          </a:prstGeom>
          <a:ln w="38100">
            <a:head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E1D5500-BFC7-BD51-A13B-CE29886AE5F9}"/>
              </a:ext>
            </a:extLst>
          </p:cNvPr>
          <p:cNvCxnSpPr>
            <a:cxnSpLocks/>
          </p:cNvCxnSpPr>
          <p:nvPr/>
        </p:nvCxnSpPr>
        <p:spPr>
          <a:xfrm>
            <a:off x="2117516" y="1652414"/>
            <a:ext cx="331236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D243917-4430-0818-F2FC-642D53F162AB}"/>
              </a:ext>
            </a:extLst>
          </p:cNvPr>
          <p:cNvCxnSpPr>
            <a:cxnSpLocks/>
          </p:cNvCxnSpPr>
          <p:nvPr/>
        </p:nvCxnSpPr>
        <p:spPr>
          <a:xfrm flipV="1">
            <a:off x="5429884" y="1652414"/>
            <a:ext cx="0" cy="728836"/>
          </a:xfrm>
          <a:prstGeom prst="line">
            <a:avLst/>
          </a:prstGeom>
          <a:ln w="38100">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50A10F1-7801-24EC-4ABE-9CA2CA580CAE}"/>
              </a:ext>
            </a:extLst>
          </p:cNvPr>
          <p:cNvCxnSpPr/>
          <p:nvPr/>
        </p:nvCxnSpPr>
        <p:spPr>
          <a:xfrm flipV="1">
            <a:off x="2117516" y="4753347"/>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9ED25CA-E9A2-48A7-E28B-D332C9899725}"/>
              </a:ext>
            </a:extLst>
          </p:cNvPr>
          <p:cNvCxnSpPr>
            <a:cxnSpLocks/>
          </p:cNvCxnSpPr>
          <p:nvPr/>
        </p:nvCxnSpPr>
        <p:spPr>
          <a:xfrm>
            <a:off x="2117516" y="5257403"/>
            <a:ext cx="331236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C82AA0B-9F19-463B-42F3-BBFEBB37F330}"/>
              </a:ext>
            </a:extLst>
          </p:cNvPr>
          <p:cNvCxnSpPr>
            <a:cxnSpLocks/>
          </p:cNvCxnSpPr>
          <p:nvPr/>
        </p:nvCxnSpPr>
        <p:spPr>
          <a:xfrm>
            <a:off x="5423482" y="4091925"/>
            <a:ext cx="791" cy="1178779"/>
          </a:xfrm>
          <a:prstGeom prst="line">
            <a:avLst/>
          </a:prstGeom>
          <a:ln w="38100">
            <a:headEnd type="triangle" w="lg" len="lg"/>
            <a:tailEnd type="none"/>
          </a:ln>
        </p:spPr>
        <p:style>
          <a:lnRef idx="1">
            <a:schemeClr val="accent1"/>
          </a:lnRef>
          <a:fillRef idx="0">
            <a:schemeClr val="accent1"/>
          </a:fillRef>
          <a:effectRef idx="0">
            <a:schemeClr val="accent1"/>
          </a:effectRef>
          <a:fontRef idx="minor">
            <a:schemeClr val="tx1"/>
          </a:fontRef>
        </p:style>
      </p:cxnSp>
      <p:pic>
        <p:nvPicPr>
          <p:cNvPr id="50" name="Graphic 49" descr="Group of men outline">
            <a:extLst>
              <a:ext uri="{FF2B5EF4-FFF2-40B4-BE49-F238E27FC236}">
                <a16:creationId xmlns:a16="http://schemas.microsoft.com/office/drawing/2014/main" id="{E3F902F4-C4BC-FB8D-7C4A-9AA82C3AAD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92229" y="2765761"/>
            <a:ext cx="548640" cy="548640"/>
          </a:xfrm>
          <a:prstGeom prst="rect">
            <a:avLst/>
          </a:prstGeom>
        </p:spPr>
      </p:pic>
      <p:sp>
        <p:nvSpPr>
          <p:cNvPr id="52" name="Rectangle 51">
            <a:extLst>
              <a:ext uri="{FF2B5EF4-FFF2-40B4-BE49-F238E27FC236}">
                <a16:creationId xmlns:a16="http://schemas.microsoft.com/office/drawing/2014/main" id="{EE89EDA5-B021-3805-EA76-847683679ADA}"/>
              </a:ext>
            </a:extLst>
          </p:cNvPr>
          <p:cNvSpPr/>
          <p:nvPr/>
        </p:nvSpPr>
        <p:spPr>
          <a:xfrm>
            <a:off x="5069844" y="3058413"/>
            <a:ext cx="720080" cy="28129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4927CEDA-91B9-456E-032B-F6344C8E78CE}"/>
              </a:ext>
            </a:extLst>
          </p:cNvPr>
          <p:cNvSpPr txBox="1"/>
          <p:nvPr/>
        </p:nvSpPr>
        <p:spPr>
          <a:xfrm>
            <a:off x="4939696" y="3174419"/>
            <a:ext cx="1053706" cy="646331"/>
          </a:xfrm>
          <a:prstGeom prst="rect">
            <a:avLst/>
          </a:prstGeom>
          <a:noFill/>
        </p:spPr>
        <p:txBody>
          <a:bodyPr wrap="square" rtlCol="0">
            <a:spAutoFit/>
          </a:bodyPr>
          <a:lstStyle/>
          <a:p>
            <a:pPr algn="ctr"/>
            <a:r>
              <a:rPr lang="en-US" sz="1200">
                <a:solidFill>
                  <a:schemeClr val="bg1"/>
                </a:solidFill>
                <a:latin typeface="Arial" panose="020B0604020202020204" pitchFamily="34" charset="0"/>
                <a:cs typeface="Arial" panose="020B0604020202020204" pitchFamily="34" charset="0"/>
              </a:rPr>
              <a:t>Balance responsible party</a:t>
            </a:r>
          </a:p>
        </p:txBody>
      </p:sp>
      <p:sp>
        <p:nvSpPr>
          <p:cNvPr id="54" name="TextBox 53">
            <a:extLst>
              <a:ext uri="{FF2B5EF4-FFF2-40B4-BE49-F238E27FC236}">
                <a16:creationId xmlns:a16="http://schemas.microsoft.com/office/drawing/2014/main" id="{B852F18D-2CDF-567F-9D89-05FB47C44C88}"/>
              </a:ext>
            </a:extLst>
          </p:cNvPr>
          <p:cNvSpPr txBox="1"/>
          <p:nvPr/>
        </p:nvSpPr>
        <p:spPr>
          <a:xfrm>
            <a:off x="2639072" y="1323079"/>
            <a:ext cx="2355904" cy="307777"/>
          </a:xfrm>
          <a:prstGeom prst="rect">
            <a:avLst/>
          </a:prstGeom>
          <a:noFill/>
        </p:spPr>
        <p:txBody>
          <a:bodyPr wrap="square" rtlCol="0">
            <a:spAutoFit/>
          </a:bodyPr>
          <a:lstStyle/>
          <a:p>
            <a:pPr algn="ctr"/>
            <a:r>
              <a:rPr lang="en-US" sz="1400" b="1">
                <a:latin typeface="Arial" panose="020B0604020202020204" pitchFamily="34" charset="0"/>
                <a:cs typeface="Arial" panose="020B0604020202020204" pitchFamily="34" charset="0"/>
              </a:rPr>
              <a:t>Nomination &amp; Matching</a:t>
            </a:r>
          </a:p>
        </p:txBody>
      </p:sp>
      <p:sp>
        <p:nvSpPr>
          <p:cNvPr id="55" name="TextBox 54">
            <a:extLst>
              <a:ext uri="{FF2B5EF4-FFF2-40B4-BE49-F238E27FC236}">
                <a16:creationId xmlns:a16="http://schemas.microsoft.com/office/drawing/2014/main" id="{4BAEFA90-9D52-0CBE-A95C-6B119E6E20BF}"/>
              </a:ext>
            </a:extLst>
          </p:cNvPr>
          <p:cNvSpPr txBox="1"/>
          <p:nvPr/>
        </p:nvSpPr>
        <p:spPr>
          <a:xfrm>
            <a:off x="2940209" y="1688948"/>
            <a:ext cx="1821616" cy="307777"/>
          </a:xfrm>
          <a:prstGeom prst="rect">
            <a:avLst/>
          </a:prstGeom>
          <a:noFill/>
        </p:spPr>
        <p:txBody>
          <a:bodyPr wrap="square" rtlCol="0">
            <a:spAutoFit/>
          </a:bodyPr>
          <a:lstStyle/>
          <a:p>
            <a:pPr algn="ctr"/>
            <a:r>
              <a:rPr lang="en-US" sz="1400" i="1">
                <a:solidFill>
                  <a:schemeClr val="accent6"/>
                </a:solidFill>
                <a:latin typeface="Arial" panose="020B0604020202020204" pitchFamily="34" charset="0"/>
                <a:cs typeface="Arial" panose="020B0604020202020204" pitchFamily="34" charset="0"/>
              </a:rPr>
              <a:t>Edig@s messages</a:t>
            </a:r>
          </a:p>
        </p:txBody>
      </p:sp>
      <p:sp>
        <p:nvSpPr>
          <p:cNvPr id="56" name="TextBox 55">
            <a:extLst>
              <a:ext uri="{FF2B5EF4-FFF2-40B4-BE49-F238E27FC236}">
                <a16:creationId xmlns:a16="http://schemas.microsoft.com/office/drawing/2014/main" id="{9103CAC4-81D4-1780-2B83-F1C48F75F3B2}"/>
              </a:ext>
            </a:extLst>
          </p:cNvPr>
          <p:cNvSpPr txBox="1"/>
          <p:nvPr/>
        </p:nvSpPr>
        <p:spPr>
          <a:xfrm>
            <a:off x="2295525" y="5308007"/>
            <a:ext cx="2824250" cy="738664"/>
          </a:xfrm>
          <a:prstGeom prst="rect">
            <a:avLst/>
          </a:prstGeom>
          <a:noFill/>
        </p:spPr>
        <p:txBody>
          <a:bodyPr wrap="square" rtlCol="0">
            <a:spAutoFit/>
          </a:bodyPr>
          <a:lstStyle/>
          <a:p>
            <a:pPr algn="ctr"/>
            <a:r>
              <a:rPr lang="en-US" sz="1400" b="1">
                <a:latin typeface="Arial" panose="020B0604020202020204" pitchFamily="34" charset="0"/>
                <a:cs typeface="Arial" panose="020B0604020202020204" pitchFamily="34" charset="0"/>
              </a:rPr>
              <a:t>Operational data,</a:t>
            </a:r>
          </a:p>
          <a:p>
            <a:pPr algn="ctr"/>
            <a:r>
              <a:rPr lang="en-US" sz="1400" b="1">
                <a:latin typeface="Arial" panose="020B0604020202020204" pitchFamily="34" charset="0"/>
                <a:cs typeface="Arial" panose="020B0604020202020204" pitchFamily="34" charset="0"/>
              </a:rPr>
              <a:t>Contractual data,</a:t>
            </a:r>
          </a:p>
          <a:p>
            <a:pPr algn="ctr"/>
            <a:r>
              <a:rPr lang="en-US" sz="1400" b="1">
                <a:latin typeface="Arial" panose="020B0604020202020204" pitchFamily="34" charset="0"/>
                <a:cs typeface="Arial" panose="020B0604020202020204" pitchFamily="34" charset="0"/>
              </a:rPr>
              <a:t>Allocations</a:t>
            </a:r>
          </a:p>
        </p:txBody>
      </p:sp>
      <p:sp>
        <p:nvSpPr>
          <p:cNvPr id="57" name="TextBox 56">
            <a:extLst>
              <a:ext uri="{FF2B5EF4-FFF2-40B4-BE49-F238E27FC236}">
                <a16:creationId xmlns:a16="http://schemas.microsoft.com/office/drawing/2014/main" id="{F64CE4E2-03D8-C3D4-5EA9-81F27A622C8B}"/>
              </a:ext>
            </a:extLst>
          </p:cNvPr>
          <p:cNvSpPr txBox="1"/>
          <p:nvPr/>
        </p:nvSpPr>
        <p:spPr>
          <a:xfrm>
            <a:off x="2367977" y="4552573"/>
            <a:ext cx="2824252" cy="738664"/>
          </a:xfrm>
          <a:prstGeom prst="rect">
            <a:avLst/>
          </a:prstGeom>
          <a:noFill/>
        </p:spPr>
        <p:txBody>
          <a:bodyPr wrap="square" rtlCol="0">
            <a:spAutoFit/>
          </a:bodyPr>
          <a:lstStyle/>
          <a:p>
            <a:pPr algn="ctr"/>
            <a:r>
              <a:rPr lang="en-US" sz="1400" i="1" err="1">
                <a:solidFill>
                  <a:schemeClr val="accent2">
                    <a:lumMod val="75000"/>
                  </a:schemeClr>
                </a:solidFill>
                <a:latin typeface="Arial" panose="020B0604020202020204" pitchFamily="34" charset="0"/>
                <a:cs typeface="Arial" panose="020B0604020202020204" pitchFamily="34" charset="0"/>
              </a:rPr>
              <a:t>Edig@s</a:t>
            </a:r>
            <a:r>
              <a:rPr lang="en-US" sz="1400" i="1">
                <a:solidFill>
                  <a:schemeClr val="accent2">
                    <a:lumMod val="75000"/>
                  </a:schemeClr>
                </a:solidFill>
                <a:latin typeface="Arial" panose="020B0604020202020204" pitchFamily="34" charset="0"/>
                <a:cs typeface="Arial" panose="020B0604020202020204" pitchFamily="34" charset="0"/>
              </a:rPr>
              <a:t>, APIs, EXCEL/CSV, Proprietary formats, Variety of communication means</a:t>
            </a:r>
          </a:p>
        </p:txBody>
      </p:sp>
      <p:sp>
        <p:nvSpPr>
          <p:cNvPr id="3" name="Title 2">
            <a:extLst>
              <a:ext uri="{FF2B5EF4-FFF2-40B4-BE49-F238E27FC236}">
                <a16:creationId xmlns:a16="http://schemas.microsoft.com/office/drawing/2014/main" id="{D7A1A05A-494D-0026-0582-B58069DA209B}"/>
              </a:ext>
            </a:extLst>
          </p:cNvPr>
          <p:cNvSpPr txBox="1">
            <a:spLocks/>
          </p:cNvSpPr>
          <p:nvPr/>
        </p:nvSpPr>
        <p:spPr>
          <a:xfrm>
            <a:off x="311357" y="764704"/>
            <a:ext cx="11617291" cy="432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A0DA"/>
                </a:solidFill>
                <a:latin typeface="Arial" panose="020B0604020202020204" pitchFamily="34" charset="0"/>
                <a:ea typeface="+mj-ea"/>
                <a:cs typeface="Arial" panose="020B0604020202020204" pitchFamily="34" charset="0"/>
              </a:defRPr>
            </a:lvl1pPr>
          </a:lstStyle>
          <a:p>
            <a:r>
              <a:rPr lang="en-US" sz="2500">
                <a:solidFill>
                  <a:srgbClr val="1A6597"/>
                </a:solidFill>
              </a:rPr>
              <a:t>What we’ve got ...</a:t>
            </a:r>
          </a:p>
        </p:txBody>
      </p:sp>
    </p:spTree>
    <p:extLst>
      <p:ext uri="{BB962C8B-B14F-4D97-AF65-F5344CB8AC3E}">
        <p14:creationId xmlns:p14="http://schemas.microsoft.com/office/powerpoint/2010/main" val="1855296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221AA8-258B-B451-3D29-FE5BBEE28C77}"/>
              </a:ext>
            </a:extLst>
          </p:cNvPr>
          <p:cNvSpPr>
            <a:spLocks noGrp="1"/>
          </p:cNvSpPr>
          <p:nvPr>
            <p:ph type="body" sz="quarter" idx="10"/>
          </p:nvPr>
        </p:nvSpPr>
        <p:spPr/>
        <p:txBody>
          <a:bodyPr/>
          <a:lstStyle/>
          <a:p>
            <a:endParaRPr lang="en-US"/>
          </a:p>
        </p:txBody>
      </p:sp>
      <p:sp>
        <p:nvSpPr>
          <p:cNvPr id="5" name="Title 2">
            <a:extLst>
              <a:ext uri="{FF2B5EF4-FFF2-40B4-BE49-F238E27FC236}">
                <a16:creationId xmlns:a16="http://schemas.microsoft.com/office/drawing/2014/main" id="{E87386D4-2EED-E64C-5991-4471BEDEAD4A}"/>
              </a:ext>
            </a:extLst>
          </p:cNvPr>
          <p:cNvSpPr txBox="1">
            <a:spLocks/>
          </p:cNvSpPr>
          <p:nvPr/>
        </p:nvSpPr>
        <p:spPr>
          <a:xfrm>
            <a:off x="312941" y="765097"/>
            <a:ext cx="5783060" cy="432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A0DA"/>
                </a:solidFill>
                <a:latin typeface="Arial" panose="020B0604020202020204" pitchFamily="34" charset="0"/>
                <a:ea typeface="+mj-ea"/>
                <a:cs typeface="Arial" panose="020B0604020202020204" pitchFamily="34" charset="0"/>
              </a:defRPr>
            </a:lvl1pPr>
          </a:lstStyle>
          <a:p>
            <a:r>
              <a:rPr lang="en-US" sz="2500">
                <a:solidFill>
                  <a:srgbClr val="1A6597"/>
                </a:solidFill>
              </a:rPr>
              <a:t>Operational processes covered by </a:t>
            </a:r>
            <a:r>
              <a:rPr lang="en-US" sz="2500" err="1">
                <a:solidFill>
                  <a:srgbClr val="1A6597"/>
                </a:solidFill>
              </a:rPr>
              <a:t>Edig@s</a:t>
            </a:r>
            <a:r>
              <a:rPr lang="en-US" sz="2500">
                <a:solidFill>
                  <a:srgbClr val="1A6597"/>
                </a:solidFill>
              </a:rPr>
              <a:t> messages</a:t>
            </a:r>
          </a:p>
        </p:txBody>
      </p:sp>
      <p:grpSp>
        <p:nvGrpSpPr>
          <p:cNvPr id="7" name="Groupe 37">
            <a:extLst>
              <a:ext uri="{FF2B5EF4-FFF2-40B4-BE49-F238E27FC236}">
                <a16:creationId xmlns:a16="http://schemas.microsoft.com/office/drawing/2014/main" id="{FF21FF2E-32B7-3206-E7C9-38F7371B1C65}"/>
              </a:ext>
            </a:extLst>
          </p:cNvPr>
          <p:cNvGrpSpPr/>
          <p:nvPr/>
        </p:nvGrpSpPr>
        <p:grpSpPr>
          <a:xfrm>
            <a:off x="1424373" y="2989061"/>
            <a:ext cx="2252794" cy="1047021"/>
            <a:chOff x="1061906" y="4312717"/>
            <a:chExt cx="2252794" cy="806331"/>
          </a:xfrm>
        </p:grpSpPr>
        <p:sp>
          <p:nvSpPr>
            <p:cNvPr id="8" name="ZoneTexte 33">
              <a:extLst>
                <a:ext uri="{FF2B5EF4-FFF2-40B4-BE49-F238E27FC236}">
                  <a16:creationId xmlns:a16="http://schemas.microsoft.com/office/drawing/2014/main" id="{46E40B29-A634-42B3-E5FB-8466934066CA}"/>
                </a:ext>
              </a:extLst>
            </p:cNvPr>
            <p:cNvSpPr txBox="1"/>
            <p:nvPr/>
          </p:nvSpPr>
          <p:spPr>
            <a:xfrm>
              <a:off x="1061906" y="4312717"/>
              <a:ext cx="2252794" cy="739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Arial"/>
                  <a:ea typeface="+mn-ea"/>
                  <a:cs typeface="+mn-cs"/>
                </a:rPr>
                <a:t>Storage rights and capacities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2"/>
                </a:solidFill>
                <a:effectLst/>
                <a:uLnTx/>
                <a:uFillTx/>
                <a:latin typeface="Arial"/>
                <a:ea typeface="+mn-ea"/>
                <a:cs typeface="+mn-cs"/>
              </a:endParaRPr>
            </a:p>
          </p:txBody>
        </p:sp>
        <p:sp>
          <p:nvSpPr>
            <p:cNvPr id="9" name="Rectangle 8">
              <a:extLst>
                <a:ext uri="{FF2B5EF4-FFF2-40B4-BE49-F238E27FC236}">
                  <a16:creationId xmlns:a16="http://schemas.microsoft.com/office/drawing/2014/main" id="{A5EF33F1-3F97-7E11-2FFF-346BDBBEA348}"/>
                </a:ext>
              </a:extLst>
            </p:cNvPr>
            <p:cNvSpPr/>
            <p:nvPr/>
          </p:nvSpPr>
          <p:spPr>
            <a:xfrm>
              <a:off x="1080956" y="4810716"/>
              <a:ext cx="2214694" cy="308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a:solidFill>
                    <a:srgbClr val="353A3D"/>
                  </a:solidFill>
                  <a:latin typeface="Arial"/>
                  <a:cs typeface="+mn-cs"/>
                </a:rPr>
                <a:t>LIMITS</a:t>
              </a:r>
              <a:endParaRPr lang="en-US" sz="1400">
                <a:solidFill>
                  <a:srgbClr val="353A3D"/>
                </a:solidFill>
                <a:latin typeface="Arial"/>
                <a:cs typeface="+mn-cs"/>
              </a:endParaRPr>
            </a:p>
          </p:txBody>
        </p:sp>
        <p:cxnSp>
          <p:nvCxnSpPr>
            <p:cNvPr id="10" name="Connecteur droit 35">
              <a:extLst>
                <a:ext uri="{FF2B5EF4-FFF2-40B4-BE49-F238E27FC236}">
                  <a16:creationId xmlns:a16="http://schemas.microsoft.com/office/drawing/2014/main" id="{FA57C8CE-82EE-9149-BFF3-29FBC90725D4}"/>
                </a:ext>
              </a:extLst>
            </p:cNvPr>
            <p:cNvCxnSpPr>
              <a:cxnSpLocks/>
            </p:cNvCxnSpPr>
            <p:nvPr/>
          </p:nvCxnSpPr>
          <p:spPr>
            <a:xfrm>
              <a:off x="2044432" y="4730994"/>
              <a:ext cx="287742" cy="0"/>
            </a:xfrm>
            <a:prstGeom prst="line">
              <a:avLst/>
            </a:prstGeom>
            <a:ln w="317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e 38">
            <a:extLst>
              <a:ext uri="{FF2B5EF4-FFF2-40B4-BE49-F238E27FC236}">
                <a16:creationId xmlns:a16="http://schemas.microsoft.com/office/drawing/2014/main" id="{5FC8FAA8-0DEA-45D1-07B7-B601E47BA230}"/>
              </a:ext>
            </a:extLst>
          </p:cNvPr>
          <p:cNvGrpSpPr/>
          <p:nvPr/>
        </p:nvGrpSpPr>
        <p:grpSpPr>
          <a:xfrm>
            <a:off x="5885347" y="4022782"/>
            <a:ext cx="2280865" cy="1255472"/>
            <a:chOff x="1112916" y="4306708"/>
            <a:chExt cx="2280865" cy="667691"/>
          </a:xfrm>
        </p:grpSpPr>
        <p:sp>
          <p:nvSpPr>
            <p:cNvPr id="12" name="ZoneTexte 39">
              <a:extLst>
                <a:ext uri="{FF2B5EF4-FFF2-40B4-BE49-F238E27FC236}">
                  <a16:creationId xmlns:a16="http://schemas.microsoft.com/office/drawing/2014/main" id="{4F6CFBD6-F566-D894-C7B8-6E27D39A1139}"/>
                </a:ext>
              </a:extLst>
            </p:cNvPr>
            <p:cNvSpPr txBox="1"/>
            <p:nvPr/>
          </p:nvSpPr>
          <p:spPr>
            <a:xfrm>
              <a:off x="1140987" y="4306708"/>
              <a:ext cx="2252794" cy="3928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accent6"/>
                  </a:solidFill>
                  <a:latin typeface="Arial"/>
                  <a:cs typeface="+mn-cs"/>
                </a:rPr>
                <a:t>Transfer or receipt of stock or ownership in a facility</a:t>
              </a:r>
              <a:endParaRPr kumimoji="0" lang="en-US" sz="1400" b="1" i="0" u="none" strike="noStrike" kern="1200" cap="none" spc="0" normalizeH="0" baseline="0" noProof="0">
                <a:ln>
                  <a:noFill/>
                </a:ln>
                <a:solidFill>
                  <a:schemeClr val="accent6"/>
                </a:solidFill>
                <a:effectLst/>
                <a:uLnTx/>
                <a:uFillTx/>
                <a:latin typeface="Arial"/>
                <a:cs typeface="+mn-cs"/>
              </a:endParaRPr>
            </a:p>
          </p:txBody>
        </p:sp>
        <p:sp>
          <p:nvSpPr>
            <p:cNvPr id="13" name="Rectangle 12">
              <a:extLst>
                <a:ext uri="{FF2B5EF4-FFF2-40B4-BE49-F238E27FC236}">
                  <a16:creationId xmlns:a16="http://schemas.microsoft.com/office/drawing/2014/main" id="{22A1B22E-2334-101C-D90F-5592B9B04237}"/>
                </a:ext>
              </a:extLst>
            </p:cNvPr>
            <p:cNvSpPr/>
            <p:nvPr/>
          </p:nvSpPr>
          <p:spPr>
            <a:xfrm>
              <a:off x="1112916" y="4810716"/>
              <a:ext cx="2150774" cy="163683"/>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353A3D"/>
                  </a:solidFill>
                  <a:effectLst/>
                  <a:uLnTx/>
                  <a:uFillTx/>
                  <a:latin typeface="Arial"/>
                  <a:ea typeface="+mn-ea"/>
                  <a:cs typeface="+mn-cs"/>
                </a:rPr>
                <a:t>STOREQ / STOCON</a:t>
              </a:r>
            </a:p>
          </p:txBody>
        </p:sp>
        <p:cxnSp>
          <p:nvCxnSpPr>
            <p:cNvPr id="14" name="Connecteur droit 41">
              <a:extLst>
                <a:ext uri="{FF2B5EF4-FFF2-40B4-BE49-F238E27FC236}">
                  <a16:creationId xmlns:a16="http://schemas.microsoft.com/office/drawing/2014/main" id="{E3F30121-E318-A5D2-4856-4F0B287750AC}"/>
                </a:ext>
              </a:extLst>
            </p:cNvPr>
            <p:cNvCxnSpPr>
              <a:cxnSpLocks/>
            </p:cNvCxnSpPr>
            <p:nvPr/>
          </p:nvCxnSpPr>
          <p:spPr>
            <a:xfrm>
              <a:off x="2044432" y="4730994"/>
              <a:ext cx="287742" cy="0"/>
            </a:xfrm>
            <a:prstGeom prst="line">
              <a:avLst/>
            </a:prstGeom>
            <a:ln w="31750" cap="rnd">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5" name="Groupe 42">
            <a:extLst>
              <a:ext uri="{FF2B5EF4-FFF2-40B4-BE49-F238E27FC236}">
                <a16:creationId xmlns:a16="http://schemas.microsoft.com/office/drawing/2014/main" id="{368E2EA3-E58A-852C-D362-DD78F16F16DA}"/>
              </a:ext>
            </a:extLst>
          </p:cNvPr>
          <p:cNvGrpSpPr/>
          <p:nvPr/>
        </p:nvGrpSpPr>
        <p:grpSpPr>
          <a:xfrm>
            <a:off x="7853637" y="3290268"/>
            <a:ext cx="2712613" cy="1404685"/>
            <a:chOff x="-882922" y="4357526"/>
            <a:chExt cx="2252794" cy="954107"/>
          </a:xfrm>
        </p:grpSpPr>
        <p:sp>
          <p:nvSpPr>
            <p:cNvPr id="16" name="ZoneTexte 43">
              <a:extLst>
                <a:ext uri="{FF2B5EF4-FFF2-40B4-BE49-F238E27FC236}">
                  <a16:creationId xmlns:a16="http://schemas.microsoft.com/office/drawing/2014/main" id="{1DA3272A-F971-38BB-FAA1-5C95EE68BF9C}"/>
                </a:ext>
              </a:extLst>
            </p:cNvPr>
            <p:cNvSpPr txBox="1"/>
            <p:nvPr/>
          </p:nvSpPr>
          <p:spPr>
            <a:xfrm>
              <a:off x="-882922" y="4357526"/>
              <a:ext cx="225279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Arial"/>
                  <a:ea typeface="+mn-ea"/>
                  <a:cs typeface="+mn-cs"/>
                </a:rPr>
                <a:t>Exchange regarding quantities to be committed for injection / withdrawal</a:t>
              </a:r>
            </a:p>
          </p:txBody>
        </p:sp>
        <p:sp>
          <p:nvSpPr>
            <p:cNvPr id="17" name="Rectangle 16">
              <a:extLst>
                <a:ext uri="{FF2B5EF4-FFF2-40B4-BE49-F238E27FC236}">
                  <a16:creationId xmlns:a16="http://schemas.microsoft.com/office/drawing/2014/main" id="{8EC91DC3-714E-5EE5-C545-6CF1C4F65EF8}"/>
                </a:ext>
              </a:extLst>
            </p:cNvPr>
            <p:cNvSpPr/>
            <p:nvPr/>
          </p:nvSpPr>
          <p:spPr>
            <a:xfrm>
              <a:off x="-882922" y="4903107"/>
              <a:ext cx="2119114" cy="131026"/>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353A3D"/>
                  </a:solidFill>
                  <a:effectLst/>
                  <a:uLnTx/>
                  <a:uFillTx/>
                  <a:latin typeface="Arial"/>
                  <a:ea typeface="+mn-ea"/>
                  <a:cs typeface="+mn-cs"/>
                </a:rPr>
                <a:t>FLOWRQ</a:t>
              </a:r>
            </a:p>
          </p:txBody>
        </p:sp>
        <p:cxnSp>
          <p:nvCxnSpPr>
            <p:cNvPr id="18" name="Connecteur droit 45">
              <a:extLst>
                <a:ext uri="{FF2B5EF4-FFF2-40B4-BE49-F238E27FC236}">
                  <a16:creationId xmlns:a16="http://schemas.microsoft.com/office/drawing/2014/main" id="{FA8215F2-D408-52DB-8280-B4DF2E6692F2}"/>
                </a:ext>
              </a:extLst>
            </p:cNvPr>
            <p:cNvCxnSpPr>
              <a:cxnSpLocks/>
            </p:cNvCxnSpPr>
            <p:nvPr/>
          </p:nvCxnSpPr>
          <p:spPr>
            <a:xfrm>
              <a:off x="46299" y="4864106"/>
              <a:ext cx="287741" cy="0"/>
            </a:xfrm>
            <a:prstGeom prst="line">
              <a:avLst/>
            </a:prstGeom>
            <a:ln w="3175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9" name="Groupe 46">
            <a:extLst>
              <a:ext uri="{FF2B5EF4-FFF2-40B4-BE49-F238E27FC236}">
                <a16:creationId xmlns:a16="http://schemas.microsoft.com/office/drawing/2014/main" id="{1380EAC9-7528-2DEB-2251-BD353A011C07}"/>
              </a:ext>
            </a:extLst>
          </p:cNvPr>
          <p:cNvGrpSpPr/>
          <p:nvPr/>
        </p:nvGrpSpPr>
        <p:grpSpPr>
          <a:xfrm>
            <a:off x="9830929" y="2887267"/>
            <a:ext cx="2520279" cy="790560"/>
            <a:chOff x="879792" y="4302397"/>
            <a:chExt cx="2520279" cy="790560"/>
          </a:xfrm>
        </p:grpSpPr>
        <p:sp>
          <p:nvSpPr>
            <p:cNvPr id="20" name="ZoneTexte 47">
              <a:extLst>
                <a:ext uri="{FF2B5EF4-FFF2-40B4-BE49-F238E27FC236}">
                  <a16:creationId xmlns:a16="http://schemas.microsoft.com/office/drawing/2014/main" id="{7A413973-2723-F078-68E1-89B7BD3F8AFF}"/>
                </a:ext>
              </a:extLst>
            </p:cNvPr>
            <p:cNvSpPr txBox="1"/>
            <p:nvPr/>
          </p:nvSpPr>
          <p:spPr>
            <a:xfrm>
              <a:off x="879792" y="4302397"/>
              <a:ext cx="25202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5">
                      <a:lumMod val="50000"/>
                    </a:schemeClr>
                  </a:solidFill>
                  <a:effectLst/>
                  <a:uLnTx/>
                  <a:uFillTx/>
                  <a:latin typeface="Arial"/>
                  <a:ea typeface="+mn-ea"/>
                  <a:cs typeface="+mn-cs"/>
                </a:rPr>
                <a:t>Allocation and Settlement</a:t>
              </a:r>
            </a:p>
          </p:txBody>
        </p:sp>
        <p:sp>
          <p:nvSpPr>
            <p:cNvPr id="21" name="Rectangle 20">
              <a:extLst>
                <a:ext uri="{FF2B5EF4-FFF2-40B4-BE49-F238E27FC236}">
                  <a16:creationId xmlns:a16="http://schemas.microsoft.com/office/drawing/2014/main" id="{EC58AE5A-5907-8A8A-2EC2-E252187B4229}"/>
                </a:ext>
              </a:extLst>
            </p:cNvPr>
            <p:cNvSpPr/>
            <p:nvPr/>
          </p:nvSpPr>
          <p:spPr>
            <a:xfrm>
              <a:off x="1162995" y="4785180"/>
              <a:ext cx="2149574" cy="307777"/>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353A3D"/>
                  </a:solidFill>
                  <a:effectLst/>
                  <a:uLnTx/>
                  <a:uFillTx/>
                  <a:latin typeface="Arial"/>
                  <a:ea typeface="+mn-ea"/>
                  <a:cs typeface="+mn-cs"/>
                </a:rPr>
                <a:t>MARSIT</a:t>
              </a:r>
            </a:p>
          </p:txBody>
        </p:sp>
        <p:cxnSp>
          <p:nvCxnSpPr>
            <p:cNvPr id="22" name="Connecteur droit 49">
              <a:extLst>
                <a:ext uri="{FF2B5EF4-FFF2-40B4-BE49-F238E27FC236}">
                  <a16:creationId xmlns:a16="http://schemas.microsoft.com/office/drawing/2014/main" id="{0C8FDCF2-7068-5EB9-5310-83C4BEF4EEFD}"/>
                </a:ext>
              </a:extLst>
            </p:cNvPr>
            <p:cNvCxnSpPr>
              <a:cxnSpLocks/>
            </p:cNvCxnSpPr>
            <p:nvPr/>
          </p:nvCxnSpPr>
          <p:spPr>
            <a:xfrm>
              <a:off x="2044432" y="4730994"/>
              <a:ext cx="287742" cy="0"/>
            </a:xfrm>
            <a:prstGeom prst="line">
              <a:avLst/>
            </a:prstGeom>
            <a:ln w="31750" cap="rnd">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BF283064-377B-6035-3784-EBBBF14BBF9D}"/>
              </a:ext>
            </a:extLst>
          </p:cNvPr>
          <p:cNvGrpSpPr/>
          <p:nvPr/>
        </p:nvGrpSpPr>
        <p:grpSpPr>
          <a:xfrm>
            <a:off x="6634804" y="2875197"/>
            <a:ext cx="878216" cy="878216"/>
            <a:chOff x="6661991" y="2798997"/>
            <a:chExt cx="878216" cy="878216"/>
          </a:xfrm>
        </p:grpSpPr>
        <p:sp>
          <p:nvSpPr>
            <p:cNvPr id="23" name="Ellipse 12">
              <a:extLst>
                <a:ext uri="{FF2B5EF4-FFF2-40B4-BE49-F238E27FC236}">
                  <a16:creationId xmlns:a16="http://schemas.microsoft.com/office/drawing/2014/main" id="{E90D5E13-7E87-C86E-0DF3-1656CBCB1A25}"/>
                </a:ext>
              </a:extLst>
            </p:cNvPr>
            <p:cNvSpPr/>
            <p:nvPr/>
          </p:nvSpPr>
          <p:spPr>
            <a:xfrm>
              <a:off x="6661991" y="2798997"/>
              <a:ext cx="878216" cy="8782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a:ln>
                  <a:noFill/>
                </a:ln>
                <a:solidFill>
                  <a:srgbClr val="FFFFFF"/>
                </a:solidFill>
                <a:effectLst/>
                <a:uLnTx/>
                <a:uFillTx/>
                <a:latin typeface="Arial"/>
                <a:ea typeface="+mn-ea"/>
                <a:cs typeface="+mn-cs"/>
              </a:endParaRPr>
            </a:p>
          </p:txBody>
        </p:sp>
        <p:grpSp>
          <p:nvGrpSpPr>
            <p:cNvPr id="34" name="Group 102">
              <a:extLst>
                <a:ext uri="{FF2B5EF4-FFF2-40B4-BE49-F238E27FC236}">
                  <a16:creationId xmlns:a16="http://schemas.microsoft.com/office/drawing/2014/main" id="{3DD924FD-D4BB-A81C-0398-9720587E6D42}"/>
                </a:ext>
              </a:extLst>
            </p:cNvPr>
            <p:cNvGrpSpPr>
              <a:grpSpLocks noChangeAspect="1"/>
            </p:cNvGrpSpPr>
            <p:nvPr/>
          </p:nvGrpSpPr>
          <p:grpSpPr bwMode="auto">
            <a:xfrm>
              <a:off x="6806520" y="3055225"/>
              <a:ext cx="589159" cy="365760"/>
              <a:chOff x="215" y="2548"/>
              <a:chExt cx="269" cy="167"/>
            </a:xfrm>
            <a:noFill/>
          </p:grpSpPr>
          <p:sp>
            <p:nvSpPr>
              <p:cNvPr id="35" name="Line 103">
                <a:extLst>
                  <a:ext uri="{FF2B5EF4-FFF2-40B4-BE49-F238E27FC236}">
                    <a16:creationId xmlns:a16="http://schemas.microsoft.com/office/drawing/2014/main" id="{B7E58159-001A-DEBE-18FA-BBB0A1E1ACF0}"/>
                  </a:ext>
                </a:extLst>
              </p:cNvPr>
              <p:cNvSpPr>
                <a:spLocks noChangeShapeType="1"/>
              </p:cNvSpPr>
              <p:nvPr/>
            </p:nvSpPr>
            <p:spPr bwMode="auto">
              <a:xfrm>
                <a:off x="356" y="2663"/>
                <a:ext cx="0" cy="0"/>
              </a:xfrm>
              <a:prstGeom prst="line">
                <a:avLst/>
              </a:prstGeom>
              <a:grp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sp>
            <p:nvSpPr>
              <p:cNvPr id="36" name="Freeform 104">
                <a:extLst>
                  <a:ext uri="{FF2B5EF4-FFF2-40B4-BE49-F238E27FC236}">
                    <a16:creationId xmlns:a16="http://schemas.microsoft.com/office/drawing/2014/main" id="{3AC494BC-D6C9-B48E-1F0F-F1DBBC7F2173}"/>
                  </a:ext>
                </a:extLst>
              </p:cNvPr>
              <p:cNvSpPr>
                <a:spLocks/>
              </p:cNvSpPr>
              <p:nvPr/>
            </p:nvSpPr>
            <p:spPr bwMode="auto">
              <a:xfrm>
                <a:off x="355" y="2609"/>
                <a:ext cx="85" cy="99"/>
              </a:xfrm>
              <a:custGeom>
                <a:avLst/>
                <a:gdLst>
                  <a:gd name="T0" fmla="*/ 393 w 707"/>
                  <a:gd name="T1" fmla="*/ 0 h 835"/>
                  <a:gd name="T2" fmla="*/ 671 w 707"/>
                  <a:gd name="T3" fmla="*/ 316 h 835"/>
                  <a:gd name="T4" fmla="*/ 648 w 707"/>
                  <a:gd name="T5" fmla="*/ 468 h 835"/>
                  <a:gd name="T6" fmla="*/ 568 w 707"/>
                  <a:gd name="T7" fmla="*/ 501 h 835"/>
                  <a:gd name="T8" fmla="*/ 552 w 707"/>
                  <a:gd name="T9" fmla="*/ 500 h 835"/>
                  <a:gd name="T10" fmla="*/ 551 w 707"/>
                  <a:gd name="T11" fmla="*/ 532 h 835"/>
                  <a:gd name="T12" fmla="*/ 508 w 707"/>
                  <a:gd name="T13" fmla="*/ 606 h 835"/>
                  <a:gd name="T14" fmla="*/ 415 w 707"/>
                  <a:gd name="T15" fmla="*/ 639 h 835"/>
                  <a:gd name="T16" fmla="*/ 415 w 707"/>
                  <a:gd name="T17" fmla="*/ 675 h 835"/>
                  <a:gd name="T18" fmla="*/ 372 w 707"/>
                  <a:gd name="T19" fmla="*/ 749 h 835"/>
                  <a:gd name="T20" fmla="*/ 219 w 707"/>
                  <a:gd name="T21" fmla="*/ 753 h 835"/>
                  <a:gd name="T22" fmla="*/ 196 w 707"/>
                  <a:gd name="T23" fmla="*/ 728 h 835"/>
                  <a:gd name="T24" fmla="*/ 153 w 707"/>
                  <a:gd name="T25" fmla="*/ 802 h 835"/>
                  <a:gd name="T26" fmla="*/ 74 w 707"/>
                  <a:gd name="T27" fmla="*/ 835 h 835"/>
                  <a:gd name="T28" fmla="*/ 69 w 707"/>
                  <a:gd name="T29" fmla="*/ 835 h 835"/>
                  <a:gd name="T30" fmla="*/ 0 w 707"/>
                  <a:gd name="T31" fmla="*/ 806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7" h="835">
                    <a:moveTo>
                      <a:pt x="393" y="0"/>
                    </a:moveTo>
                    <a:cubicBezTo>
                      <a:pt x="671" y="316"/>
                      <a:pt x="671" y="316"/>
                      <a:pt x="671" y="316"/>
                    </a:cubicBezTo>
                    <a:cubicBezTo>
                      <a:pt x="707" y="357"/>
                      <a:pt x="696" y="425"/>
                      <a:pt x="648" y="468"/>
                    </a:cubicBezTo>
                    <a:cubicBezTo>
                      <a:pt x="625" y="488"/>
                      <a:pt x="596" y="500"/>
                      <a:pt x="568" y="501"/>
                    </a:cubicBezTo>
                    <a:cubicBezTo>
                      <a:pt x="563" y="501"/>
                      <a:pt x="557" y="501"/>
                      <a:pt x="552" y="500"/>
                    </a:cubicBezTo>
                    <a:cubicBezTo>
                      <a:pt x="553" y="510"/>
                      <a:pt x="553" y="521"/>
                      <a:pt x="551" y="532"/>
                    </a:cubicBezTo>
                    <a:cubicBezTo>
                      <a:pt x="546" y="560"/>
                      <a:pt x="531" y="586"/>
                      <a:pt x="508" y="606"/>
                    </a:cubicBezTo>
                    <a:cubicBezTo>
                      <a:pt x="480" y="631"/>
                      <a:pt x="446" y="642"/>
                      <a:pt x="415" y="639"/>
                    </a:cubicBezTo>
                    <a:cubicBezTo>
                      <a:pt x="417" y="650"/>
                      <a:pt x="417" y="662"/>
                      <a:pt x="415" y="675"/>
                    </a:cubicBezTo>
                    <a:cubicBezTo>
                      <a:pt x="410" y="702"/>
                      <a:pt x="395" y="729"/>
                      <a:pt x="372" y="749"/>
                    </a:cubicBezTo>
                    <a:cubicBezTo>
                      <a:pt x="323" y="792"/>
                      <a:pt x="254" y="794"/>
                      <a:pt x="219" y="753"/>
                    </a:cubicBezTo>
                    <a:cubicBezTo>
                      <a:pt x="196" y="728"/>
                      <a:pt x="196" y="728"/>
                      <a:pt x="196" y="728"/>
                    </a:cubicBezTo>
                    <a:cubicBezTo>
                      <a:pt x="191" y="755"/>
                      <a:pt x="176" y="782"/>
                      <a:pt x="153" y="802"/>
                    </a:cubicBezTo>
                    <a:cubicBezTo>
                      <a:pt x="130" y="822"/>
                      <a:pt x="102" y="834"/>
                      <a:pt x="74" y="835"/>
                    </a:cubicBezTo>
                    <a:cubicBezTo>
                      <a:pt x="72" y="835"/>
                      <a:pt x="70" y="835"/>
                      <a:pt x="69" y="835"/>
                    </a:cubicBezTo>
                    <a:cubicBezTo>
                      <a:pt x="41" y="835"/>
                      <a:pt x="17" y="825"/>
                      <a:pt x="0" y="806"/>
                    </a:cubicBezTo>
                  </a:path>
                </a:pathLst>
              </a:custGeom>
              <a:grp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sp>
            <p:nvSpPr>
              <p:cNvPr id="37" name="Freeform 105">
                <a:extLst>
                  <a:ext uri="{FF2B5EF4-FFF2-40B4-BE49-F238E27FC236}">
                    <a16:creationId xmlns:a16="http://schemas.microsoft.com/office/drawing/2014/main" id="{4C3D0E19-43C6-CAA2-F27B-EF3F7CDE14AA}"/>
                  </a:ext>
                </a:extLst>
              </p:cNvPr>
              <p:cNvSpPr>
                <a:spLocks/>
              </p:cNvSpPr>
              <p:nvPr/>
            </p:nvSpPr>
            <p:spPr bwMode="auto">
              <a:xfrm>
                <a:off x="263" y="2627"/>
                <a:ext cx="105" cy="88"/>
              </a:xfrm>
              <a:custGeom>
                <a:avLst/>
                <a:gdLst>
                  <a:gd name="T0" fmla="*/ 817 w 876"/>
                  <a:gd name="T1" fmla="*/ 388 h 739"/>
                  <a:gd name="T2" fmla="*/ 750 w 876"/>
                  <a:gd name="T3" fmla="*/ 368 h 739"/>
                  <a:gd name="T4" fmla="*/ 716 w 876"/>
                  <a:gd name="T5" fmla="*/ 188 h 739"/>
                  <a:gd name="T6" fmla="*/ 617 w 876"/>
                  <a:gd name="T7" fmla="*/ 165 h 739"/>
                  <a:gd name="T8" fmla="*/ 576 w 876"/>
                  <a:gd name="T9" fmla="*/ 179 h 739"/>
                  <a:gd name="T10" fmla="*/ 574 w 876"/>
                  <a:gd name="T11" fmla="*/ 158 h 739"/>
                  <a:gd name="T12" fmla="*/ 520 w 876"/>
                  <a:gd name="T13" fmla="*/ 72 h 739"/>
                  <a:gd name="T14" fmla="*/ 335 w 876"/>
                  <a:gd name="T15" fmla="*/ 104 h 739"/>
                  <a:gd name="T16" fmla="*/ 328 w 876"/>
                  <a:gd name="T17" fmla="*/ 113 h 739"/>
                  <a:gd name="T18" fmla="*/ 277 w 876"/>
                  <a:gd name="T19" fmla="*/ 39 h 739"/>
                  <a:gd name="T20" fmla="*/ 111 w 876"/>
                  <a:gd name="T21" fmla="*/ 61 h 739"/>
                  <a:gd name="T22" fmla="*/ 24 w 876"/>
                  <a:gd name="T23" fmla="*/ 184 h 739"/>
                  <a:gd name="T24" fmla="*/ 7 w 876"/>
                  <a:gd name="T25" fmla="*/ 271 h 739"/>
                  <a:gd name="T26" fmla="*/ 59 w 876"/>
                  <a:gd name="T27" fmla="*/ 348 h 739"/>
                  <a:gd name="T28" fmla="*/ 133 w 876"/>
                  <a:gd name="T29" fmla="*/ 372 h 739"/>
                  <a:gd name="T30" fmla="*/ 180 w 876"/>
                  <a:gd name="T31" fmla="*/ 362 h 739"/>
                  <a:gd name="T32" fmla="*/ 182 w 876"/>
                  <a:gd name="T33" fmla="*/ 387 h 739"/>
                  <a:gd name="T34" fmla="*/ 236 w 876"/>
                  <a:gd name="T35" fmla="*/ 473 h 739"/>
                  <a:gd name="T36" fmla="*/ 312 w 876"/>
                  <a:gd name="T37" fmla="*/ 498 h 739"/>
                  <a:gd name="T38" fmla="*/ 335 w 876"/>
                  <a:gd name="T39" fmla="*/ 496 h 739"/>
                  <a:gd name="T40" fmla="*/ 365 w 876"/>
                  <a:gd name="T41" fmla="*/ 487 h 739"/>
                  <a:gd name="T42" fmla="*/ 421 w 876"/>
                  <a:gd name="T43" fmla="*/ 604 h 739"/>
                  <a:gd name="T44" fmla="*/ 497 w 876"/>
                  <a:gd name="T45" fmla="*/ 628 h 739"/>
                  <a:gd name="T46" fmla="*/ 538 w 876"/>
                  <a:gd name="T47" fmla="*/ 622 h 739"/>
                  <a:gd name="T48" fmla="*/ 539 w 876"/>
                  <a:gd name="T49" fmla="*/ 653 h 739"/>
                  <a:gd name="T50" fmla="*/ 583 w 876"/>
                  <a:gd name="T51" fmla="*/ 719 h 739"/>
                  <a:gd name="T52" fmla="*/ 645 w 876"/>
                  <a:gd name="T53" fmla="*/ 739 h 739"/>
                  <a:gd name="T54" fmla="*/ 724 w 876"/>
                  <a:gd name="T55" fmla="*/ 699 h 739"/>
                  <a:gd name="T56" fmla="*/ 845 w 876"/>
                  <a:gd name="T57" fmla="*/ 528 h 739"/>
                  <a:gd name="T58" fmla="*/ 817 w 876"/>
                  <a:gd name="T59" fmla="*/ 388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6" h="739">
                    <a:moveTo>
                      <a:pt x="817" y="388"/>
                    </a:moveTo>
                    <a:cubicBezTo>
                      <a:pt x="797" y="374"/>
                      <a:pt x="773" y="367"/>
                      <a:pt x="750" y="368"/>
                    </a:cubicBezTo>
                    <a:cubicBezTo>
                      <a:pt x="789" y="309"/>
                      <a:pt x="774" y="229"/>
                      <a:pt x="716" y="188"/>
                    </a:cubicBezTo>
                    <a:cubicBezTo>
                      <a:pt x="687" y="167"/>
                      <a:pt x="652" y="159"/>
                      <a:pt x="617" y="165"/>
                    </a:cubicBezTo>
                    <a:cubicBezTo>
                      <a:pt x="602" y="168"/>
                      <a:pt x="589" y="172"/>
                      <a:pt x="576" y="179"/>
                    </a:cubicBezTo>
                    <a:cubicBezTo>
                      <a:pt x="576" y="172"/>
                      <a:pt x="575" y="165"/>
                      <a:pt x="574" y="158"/>
                    </a:cubicBezTo>
                    <a:cubicBezTo>
                      <a:pt x="568" y="123"/>
                      <a:pt x="549" y="93"/>
                      <a:pt x="520" y="72"/>
                    </a:cubicBezTo>
                    <a:cubicBezTo>
                      <a:pt x="460" y="30"/>
                      <a:pt x="378" y="44"/>
                      <a:pt x="335" y="104"/>
                    </a:cubicBezTo>
                    <a:cubicBezTo>
                      <a:pt x="328" y="113"/>
                      <a:pt x="328" y="113"/>
                      <a:pt x="328" y="113"/>
                    </a:cubicBezTo>
                    <a:cubicBezTo>
                      <a:pt x="321" y="84"/>
                      <a:pt x="303" y="57"/>
                      <a:pt x="277" y="39"/>
                    </a:cubicBezTo>
                    <a:cubicBezTo>
                      <a:pt x="222" y="0"/>
                      <a:pt x="148" y="10"/>
                      <a:pt x="111" y="61"/>
                    </a:cubicBezTo>
                    <a:cubicBezTo>
                      <a:pt x="24" y="184"/>
                      <a:pt x="24" y="184"/>
                      <a:pt x="24" y="184"/>
                    </a:cubicBezTo>
                    <a:cubicBezTo>
                      <a:pt x="6" y="209"/>
                      <a:pt x="0" y="240"/>
                      <a:pt x="7" y="271"/>
                    </a:cubicBezTo>
                    <a:cubicBezTo>
                      <a:pt x="14" y="302"/>
                      <a:pt x="32" y="329"/>
                      <a:pt x="59" y="348"/>
                    </a:cubicBezTo>
                    <a:cubicBezTo>
                      <a:pt x="82" y="364"/>
                      <a:pt x="108" y="372"/>
                      <a:pt x="133" y="372"/>
                    </a:cubicBezTo>
                    <a:cubicBezTo>
                      <a:pt x="150" y="372"/>
                      <a:pt x="166" y="369"/>
                      <a:pt x="180" y="362"/>
                    </a:cubicBezTo>
                    <a:cubicBezTo>
                      <a:pt x="180" y="371"/>
                      <a:pt x="181" y="379"/>
                      <a:pt x="182" y="387"/>
                    </a:cubicBezTo>
                    <a:cubicBezTo>
                      <a:pt x="188" y="422"/>
                      <a:pt x="207" y="453"/>
                      <a:pt x="236" y="473"/>
                    </a:cubicBezTo>
                    <a:cubicBezTo>
                      <a:pt x="259" y="489"/>
                      <a:pt x="285" y="498"/>
                      <a:pt x="312" y="498"/>
                    </a:cubicBezTo>
                    <a:cubicBezTo>
                      <a:pt x="320" y="498"/>
                      <a:pt x="327" y="497"/>
                      <a:pt x="335" y="496"/>
                    </a:cubicBezTo>
                    <a:cubicBezTo>
                      <a:pt x="346" y="494"/>
                      <a:pt x="356" y="491"/>
                      <a:pt x="365" y="487"/>
                    </a:cubicBezTo>
                    <a:cubicBezTo>
                      <a:pt x="362" y="531"/>
                      <a:pt x="382" y="576"/>
                      <a:pt x="421" y="604"/>
                    </a:cubicBezTo>
                    <a:cubicBezTo>
                      <a:pt x="444" y="621"/>
                      <a:pt x="471" y="628"/>
                      <a:pt x="497" y="628"/>
                    </a:cubicBezTo>
                    <a:cubicBezTo>
                      <a:pt x="511" y="628"/>
                      <a:pt x="525" y="626"/>
                      <a:pt x="538" y="622"/>
                    </a:cubicBezTo>
                    <a:cubicBezTo>
                      <a:pt x="537" y="632"/>
                      <a:pt x="537" y="643"/>
                      <a:pt x="539" y="653"/>
                    </a:cubicBezTo>
                    <a:cubicBezTo>
                      <a:pt x="545" y="680"/>
                      <a:pt x="560" y="703"/>
                      <a:pt x="583" y="719"/>
                    </a:cubicBezTo>
                    <a:cubicBezTo>
                      <a:pt x="602" y="732"/>
                      <a:pt x="624" y="739"/>
                      <a:pt x="645" y="739"/>
                    </a:cubicBezTo>
                    <a:cubicBezTo>
                      <a:pt x="676" y="739"/>
                      <a:pt x="706" y="725"/>
                      <a:pt x="724" y="699"/>
                    </a:cubicBezTo>
                    <a:cubicBezTo>
                      <a:pt x="845" y="528"/>
                      <a:pt x="845" y="528"/>
                      <a:pt x="845" y="528"/>
                    </a:cubicBezTo>
                    <a:cubicBezTo>
                      <a:pt x="876" y="484"/>
                      <a:pt x="863" y="421"/>
                      <a:pt x="817" y="388"/>
                    </a:cubicBezTo>
                    <a:close/>
                  </a:path>
                </a:pathLst>
              </a:custGeom>
              <a:grp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sp>
            <p:nvSpPr>
              <p:cNvPr id="38" name="Freeform 106">
                <a:extLst>
                  <a:ext uri="{FF2B5EF4-FFF2-40B4-BE49-F238E27FC236}">
                    <a16:creationId xmlns:a16="http://schemas.microsoft.com/office/drawing/2014/main" id="{58914E49-30D6-E1CD-0AC0-2B7B09AE8FE7}"/>
                  </a:ext>
                </a:extLst>
              </p:cNvPr>
              <p:cNvSpPr>
                <a:spLocks/>
              </p:cNvSpPr>
              <p:nvPr/>
            </p:nvSpPr>
            <p:spPr bwMode="auto">
              <a:xfrm>
                <a:off x="428" y="2609"/>
                <a:ext cx="56" cy="75"/>
              </a:xfrm>
              <a:custGeom>
                <a:avLst/>
                <a:gdLst>
                  <a:gd name="T0" fmla="*/ 140 w 471"/>
                  <a:gd name="T1" fmla="*/ 0 h 627"/>
                  <a:gd name="T2" fmla="*/ 140 w 471"/>
                  <a:gd name="T3" fmla="*/ 540 h 627"/>
                  <a:gd name="T4" fmla="*/ 19 w 471"/>
                  <a:gd name="T5" fmla="*/ 540 h 627"/>
                  <a:gd name="T6" fmla="*/ 0 w 471"/>
                  <a:gd name="T7" fmla="*/ 559 h 627"/>
                  <a:gd name="T8" fmla="*/ 19 w 471"/>
                  <a:gd name="T9" fmla="*/ 579 h 627"/>
                  <a:gd name="T10" fmla="*/ 140 w 471"/>
                  <a:gd name="T11" fmla="*/ 579 h 627"/>
                  <a:gd name="T12" fmla="*/ 140 w 471"/>
                  <a:gd name="T13" fmla="*/ 608 h 627"/>
                  <a:gd name="T14" fmla="*/ 159 w 471"/>
                  <a:gd name="T15" fmla="*/ 627 h 627"/>
                  <a:gd name="T16" fmla="*/ 471 w 471"/>
                  <a:gd name="T17" fmla="*/ 62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 h="627">
                    <a:moveTo>
                      <a:pt x="140" y="0"/>
                    </a:moveTo>
                    <a:cubicBezTo>
                      <a:pt x="140" y="540"/>
                      <a:pt x="140" y="540"/>
                      <a:pt x="140" y="540"/>
                    </a:cubicBezTo>
                    <a:cubicBezTo>
                      <a:pt x="19" y="540"/>
                      <a:pt x="19" y="540"/>
                      <a:pt x="19" y="540"/>
                    </a:cubicBezTo>
                    <a:cubicBezTo>
                      <a:pt x="9" y="540"/>
                      <a:pt x="0" y="549"/>
                      <a:pt x="0" y="559"/>
                    </a:cubicBezTo>
                    <a:cubicBezTo>
                      <a:pt x="0" y="570"/>
                      <a:pt x="9" y="579"/>
                      <a:pt x="19" y="579"/>
                    </a:cubicBezTo>
                    <a:cubicBezTo>
                      <a:pt x="140" y="579"/>
                      <a:pt x="140" y="579"/>
                      <a:pt x="140" y="579"/>
                    </a:cubicBezTo>
                    <a:cubicBezTo>
                      <a:pt x="140" y="608"/>
                      <a:pt x="140" y="608"/>
                      <a:pt x="140" y="608"/>
                    </a:cubicBezTo>
                    <a:cubicBezTo>
                      <a:pt x="140" y="618"/>
                      <a:pt x="148" y="627"/>
                      <a:pt x="159" y="627"/>
                    </a:cubicBezTo>
                    <a:cubicBezTo>
                      <a:pt x="471" y="627"/>
                      <a:pt x="471" y="627"/>
                      <a:pt x="471" y="627"/>
                    </a:cubicBezTo>
                  </a:path>
                </a:pathLst>
              </a:custGeom>
              <a:grp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sp>
            <p:nvSpPr>
              <p:cNvPr id="39" name="Freeform 107">
                <a:extLst>
                  <a:ext uri="{FF2B5EF4-FFF2-40B4-BE49-F238E27FC236}">
                    <a16:creationId xmlns:a16="http://schemas.microsoft.com/office/drawing/2014/main" id="{EE8C0C0A-ACFE-8C2B-1D0D-328158B47F21}"/>
                  </a:ext>
                </a:extLst>
              </p:cNvPr>
              <p:cNvSpPr>
                <a:spLocks/>
              </p:cNvSpPr>
              <p:nvPr/>
            </p:nvSpPr>
            <p:spPr bwMode="auto">
              <a:xfrm>
                <a:off x="295" y="2554"/>
                <a:ext cx="189" cy="63"/>
              </a:xfrm>
              <a:custGeom>
                <a:avLst/>
                <a:gdLst>
                  <a:gd name="T0" fmla="*/ 1583 w 1583"/>
                  <a:gd name="T1" fmla="*/ 215 h 522"/>
                  <a:gd name="T2" fmla="*/ 1271 w 1583"/>
                  <a:gd name="T3" fmla="*/ 215 h 522"/>
                  <a:gd name="T4" fmla="*/ 1252 w 1583"/>
                  <a:gd name="T5" fmla="*/ 234 h 522"/>
                  <a:gd name="T6" fmla="*/ 1252 w 1583"/>
                  <a:gd name="T7" fmla="*/ 272 h 522"/>
                  <a:gd name="T8" fmla="*/ 1079 w 1583"/>
                  <a:gd name="T9" fmla="*/ 272 h 522"/>
                  <a:gd name="T10" fmla="*/ 707 w 1583"/>
                  <a:gd name="T11" fmla="*/ 4 h 522"/>
                  <a:gd name="T12" fmla="*/ 704 w 1583"/>
                  <a:gd name="T13" fmla="*/ 4 h 522"/>
                  <a:gd name="T14" fmla="*/ 700 w 1583"/>
                  <a:gd name="T15" fmla="*/ 4 h 522"/>
                  <a:gd name="T16" fmla="*/ 638 w 1583"/>
                  <a:gd name="T17" fmla="*/ 2 h 522"/>
                  <a:gd name="T18" fmla="*/ 633 w 1583"/>
                  <a:gd name="T19" fmla="*/ 2 h 522"/>
                  <a:gd name="T20" fmla="*/ 478 w 1583"/>
                  <a:gd name="T21" fmla="*/ 3 h 522"/>
                  <a:gd name="T22" fmla="*/ 346 w 1583"/>
                  <a:gd name="T23" fmla="*/ 66 h 522"/>
                  <a:gd name="T24" fmla="*/ 20 w 1583"/>
                  <a:gd name="T25" fmla="*/ 392 h 522"/>
                  <a:gd name="T26" fmla="*/ 22 w 1583"/>
                  <a:gd name="T27" fmla="*/ 456 h 522"/>
                  <a:gd name="T28" fmla="*/ 203 w 1583"/>
                  <a:gd name="T29" fmla="*/ 522 h 522"/>
                  <a:gd name="T30" fmla="*/ 329 w 1583"/>
                  <a:gd name="T31" fmla="*/ 484 h 522"/>
                  <a:gd name="T32" fmla="*/ 332 w 1583"/>
                  <a:gd name="T33" fmla="*/ 482 h 522"/>
                  <a:gd name="T34" fmla="*/ 531 w 1583"/>
                  <a:gd name="T35" fmla="*/ 284 h 522"/>
                  <a:gd name="T36" fmla="*/ 819 w 1583"/>
                  <a:gd name="T37" fmla="*/ 407 h 522"/>
                  <a:gd name="T38" fmla="*/ 831 w 1583"/>
                  <a:gd name="T39" fmla="*/ 403 h 522"/>
                  <a:gd name="T40" fmla="*/ 896 w 1583"/>
                  <a:gd name="T41" fmla="*/ 37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3" h="522">
                    <a:moveTo>
                      <a:pt x="1583" y="215"/>
                    </a:moveTo>
                    <a:cubicBezTo>
                      <a:pt x="1271" y="215"/>
                      <a:pt x="1271" y="215"/>
                      <a:pt x="1271" y="215"/>
                    </a:cubicBezTo>
                    <a:cubicBezTo>
                      <a:pt x="1260" y="215"/>
                      <a:pt x="1252" y="223"/>
                      <a:pt x="1252" y="234"/>
                    </a:cubicBezTo>
                    <a:cubicBezTo>
                      <a:pt x="1252" y="272"/>
                      <a:pt x="1252" y="272"/>
                      <a:pt x="1252" y="272"/>
                    </a:cubicBezTo>
                    <a:cubicBezTo>
                      <a:pt x="1079" y="272"/>
                      <a:pt x="1079" y="272"/>
                      <a:pt x="1079" y="272"/>
                    </a:cubicBezTo>
                    <a:cubicBezTo>
                      <a:pt x="1061" y="172"/>
                      <a:pt x="986" y="25"/>
                      <a:pt x="707" y="4"/>
                    </a:cubicBezTo>
                    <a:cubicBezTo>
                      <a:pt x="706" y="4"/>
                      <a:pt x="705" y="4"/>
                      <a:pt x="704" y="4"/>
                    </a:cubicBezTo>
                    <a:cubicBezTo>
                      <a:pt x="703" y="4"/>
                      <a:pt x="702" y="4"/>
                      <a:pt x="700" y="4"/>
                    </a:cubicBezTo>
                    <a:cubicBezTo>
                      <a:pt x="680" y="2"/>
                      <a:pt x="660" y="2"/>
                      <a:pt x="638" y="2"/>
                    </a:cubicBezTo>
                    <a:cubicBezTo>
                      <a:pt x="636" y="2"/>
                      <a:pt x="635" y="2"/>
                      <a:pt x="633" y="2"/>
                    </a:cubicBezTo>
                    <a:cubicBezTo>
                      <a:pt x="573" y="1"/>
                      <a:pt x="494" y="0"/>
                      <a:pt x="478" y="3"/>
                    </a:cubicBezTo>
                    <a:cubicBezTo>
                      <a:pt x="403" y="14"/>
                      <a:pt x="347" y="66"/>
                      <a:pt x="346" y="66"/>
                    </a:cubicBezTo>
                    <a:cubicBezTo>
                      <a:pt x="20" y="392"/>
                      <a:pt x="20" y="392"/>
                      <a:pt x="20" y="392"/>
                    </a:cubicBezTo>
                    <a:cubicBezTo>
                      <a:pt x="6" y="405"/>
                      <a:pt x="0" y="429"/>
                      <a:pt x="22" y="456"/>
                    </a:cubicBezTo>
                    <a:cubicBezTo>
                      <a:pt x="51" y="490"/>
                      <a:pt x="126" y="522"/>
                      <a:pt x="203" y="522"/>
                    </a:cubicBezTo>
                    <a:cubicBezTo>
                      <a:pt x="248" y="522"/>
                      <a:pt x="292" y="511"/>
                      <a:pt x="329" y="484"/>
                    </a:cubicBezTo>
                    <a:cubicBezTo>
                      <a:pt x="330" y="483"/>
                      <a:pt x="331" y="483"/>
                      <a:pt x="332" y="482"/>
                    </a:cubicBezTo>
                    <a:cubicBezTo>
                      <a:pt x="531" y="284"/>
                      <a:pt x="531" y="284"/>
                      <a:pt x="531" y="284"/>
                    </a:cubicBezTo>
                    <a:cubicBezTo>
                      <a:pt x="568" y="362"/>
                      <a:pt x="659" y="454"/>
                      <a:pt x="819" y="407"/>
                    </a:cubicBezTo>
                    <a:cubicBezTo>
                      <a:pt x="823" y="406"/>
                      <a:pt x="827" y="405"/>
                      <a:pt x="831" y="403"/>
                    </a:cubicBezTo>
                    <a:cubicBezTo>
                      <a:pt x="857" y="395"/>
                      <a:pt x="878" y="385"/>
                      <a:pt x="896" y="373"/>
                    </a:cubicBezTo>
                  </a:path>
                </a:pathLst>
              </a:custGeom>
              <a:grp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sp>
            <p:nvSpPr>
              <p:cNvPr id="40" name="Freeform 108">
                <a:extLst>
                  <a:ext uri="{FF2B5EF4-FFF2-40B4-BE49-F238E27FC236}">
                    <a16:creationId xmlns:a16="http://schemas.microsoft.com/office/drawing/2014/main" id="{4865B504-532D-E06D-693E-807E7932D9D2}"/>
                  </a:ext>
                </a:extLst>
              </p:cNvPr>
              <p:cNvSpPr>
                <a:spLocks/>
              </p:cNvSpPr>
              <p:nvPr/>
            </p:nvSpPr>
            <p:spPr bwMode="auto">
              <a:xfrm>
                <a:off x="215" y="2586"/>
                <a:ext cx="45" cy="74"/>
              </a:xfrm>
              <a:custGeom>
                <a:avLst/>
                <a:gdLst>
                  <a:gd name="T0" fmla="*/ 0 w 382"/>
                  <a:gd name="T1" fmla="*/ 622 h 622"/>
                  <a:gd name="T2" fmla="*/ 312 w 382"/>
                  <a:gd name="T3" fmla="*/ 622 h 622"/>
                  <a:gd name="T4" fmla="*/ 331 w 382"/>
                  <a:gd name="T5" fmla="*/ 603 h 622"/>
                  <a:gd name="T6" fmla="*/ 331 w 382"/>
                  <a:gd name="T7" fmla="*/ 535 h 622"/>
                  <a:gd name="T8" fmla="*/ 363 w 382"/>
                  <a:gd name="T9" fmla="*/ 535 h 622"/>
                  <a:gd name="T10" fmla="*/ 382 w 382"/>
                  <a:gd name="T11" fmla="*/ 515 h 622"/>
                  <a:gd name="T12" fmla="*/ 363 w 382"/>
                  <a:gd name="T13" fmla="*/ 496 h 622"/>
                  <a:gd name="T14" fmla="*/ 332 w 382"/>
                  <a:gd name="T15" fmla="*/ 496 h 622"/>
                  <a:gd name="T16" fmla="*/ 331 w 382"/>
                  <a:gd name="T17"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 h="622">
                    <a:moveTo>
                      <a:pt x="0" y="622"/>
                    </a:moveTo>
                    <a:cubicBezTo>
                      <a:pt x="312" y="622"/>
                      <a:pt x="312" y="622"/>
                      <a:pt x="312" y="622"/>
                    </a:cubicBezTo>
                    <a:cubicBezTo>
                      <a:pt x="322" y="622"/>
                      <a:pt x="331" y="614"/>
                      <a:pt x="331" y="603"/>
                    </a:cubicBezTo>
                    <a:cubicBezTo>
                      <a:pt x="331" y="535"/>
                      <a:pt x="331" y="535"/>
                      <a:pt x="331" y="535"/>
                    </a:cubicBezTo>
                    <a:cubicBezTo>
                      <a:pt x="363" y="535"/>
                      <a:pt x="363" y="535"/>
                      <a:pt x="363" y="535"/>
                    </a:cubicBezTo>
                    <a:cubicBezTo>
                      <a:pt x="374" y="535"/>
                      <a:pt x="382" y="526"/>
                      <a:pt x="382" y="515"/>
                    </a:cubicBezTo>
                    <a:cubicBezTo>
                      <a:pt x="382" y="505"/>
                      <a:pt x="374" y="496"/>
                      <a:pt x="363" y="496"/>
                    </a:cubicBezTo>
                    <a:cubicBezTo>
                      <a:pt x="332" y="496"/>
                      <a:pt x="332" y="496"/>
                      <a:pt x="332" y="496"/>
                    </a:cubicBezTo>
                    <a:cubicBezTo>
                      <a:pt x="331" y="0"/>
                      <a:pt x="331" y="0"/>
                      <a:pt x="331" y="0"/>
                    </a:cubicBezTo>
                  </a:path>
                </a:pathLst>
              </a:custGeom>
              <a:grp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sp>
            <p:nvSpPr>
              <p:cNvPr id="41" name="Freeform 109">
                <a:extLst>
                  <a:ext uri="{FF2B5EF4-FFF2-40B4-BE49-F238E27FC236}">
                    <a16:creationId xmlns:a16="http://schemas.microsoft.com/office/drawing/2014/main" id="{EB8B3582-A8D9-70BC-FBAC-8574A0E51F9D}"/>
                  </a:ext>
                </a:extLst>
              </p:cNvPr>
              <p:cNvSpPr>
                <a:spLocks/>
              </p:cNvSpPr>
              <p:nvPr/>
            </p:nvSpPr>
            <p:spPr bwMode="auto">
              <a:xfrm>
                <a:off x="215" y="2548"/>
                <a:ext cx="129" cy="21"/>
              </a:xfrm>
              <a:custGeom>
                <a:avLst/>
                <a:gdLst>
                  <a:gd name="T0" fmla="*/ 1085 w 1085"/>
                  <a:gd name="T1" fmla="*/ 19 h 176"/>
                  <a:gd name="T2" fmla="*/ 1065 w 1085"/>
                  <a:gd name="T3" fmla="*/ 0 h 176"/>
                  <a:gd name="T4" fmla="*/ 774 w 1085"/>
                  <a:gd name="T5" fmla="*/ 0 h 176"/>
                  <a:gd name="T6" fmla="*/ 484 w 1085"/>
                  <a:gd name="T7" fmla="*/ 176 h 176"/>
                  <a:gd name="T8" fmla="*/ 331 w 1085"/>
                  <a:gd name="T9" fmla="*/ 176 h 176"/>
                  <a:gd name="T10" fmla="*/ 331 w 1085"/>
                  <a:gd name="T11" fmla="*/ 107 h 176"/>
                  <a:gd name="T12" fmla="*/ 312 w 1085"/>
                  <a:gd name="T13" fmla="*/ 88 h 176"/>
                  <a:gd name="T14" fmla="*/ 0 w 1085"/>
                  <a:gd name="T15" fmla="*/ 88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5" h="176">
                    <a:moveTo>
                      <a:pt x="1085" y="19"/>
                    </a:moveTo>
                    <a:cubicBezTo>
                      <a:pt x="1085" y="8"/>
                      <a:pt x="1076" y="0"/>
                      <a:pt x="1065" y="0"/>
                    </a:cubicBezTo>
                    <a:cubicBezTo>
                      <a:pt x="774" y="0"/>
                      <a:pt x="774" y="0"/>
                      <a:pt x="774" y="0"/>
                    </a:cubicBezTo>
                    <a:cubicBezTo>
                      <a:pt x="652" y="0"/>
                      <a:pt x="540" y="69"/>
                      <a:pt x="484" y="176"/>
                    </a:cubicBezTo>
                    <a:cubicBezTo>
                      <a:pt x="331" y="176"/>
                      <a:pt x="331" y="176"/>
                      <a:pt x="331" y="176"/>
                    </a:cubicBezTo>
                    <a:cubicBezTo>
                      <a:pt x="331" y="107"/>
                      <a:pt x="331" y="107"/>
                      <a:pt x="331" y="107"/>
                    </a:cubicBezTo>
                    <a:cubicBezTo>
                      <a:pt x="331" y="96"/>
                      <a:pt x="322" y="88"/>
                      <a:pt x="312" y="88"/>
                    </a:cubicBezTo>
                    <a:cubicBezTo>
                      <a:pt x="0" y="88"/>
                      <a:pt x="0" y="88"/>
                      <a:pt x="0" y="88"/>
                    </a:cubicBezTo>
                  </a:path>
                </a:pathLst>
              </a:custGeom>
              <a:grp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grpSp>
      </p:grpSp>
      <p:grpSp>
        <p:nvGrpSpPr>
          <p:cNvPr id="117" name="Group 116">
            <a:extLst>
              <a:ext uri="{FF2B5EF4-FFF2-40B4-BE49-F238E27FC236}">
                <a16:creationId xmlns:a16="http://schemas.microsoft.com/office/drawing/2014/main" id="{99A4903D-F395-B509-434D-E2D2AC1A2960}"/>
              </a:ext>
            </a:extLst>
          </p:cNvPr>
          <p:cNvGrpSpPr/>
          <p:nvPr/>
        </p:nvGrpSpPr>
        <p:grpSpPr>
          <a:xfrm>
            <a:off x="2698224" y="3907230"/>
            <a:ext cx="857944" cy="857944"/>
            <a:chOff x="2573000" y="3897705"/>
            <a:chExt cx="857944" cy="857944"/>
          </a:xfrm>
        </p:grpSpPr>
        <p:sp>
          <p:nvSpPr>
            <p:cNvPr id="27" name="Ellipse 15">
              <a:extLst>
                <a:ext uri="{FF2B5EF4-FFF2-40B4-BE49-F238E27FC236}">
                  <a16:creationId xmlns:a16="http://schemas.microsoft.com/office/drawing/2014/main" id="{DF57565A-EF5A-62CA-7DE1-71C302683CBB}"/>
                </a:ext>
              </a:extLst>
            </p:cNvPr>
            <p:cNvSpPr/>
            <p:nvPr/>
          </p:nvSpPr>
          <p:spPr>
            <a:xfrm>
              <a:off x="2573000" y="3897705"/>
              <a:ext cx="857944" cy="8579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a:ln>
                  <a:noFill/>
                </a:ln>
                <a:solidFill>
                  <a:srgbClr val="FFFFFF"/>
                </a:solidFill>
                <a:effectLst/>
                <a:uLnTx/>
                <a:uFillTx/>
                <a:latin typeface="Arial"/>
                <a:ea typeface="+mn-ea"/>
                <a:cs typeface="+mn-cs"/>
              </a:endParaRPr>
            </a:p>
          </p:txBody>
        </p:sp>
        <p:grpSp>
          <p:nvGrpSpPr>
            <p:cNvPr id="42" name="Groupe 40">
              <a:extLst>
                <a:ext uri="{FF2B5EF4-FFF2-40B4-BE49-F238E27FC236}">
                  <a16:creationId xmlns:a16="http://schemas.microsoft.com/office/drawing/2014/main" id="{E9CBB582-3CB7-5BE5-B58D-FC8CFD33134F}"/>
                </a:ext>
              </a:extLst>
            </p:cNvPr>
            <p:cNvGrpSpPr>
              <a:grpSpLocks noChangeAspect="1"/>
            </p:cNvGrpSpPr>
            <p:nvPr/>
          </p:nvGrpSpPr>
          <p:grpSpPr>
            <a:xfrm>
              <a:off x="2684308" y="4143797"/>
              <a:ext cx="635328" cy="365760"/>
              <a:chOff x="6106195" y="3060823"/>
              <a:chExt cx="816224" cy="469900"/>
            </a:xfrm>
          </p:grpSpPr>
          <p:grpSp>
            <p:nvGrpSpPr>
              <p:cNvPr id="43" name="Group 152">
                <a:extLst>
                  <a:ext uri="{FF2B5EF4-FFF2-40B4-BE49-F238E27FC236}">
                    <a16:creationId xmlns:a16="http://schemas.microsoft.com/office/drawing/2014/main" id="{2BF40CF6-46E7-09F1-7C51-0133B2EBA3E3}"/>
                  </a:ext>
                </a:extLst>
              </p:cNvPr>
              <p:cNvGrpSpPr>
                <a:grpSpLocks noChangeAspect="1"/>
              </p:cNvGrpSpPr>
              <p:nvPr/>
            </p:nvGrpSpPr>
            <p:grpSpPr bwMode="auto">
              <a:xfrm>
                <a:off x="6452519" y="3060823"/>
                <a:ext cx="469900" cy="469900"/>
                <a:chOff x="887" y="621"/>
                <a:chExt cx="833" cy="833"/>
              </a:xfrm>
            </p:grpSpPr>
            <p:sp>
              <p:nvSpPr>
                <p:cNvPr id="48" name="Freeform 153">
                  <a:extLst>
                    <a:ext uri="{FF2B5EF4-FFF2-40B4-BE49-F238E27FC236}">
                      <a16:creationId xmlns:a16="http://schemas.microsoft.com/office/drawing/2014/main" id="{2963A088-D7BE-A330-39A1-DEF90F58A8C6}"/>
                    </a:ext>
                  </a:extLst>
                </p:cNvPr>
                <p:cNvSpPr>
                  <a:spLocks/>
                </p:cNvSpPr>
                <p:nvPr/>
              </p:nvSpPr>
              <p:spPr bwMode="auto">
                <a:xfrm>
                  <a:off x="887" y="621"/>
                  <a:ext cx="833" cy="833"/>
                </a:xfrm>
                <a:custGeom>
                  <a:avLst/>
                  <a:gdLst>
                    <a:gd name="T0" fmla="*/ 390 w 395"/>
                    <a:gd name="T1" fmla="*/ 235 h 395"/>
                    <a:gd name="T2" fmla="*/ 356 w 395"/>
                    <a:gd name="T3" fmla="*/ 197 h 395"/>
                    <a:gd name="T4" fmla="*/ 390 w 395"/>
                    <a:gd name="T5" fmla="*/ 160 h 395"/>
                    <a:gd name="T6" fmla="*/ 393 w 395"/>
                    <a:gd name="T7" fmla="*/ 158 h 395"/>
                    <a:gd name="T8" fmla="*/ 394 w 395"/>
                    <a:gd name="T9" fmla="*/ 154 h 395"/>
                    <a:gd name="T10" fmla="*/ 367 w 395"/>
                    <a:gd name="T11" fmla="*/ 89 h 395"/>
                    <a:gd name="T12" fmla="*/ 364 w 395"/>
                    <a:gd name="T13" fmla="*/ 87 h 395"/>
                    <a:gd name="T14" fmla="*/ 360 w 395"/>
                    <a:gd name="T15" fmla="*/ 88 h 395"/>
                    <a:gd name="T16" fmla="*/ 309 w 395"/>
                    <a:gd name="T17" fmla="*/ 85 h 395"/>
                    <a:gd name="T18" fmla="*/ 306 w 395"/>
                    <a:gd name="T19" fmla="*/ 35 h 395"/>
                    <a:gd name="T20" fmla="*/ 307 w 395"/>
                    <a:gd name="T21" fmla="*/ 31 h 395"/>
                    <a:gd name="T22" fmla="*/ 305 w 395"/>
                    <a:gd name="T23" fmla="*/ 27 h 395"/>
                    <a:gd name="T24" fmla="*/ 241 w 395"/>
                    <a:gd name="T25" fmla="*/ 1 h 395"/>
                    <a:gd name="T26" fmla="*/ 237 w 395"/>
                    <a:gd name="T27" fmla="*/ 1 h 395"/>
                    <a:gd name="T28" fmla="*/ 235 w 395"/>
                    <a:gd name="T29" fmla="*/ 5 h 395"/>
                    <a:gd name="T30" fmla="*/ 198 w 395"/>
                    <a:gd name="T31" fmla="*/ 39 h 395"/>
                    <a:gd name="T32" fmla="*/ 160 w 395"/>
                    <a:gd name="T33" fmla="*/ 5 h 395"/>
                    <a:gd name="T34" fmla="*/ 158 w 395"/>
                    <a:gd name="T35" fmla="*/ 1 h 395"/>
                    <a:gd name="T36" fmla="*/ 154 w 395"/>
                    <a:gd name="T37" fmla="*/ 1 h 395"/>
                    <a:gd name="T38" fmla="*/ 89 w 395"/>
                    <a:gd name="T39" fmla="*/ 27 h 395"/>
                    <a:gd name="T40" fmla="*/ 87 w 395"/>
                    <a:gd name="T41" fmla="*/ 31 h 395"/>
                    <a:gd name="T42" fmla="*/ 88 w 395"/>
                    <a:gd name="T43" fmla="*/ 35 h 395"/>
                    <a:gd name="T44" fmla="*/ 85 w 395"/>
                    <a:gd name="T45" fmla="*/ 85 h 395"/>
                    <a:gd name="T46" fmla="*/ 34 w 395"/>
                    <a:gd name="T47" fmla="*/ 88 h 395"/>
                    <a:gd name="T48" fmla="*/ 30 w 395"/>
                    <a:gd name="T49" fmla="*/ 87 h 395"/>
                    <a:gd name="T50" fmla="*/ 27 w 395"/>
                    <a:gd name="T51" fmla="*/ 89 h 395"/>
                    <a:gd name="T52" fmla="*/ 1 w 395"/>
                    <a:gd name="T53" fmla="*/ 153 h 395"/>
                    <a:gd name="T54" fmla="*/ 1 w 395"/>
                    <a:gd name="T55" fmla="*/ 157 h 395"/>
                    <a:gd name="T56" fmla="*/ 5 w 395"/>
                    <a:gd name="T57" fmla="*/ 159 h 395"/>
                    <a:gd name="T58" fmla="*/ 39 w 395"/>
                    <a:gd name="T59" fmla="*/ 197 h 395"/>
                    <a:gd name="T60" fmla="*/ 5 w 395"/>
                    <a:gd name="T61" fmla="*/ 235 h 395"/>
                    <a:gd name="T62" fmla="*/ 1 w 395"/>
                    <a:gd name="T63" fmla="*/ 237 h 395"/>
                    <a:gd name="T64" fmla="*/ 1 w 395"/>
                    <a:gd name="T65" fmla="*/ 241 h 395"/>
                    <a:gd name="T66" fmla="*/ 27 w 395"/>
                    <a:gd name="T67" fmla="*/ 306 h 395"/>
                    <a:gd name="T68" fmla="*/ 31 w 395"/>
                    <a:gd name="T69" fmla="*/ 308 h 395"/>
                    <a:gd name="T70" fmla="*/ 35 w 395"/>
                    <a:gd name="T71" fmla="*/ 307 h 395"/>
                    <a:gd name="T72" fmla="*/ 85 w 395"/>
                    <a:gd name="T73" fmla="*/ 310 h 395"/>
                    <a:gd name="T74" fmla="*/ 88 w 395"/>
                    <a:gd name="T75" fmla="*/ 361 h 395"/>
                    <a:gd name="T76" fmla="*/ 87 w 395"/>
                    <a:gd name="T77" fmla="*/ 365 h 395"/>
                    <a:gd name="T78" fmla="*/ 89 w 395"/>
                    <a:gd name="T79" fmla="*/ 368 h 395"/>
                    <a:gd name="T80" fmla="*/ 154 w 395"/>
                    <a:gd name="T81" fmla="*/ 395 h 395"/>
                    <a:gd name="T82" fmla="*/ 158 w 395"/>
                    <a:gd name="T83" fmla="*/ 394 h 395"/>
                    <a:gd name="T84" fmla="*/ 160 w 395"/>
                    <a:gd name="T85" fmla="*/ 391 h 395"/>
                    <a:gd name="T86" fmla="*/ 197 w 395"/>
                    <a:gd name="T87" fmla="*/ 357 h 395"/>
                    <a:gd name="T88" fmla="*/ 235 w 395"/>
                    <a:gd name="T89" fmla="*/ 391 h 395"/>
                    <a:gd name="T90" fmla="*/ 237 w 395"/>
                    <a:gd name="T91" fmla="*/ 394 h 395"/>
                    <a:gd name="T92" fmla="*/ 240 w 395"/>
                    <a:gd name="T93" fmla="*/ 395 h 395"/>
                    <a:gd name="T94" fmla="*/ 241 w 395"/>
                    <a:gd name="T95" fmla="*/ 395 h 395"/>
                    <a:gd name="T96" fmla="*/ 305 w 395"/>
                    <a:gd name="T97" fmla="*/ 368 h 395"/>
                    <a:gd name="T98" fmla="*/ 308 w 395"/>
                    <a:gd name="T99" fmla="*/ 365 h 395"/>
                    <a:gd name="T100" fmla="*/ 307 w 395"/>
                    <a:gd name="T101" fmla="*/ 361 h 395"/>
                    <a:gd name="T102" fmla="*/ 309 w 395"/>
                    <a:gd name="T103" fmla="*/ 310 h 395"/>
                    <a:gd name="T104" fmla="*/ 360 w 395"/>
                    <a:gd name="T105" fmla="*/ 307 h 395"/>
                    <a:gd name="T106" fmla="*/ 364 w 395"/>
                    <a:gd name="T107" fmla="*/ 308 h 395"/>
                    <a:gd name="T108" fmla="*/ 368 w 395"/>
                    <a:gd name="T109" fmla="*/ 306 h 395"/>
                    <a:gd name="T110" fmla="*/ 395 w 395"/>
                    <a:gd name="T111" fmla="*/ 241 h 395"/>
                    <a:gd name="T112" fmla="*/ 394 w 395"/>
                    <a:gd name="T113" fmla="*/ 237 h 395"/>
                    <a:gd name="T114" fmla="*/ 390 w 395"/>
                    <a:gd name="T115" fmla="*/ 23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5" h="395">
                      <a:moveTo>
                        <a:pt x="390" y="235"/>
                      </a:moveTo>
                      <a:cubicBezTo>
                        <a:pt x="371" y="233"/>
                        <a:pt x="356" y="217"/>
                        <a:pt x="356" y="197"/>
                      </a:cubicBezTo>
                      <a:cubicBezTo>
                        <a:pt x="356" y="178"/>
                        <a:pt x="370" y="162"/>
                        <a:pt x="390" y="160"/>
                      </a:cubicBezTo>
                      <a:cubicBezTo>
                        <a:pt x="391" y="160"/>
                        <a:pt x="393" y="159"/>
                        <a:pt x="393" y="158"/>
                      </a:cubicBezTo>
                      <a:cubicBezTo>
                        <a:pt x="394" y="157"/>
                        <a:pt x="395" y="155"/>
                        <a:pt x="394" y="154"/>
                      </a:cubicBezTo>
                      <a:cubicBezTo>
                        <a:pt x="389" y="131"/>
                        <a:pt x="380" y="109"/>
                        <a:pt x="367" y="89"/>
                      </a:cubicBezTo>
                      <a:cubicBezTo>
                        <a:pt x="367" y="88"/>
                        <a:pt x="365" y="87"/>
                        <a:pt x="364" y="87"/>
                      </a:cubicBezTo>
                      <a:cubicBezTo>
                        <a:pt x="363" y="87"/>
                        <a:pt x="361" y="87"/>
                        <a:pt x="360" y="88"/>
                      </a:cubicBezTo>
                      <a:cubicBezTo>
                        <a:pt x="345" y="100"/>
                        <a:pt x="323" y="99"/>
                        <a:pt x="309" y="85"/>
                      </a:cubicBezTo>
                      <a:cubicBezTo>
                        <a:pt x="295" y="72"/>
                        <a:pt x="294" y="50"/>
                        <a:pt x="306" y="35"/>
                      </a:cubicBezTo>
                      <a:cubicBezTo>
                        <a:pt x="307" y="33"/>
                        <a:pt x="307" y="32"/>
                        <a:pt x="307" y="31"/>
                      </a:cubicBezTo>
                      <a:cubicBezTo>
                        <a:pt x="307" y="29"/>
                        <a:pt x="306" y="28"/>
                        <a:pt x="305" y="27"/>
                      </a:cubicBezTo>
                      <a:cubicBezTo>
                        <a:pt x="286" y="15"/>
                        <a:pt x="264" y="5"/>
                        <a:pt x="241" y="1"/>
                      </a:cubicBezTo>
                      <a:cubicBezTo>
                        <a:pt x="240" y="0"/>
                        <a:pt x="239" y="1"/>
                        <a:pt x="237" y="1"/>
                      </a:cubicBezTo>
                      <a:cubicBezTo>
                        <a:pt x="236" y="2"/>
                        <a:pt x="235" y="3"/>
                        <a:pt x="235" y="5"/>
                      </a:cubicBezTo>
                      <a:cubicBezTo>
                        <a:pt x="233" y="24"/>
                        <a:pt x="217" y="39"/>
                        <a:pt x="198" y="39"/>
                      </a:cubicBezTo>
                      <a:cubicBezTo>
                        <a:pt x="179" y="39"/>
                        <a:pt x="162" y="25"/>
                        <a:pt x="160" y="5"/>
                      </a:cubicBezTo>
                      <a:cubicBezTo>
                        <a:pt x="160" y="3"/>
                        <a:pt x="159" y="2"/>
                        <a:pt x="158" y="1"/>
                      </a:cubicBezTo>
                      <a:cubicBezTo>
                        <a:pt x="157" y="1"/>
                        <a:pt x="155" y="0"/>
                        <a:pt x="154" y="1"/>
                      </a:cubicBezTo>
                      <a:cubicBezTo>
                        <a:pt x="131" y="5"/>
                        <a:pt x="109" y="15"/>
                        <a:pt x="89" y="27"/>
                      </a:cubicBezTo>
                      <a:cubicBezTo>
                        <a:pt x="88" y="28"/>
                        <a:pt x="87" y="29"/>
                        <a:pt x="87" y="31"/>
                      </a:cubicBezTo>
                      <a:cubicBezTo>
                        <a:pt x="86" y="32"/>
                        <a:pt x="87" y="33"/>
                        <a:pt x="88" y="35"/>
                      </a:cubicBezTo>
                      <a:cubicBezTo>
                        <a:pt x="100" y="50"/>
                        <a:pt x="99" y="71"/>
                        <a:pt x="85" y="85"/>
                      </a:cubicBezTo>
                      <a:cubicBezTo>
                        <a:pt x="71" y="99"/>
                        <a:pt x="49" y="100"/>
                        <a:pt x="34" y="88"/>
                      </a:cubicBezTo>
                      <a:cubicBezTo>
                        <a:pt x="33" y="87"/>
                        <a:pt x="32" y="87"/>
                        <a:pt x="30" y="87"/>
                      </a:cubicBezTo>
                      <a:cubicBezTo>
                        <a:pt x="29" y="87"/>
                        <a:pt x="27" y="88"/>
                        <a:pt x="27" y="89"/>
                      </a:cubicBezTo>
                      <a:cubicBezTo>
                        <a:pt x="15" y="109"/>
                        <a:pt x="5" y="131"/>
                        <a:pt x="1" y="153"/>
                      </a:cubicBezTo>
                      <a:cubicBezTo>
                        <a:pt x="0" y="155"/>
                        <a:pt x="1" y="156"/>
                        <a:pt x="1" y="157"/>
                      </a:cubicBezTo>
                      <a:cubicBezTo>
                        <a:pt x="2" y="159"/>
                        <a:pt x="3" y="159"/>
                        <a:pt x="5" y="159"/>
                      </a:cubicBezTo>
                      <a:cubicBezTo>
                        <a:pt x="24" y="161"/>
                        <a:pt x="39" y="178"/>
                        <a:pt x="39" y="197"/>
                      </a:cubicBezTo>
                      <a:cubicBezTo>
                        <a:pt x="39" y="216"/>
                        <a:pt x="25" y="233"/>
                        <a:pt x="5" y="235"/>
                      </a:cubicBezTo>
                      <a:cubicBezTo>
                        <a:pt x="3" y="235"/>
                        <a:pt x="2" y="235"/>
                        <a:pt x="1" y="237"/>
                      </a:cubicBezTo>
                      <a:cubicBezTo>
                        <a:pt x="1" y="238"/>
                        <a:pt x="0" y="239"/>
                        <a:pt x="1" y="241"/>
                      </a:cubicBezTo>
                      <a:cubicBezTo>
                        <a:pt x="5" y="264"/>
                        <a:pt x="15" y="286"/>
                        <a:pt x="27" y="306"/>
                      </a:cubicBezTo>
                      <a:cubicBezTo>
                        <a:pt x="28" y="307"/>
                        <a:pt x="29" y="308"/>
                        <a:pt x="31" y="308"/>
                      </a:cubicBezTo>
                      <a:cubicBezTo>
                        <a:pt x="32" y="309"/>
                        <a:pt x="33" y="308"/>
                        <a:pt x="35" y="307"/>
                      </a:cubicBezTo>
                      <a:cubicBezTo>
                        <a:pt x="50" y="295"/>
                        <a:pt x="71" y="296"/>
                        <a:pt x="85" y="310"/>
                      </a:cubicBezTo>
                      <a:cubicBezTo>
                        <a:pt x="99" y="323"/>
                        <a:pt x="100" y="345"/>
                        <a:pt x="88" y="361"/>
                      </a:cubicBezTo>
                      <a:cubicBezTo>
                        <a:pt x="87" y="362"/>
                        <a:pt x="87" y="363"/>
                        <a:pt x="87" y="365"/>
                      </a:cubicBezTo>
                      <a:cubicBezTo>
                        <a:pt x="87" y="366"/>
                        <a:pt x="88" y="367"/>
                        <a:pt x="89" y="368"/>
                      </a:cubicBezTo>
                      <a:cubicBezTo>
                        <a:pt x="109" y="381"/>
                        <a:pt x="131" y="390"/>
                        <a:pt x="154" y="395"/>
                      </a:cubicBezTo>
                      <a:cubicBezTo>
                        <a:pt x="155" y="395"/>
                        <a:pt x="157" y="395"/>
                        <a:pt x="158" y="394"/>
                      </a:cubicBezTo>
                      <a:cubicBezTo>
                        <a:pt x="159" y="393"/>
                        <a:pt x="160" y="392"/>
                        <a:pt x="160" y="391"/>
                      </a:cubicBezTo>
                      <a:cubicBezTo>
                        <a:pt x="162" y="371"/>
                        <a:pt x="178" y="357"/>
                        <a:pt x="197" y="357"/>
                      </a:cubicBezTo>
                      <a:cubicBezTo>
                        <a:pt x="217" y="357"/>
                        <a:pt x="233" y="371"/>
                        <a:pt x="235" y="391"/>
                      </a:cubicBezTo>
                      <a:cubicBezTo>
                        <a:pt x="235" y="392"/>
                        <a:pt x="236" y="393"/>
                        <a:pt x="237" y="394"/>
                      </a:cubicBezTo>
                      <a:cubicBezTo>
                        <a:pt x="238" y="395"/>
                        <a:pt x="239" y="395"/>
                        <a:pt x="240" y="395"/>
                      </a:cubicBezTo>
                      <a:cubicBezTo>
                        <a:pt x="240" y="395"/>
                        <a:pt x="241" y="395"/>
                        <a:pt x="241" y="395"/>
                      </a:cubicBezTo>
                      <a:cubicBezTo>
                        <a:pt x="264" y="390"/>
                        <a:pt x="285" y="381"/>
                        <a:pt x="305" y="368"/>
                      </a:cubicBezTo>
                      <a:cubicBezTo>
                        <a:pt x="307" y="367"/>
                        <a:pt x="307" y="366"/>
                        <a:pt x="308" y="365"/>
                      </a:cubicBezTo>
                      <a:cubicBezTo>
                        <a:pt x="308" y="363"/>
                        <a:pt x="308" y="362"/>
                        <a:pt x="307" y="361"/>
                      </a:cubicBezTo>
                      <a:cubicBezTo>
                        <a:pt x="295" y="345"/>
                        <a:pt x="296" y="324"/>
                        <a:pt x="309" y="310"/>
                      </a:cubicBezTo>
                      <a:cubicBezTo>
                        <a:pt x="323" y="296"/>
                        <a:pt x="345" y="295"/>
                        <a:pt x="360" y="307"/>
                      </a:cubicBezTo>
                      <a:cubicBezTo>
                        <a:pt x="361" y="308"/>
                        <a:pt x="363" y="308"/>
                        <a:pt x="364" y="308"/>
                      </a:cubicBezTo>
                      <a:cubicBezTo>
                        <a:pt x="366" y="308"/>
                        <a:pt x="367" y="307"/>
                        <a:pt x="368" y="306"/>
                      </a:cubicBezTo>
                      <a:cubicBezTo>
                        <a:pt x="381" y="286"/>
                        <a:pt x="389" y="264"/>
                        <a:pt x="395" y="241"/>
                      </a:cubicBezTo>
                      <a:cubicBezTo>
                        <a:pt x="395" y="240"/>
                        <a:pt x="395" y="239"/>
                        <a:pt x="394" y="237"/>
                      </a:cubicBezTo>
                      <a:cubicBezTo>
                        <a:pt x="393" y="236"/>
                        <a:pt x="391" y="235"/>
                        <a:pt x="390" y="235"/>
                      </a:cubicBezTo>
                      <a:close/>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sp>
              <p:nvSpPr>
                <p:cNvPr id="49" name="Freeform 154">
                  <a:extLst>
                    <a:ext uri="{FF2B5EF4-FFF2-40B4-BE49-F238E27FC236}">
                      <a16:creationId xmlns:a16="http://schemas.microsoft.com/office/drawing/2014/main" id="{F91C8D03-1801-C789-DAF0-AD21E176A023}"/>
                    </a:ext>
                  </a:extLst>
                </p:cNvPr>
                <p:cNvSpPr>
                  <a:spLocks/>
                </p:cNvSpPr>
                <p:nvPr/>
              </p:nvSpPr>
              <p:spPr bwMode="auto">
                <a:xfrm>
                  <a:off x="1041" y="775"/>
                  <a:ext cx="525" cy="527"/>
                </a:xfrm>
                <a:custGeom>
                  <a:avLst/>
                  <a:gdLst>
                    <a:gd name="T0" fmla="*/ 124 w 249"/>
                    <a:gd name="T1" fmla="*/ 0 h 250"/>
                    <a:gd name="T2" fmla="*/ 0 w 249"/>
                    <a:gd name="T3" fmla="*/ 124 h 250"/>
                    <a:gd name="T4" fmla="*/ 124 w 249"/>
                    <a:gd name="T5" fmla="*/ 250 h 250"/>
                    <a:gd name="T6" fmla="*/ 249 w 249"/>
                    <a:gd name="T7" fmla="*/ 124 h 250"/>
                    <a:gd name="T8" fmla="*/ 124 w 249"/>
                    <a:gd name="T9" fmla="*/ 0 h 250"/>
                  </a:gdLst>
                  <a:ahLst/>
                  <a:cxnLst>
                    <a:cxn ang="0">
                      <a:pos x="T0" y="T1"/>
                    </a:cxn>
                    <a:cxn ang="0">
                      <a:pos x="T2" y="T3"/>
                    </a:cxn>
                    <a:cxn ang="0">
                      <a:pos x="T4" y="T5"/>
                    </a:cxn>
                    <a:cxn ang="0">
                      <a:pos x="T6" y="T7"/>
                    </a:cxn>
                    <a:cxn ang="0">
                      <a:pos x="T8" y="T9"/>
                    </a:cxn>
                  </a:cxnLst>
                  <a:rect l="0" t="0" r="r" b="b"/>
                  <a:pathLst>
                    <a:path w="249" h="250">
                      <a:moveTo>
                        <a:pt x="124" y="0"/>
                      </a:moveTo>
                      <a:cubicBezTo>
                        <a:pt x="56" y="0"/>
                        <a:pt x="0" y="56"/>
                        <a:pt x="0" y="124"/>
                      </a:cubicBezTo>
                      <a:cubicBezTo>
                        <a:pt x="0" y="193"/>
                        <a:pt x="56" y="250"/>
                        <a:pt x="124" y="250"/>
                      </a:cubicBezTo>
                      <a:cubicBezTo>
                        <a:pt x="193" y="250"/>
                        <a:pt x="249" y="194"/>
                        <a:pt x="249" y="124"/>
                      </a:cubicBezTo>
                      <a:cubicBezTo>
                        <a:pt x="249" y="55"/>
                        <a:pt x="193" y="0"/>
                        <a:pt x="124" y="0"/>
                      </a:cubicBezTo>
                      <a:close/>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sp>
              <p:nvSpPr>
                <p:cNvPr id="50" name="Oval 155">
                  <a:extLst>
                    <a:ext uri="{FF2B5EF4-FFF2-40B4-BE49-F238E27FC236}">
                      <a16:creationId xmlns:a16="http://schemas.microsoft.com/office/drawing/2014/main" id="{B845D6BF-5CBC-18B8-C7EE-661D32C46538}"/>
                    </a:ext>
                  </a:extLst>
                </p:cNvPr>
                <p:cNvSpPr>
                  <a:spLocks noChangeArrowheads="1"/>
                </p:cNvSpPr>
                <p:nvPr/>
              </p:nvSpPr>
              <p:spPr bwMode="auto">
                <a:xfrm>
                  <a:off x="1229" y="962"/>
                  <a:ext cx="149" cy="150"/>
                </a:xfrm>
                <a:prstGeom prst="ellipse">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grpSp>
          <p:grpSp>
            <p:nvGrpSpPr>
              <p:cNvPr id="44" name="Group 152">
                <a:extLst>
                  <a:ext uri="{FF2B5EF4-FFF2-40B4-BE49-F238E27FC236}">
                    <a16:creationId xmlns:a16="http://schemas.microsoft.com/office/drawing/2014/main" id="{065195EF-65B0-6995-4A12-85F007B7F0D8}"/>
                  </a:ext>
                </a:extLst>
              </p:cNvPr>
              <p:cNvGrpSpPr>
                <a:grpSpLocks noChangeAspect="1"/>
              </p:cNvGrpSpPr>
              <p:nvPr/>
            </p:nvGrpSpPr>
            <p:grpSpPr bwMode="auto">
              <a:xfrm rot="20924618">
                <a:off x="6106195" y="3100766"/>
                <a:ext cx="321358" cy="321358"/>
                <a:chOff x="887" y="621"/>
                <a:chExt cx="833" cy="833"/>
              </a:xfrm>
            </p:grpSpPr>
            <p:sp>
              <p:nvSpPr>
                <p:cNvPr id="45" name="Freeform 153">
                  <a:extLst>
                    <a:ext uri="{FF2B5EF4-FFF2-40B4-BE49-F238E27FC236}">
                      <a16:creationId xmlns:a16="http://schemas.microsoft.com/office/drawing/2014/main" id="{DA5DF51E-E6C3-ABC5-DC3A-89FEB26F1A14}"/>
                    </a:ext>
                  </a:extLst>
                </p:cNvPr>
                <p:cNvSpPr>
                  <a:spLocks/>
                </p:cNvSpPr>
                <p:nvPr/>
              </p:nvSpPr>
              <p:spPr bwMode="auto">
                <a:xfrm>
                  <a:off x="887" y="621"/>
                  <a:ext cx="833" cy="833"/>
                </a:xfrm>
                <a:custGeom>
                  <a:avLst/>
                  <a:gdLst>
                    <a:gd name="T0" fmla="*/ 390 w 395"/>
                    <a:gd name="T1" fmla="*/ 235 h 395"/>
                    <a:gd name="T2" fmla="*/ 356 w 395"/>
                    <a:gd name="T3" fmla="*/ 197 h 395"/>
                    <a:gd name="T4" fmla="*/ 390 w 395"/>
                    <a:gd name="T5" fmla="*/ 160 h 395"/>
                    <a:gd name="T6" fmla="*/ 393 w 395"/>
                    <a:gd name="T7" fmla="*/ 158 h 395"/>
                    <a:gd name="T8" fmla="*/ 394 w 395"/>
                    <a:gd name="T9" fmla="*/ 154 h 395"/>
                    <a:gd name="T10" fmla="*/ 367 w 395"/>
                    <a:gd name="T11" fmla="*/ 89 h 395"/>
                    <a:gd name="T12" fmla="*/ 364 w 395"/>
                    <a:gd name="T13" fmla="*/ 87 h 395"/>
                    <a:gd name="T14" fmla="*/ 360 w 395"/>
                    <a:gd name="T15" fmla="*/ 88 h 395"/>
                    <a:gd name="T16" fmla="*/ 309 w 395"/>
                    <a:gd name="T17" fmla="*/ 85 h 395"/>
                    <a:gd name="T18" fmla="*/ 306 w 395"/>
                    <a:gd name="T19" fmla="*/ 35 h 395"/>
                    <a:gd name="T20" fmla="*/ 307 w 395"/>
                    <a:gd name="T21" fmla="*/ 31 h 395"/>
                    <a:gd name="T22" fmla="*/ 305 w 395"/>
                    <a:gd name="T23" fmla="*/ 27 h 395"/>
                    <a:gd name="T24" fmla="*/ 241 w 395"/>
                    <a:gd name="T25" fmla="*/ 1 h 395"/>
                    <a:gd name="T26" fmla="*/ 237 w 395"/>
                    <a:gd name="T27" fmla="*/ 1 h 395"/>
                    <a:gd name="T28" fmla="*/ 235 w 395"/>
                    <a:gd name="T29" fmla="*/ 5 h 395"/>
                    <a:gd name="T30" fmla="*/ 198 w 395"/>
                    <a:gd name="T31" fmla="*/ 39 h 395"/>
                    <a:gd name="T32" fmla="*/ 160 w 395"/>
                    <a:gd name="T33" fmla="*/ 5 h 395"/>
                    <a:gd name="T34" fmla="*/ 158 w 395"/>
                    <a:gd name="T35" fmla="*/ 1 h 395"/>
                    <a:gd name="T36" fmla="*/ 154 w 395"/>
                    <a:gd name="T37" fmla="*/ 1 h 395"/>
                    <a:gd name="T38" fmla="*/ 89 w 395"/>
                    <a:gd name="T39" fmla="*/ 27 h 395"/>
                    <a:gd name="T40" fmla="*/ 87 w 395"/>
                    <a:gd name="T41" fmla="*/ 31 h 395"/>
                    <a:gd name="T42" fmla="*/ 88 w 395"/>
                    <a:gd name="T43" fmla="*/ 35 h 395"/>
                    <a:gd name="T44" fmla="*/ 85 w 395"/>
                    <a:gd name="T45" fmla="*/ 85 h 395"/>
                    <a:gd name="T46" fmla="*/ 34 w 395"/>
                    <a:gd name="T47" fmla="*/ 88 h 395"/>
                    <a:gd name="T48" fmla="*/ 30 w 395"/>
                    <a:gd name="T49" fmla="*/ 87 h 395"/>
                    <a:gd name="T50" fmla="*/ 27 w 395"/>
                    <a:gd name="T51" fmla="*/ 89 h 395"/>
                    <a:gd name="T52" fmla="*/ 1 w 395"/>
                    <a:gd name="T53" fmla="*/ 153 h 395"/>
                    <a:gd name="T54" fmla="*/ 1 w 395"/>
                    <a:gd name="T55" fmla="*/ 157 h 395"/>
                    <a:gd name="T56" fmla="*/ 5 w 395"/>
                    <a:gd name="T57" fmla="*/ 159 h 395"/>
                    <a:gd name="T58" fmla="*/ 39 w 395"/>
                    <a:gd name="T59" fmla="*/ 197 h 395"/>
                    <a:gd name="T60" fmla="*/ 5 w 395"/>
                    <a:gd name="T61" fmla="*/ 235 h 395"/>
                    <a:gd name="T62" fmla="*/ 1 w 395"/>
                    <a:gd name="T63" fmla="*/ 237 h 395"/>
                    <a:gd name="T64" fmla="*/ 1 w 395"/>
                    <a:gd name="T65" fmla="*/ 241 h 395"/>
                    <a:gd name="T66" fmla="*/ 27 w 395"/>
                    <a:gd name="T67" fmla="*/ 306 h 395"/>
                    <a:gd name="T68" fmla="*/ 31 w 395"/>
                    <a:gd name="T69" fmla="*/ 308 h 395"/>
                    <a:gd name="T70" fmla="*/ 35 w 395"/>
                    <a:gd name="T71" fmla="*/ 307 h 395"/>
                    <a:gd name="T72" fmla="*/ 85 w 395"/>
                    <a:gd name="T73" fmla="*/ 310 h 395"/>
                    <a:gd name="T74" fmla="*/ 88 w 395"/>
                    <a:gd name="T75" fmla="*/ 361 h 395"/>
                    <a:gd name="T76" fmla="*/ 87 w 395"/>
                    <a:gd name="T77" fmla="*/ 365 h 395"/>
                    <a:gd name="T78" fmla="*/ 89 w 395"/>
                    <a:gd name="T79" fmla="*/ 368 h 395"/>
                    <a:gd name="T80" fmla="*/ 154 w 395"/>
                    <a:gd name="T81" fmla="*/ 395 h 395"/>
                    <a:gd name="T82" fmla="*/ 158 w 395"/>
                    <a:gd name="T83" fmla="*/ 394 h 395"/>
                    <a:gd name="T84" fmla="*/ 160 w 395"/>
                    <a:gd name="T85" fmla="*/ 391 h 395"/>
                    <a:gd name="T86" fmla="*/ 197 w 395"/>
                    <a:gd name="T87" fmla="*/ 357 h 395"/>
                    <a:gd name="T88" fmla="*/ 235 w 395"/>
                    <a:gd name="T89" fmla="*/ 391 h 395"/>
                    <a:gd name="T90" fmla="*/ 237 w 395"/>
                    <a:gd name="T91" fmla="*/ 394 h 395"/>
                    <a:gd name="T92" fmla="*/ 240 w 395"/>
                    <a:gd name="T93" fmla="*/ 395 h 395"/>
                    <a:gd name="T94" fmla="*/ 241 w 395"/>
                    <a:gd name="T95" fmla="*/ 395 h 395"/>
                    <a:gd name="T96" fmla="*/ 305 w 395"/>
                    <a:gd name="T97" fmla="*/ 368 h 395"/>
                    <a:gd name="T98" fmla="*/ 308 w 395"/>
                    <a:gd name="T99" fmla="*/ 365 h 395"/>
                    <a:gd name="T100" fmla="*/ 307 w 395"/>
                    <a:gd name="T101" fmla="*/ 361 h 395"/>
                    <a:gd name="T102" fmla="*/ 309 w 395"/>
                    <a:gd name="T103" fmla="*/ 310 h 395"/>
                    <a:gd name="T104" fmla="*/ 360 w 395"/>
                    <a:gd name="T105" fmla="*/ 307 h 395"/>
                    <a:gd name="T106" fmla="*/ 364 w 395"/>
                    <a:gd name="T107" fmla="*/ 308 h 395"/>
                    <a:gd name="T108" fmla="*/ 368 w 395"/>
                    <a:gd name="T109" fmla="*/ 306 h 395"/>
                    <a:gd name="T110" fmla="*/ 395 w 395"/>
                    <a:gd name="T111" fmla="*/ 241 h 395"/>
                    <a:gd name="T112" fmla="*/ 394 w 395"/>
                    <a:gd name="T113" fmla="*/ 237 h 395"/>
                    <a:gd name="T114" fmla="*/ 390 w 395"/>
                    <a:gd name="T115" fmla="*/ 23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5" h="395">
                      <a:moveTo>
                        <a:pt x="390" y="235"/>
                      </a:moveTo>
                      <a:cubicBezTo>
                        <a:pt x="371" y="233"/>
                        <a:pt x="356" y="217"/>
                        <a:pt x="356" y="197"/>
                      </a:cubicBezTo>
                      <a:cubicBezTo>
                        <a:pt x="356" y="178"/>
                        <a:pt x="370" y="162"/>
                        <a:pt x="390" y="160"/>
                      </a:cubicBezTo>
                      <a:cubicBezTo>
                        <a:pt x="391" y="160"/>
                        <a:pt x="393" y="159"/>
                        <a:pt x="393" y="158"/>
                      </a:cubicBezTo>
                      <a:cubicBezTo>
                        <a:pt x="394" y="157"/>
                        <a:pt x="395" y="155"/>
                        <a:pt x="394" y="154"/>
                      </a:cubicBezTo>
                      <a:cubicBezTo>
                        <a:pt x="389" y="131"/>
                        <a:pt x="380" y="109"/>
                        <a:pt x="367" y="89"/>
                      </a:cubicBezTo>
                      <a:cubicBezTo>
                        <a:pt x="367" y="88"/>
                        <a:pt x="365" y="87"/>
                        <a:pt x="364" y="87"/>
                      </a:cubicBezTo>
                      <a:cubicBezTo>
                        <a:pt x="363" y="87"/>
                        <a:pt x="361" y="87"/>
                        <a:pt x="360" y="88"/>
                      </a:cubicBezTo>
                      <a:cubicBezTo>
                        <a:pt x="345" y="100"/>
                        <a:pt x="323" y="99"/>
                        <a:pt x="309" y="85"/>
                      </a:cubicBezTo>
                      <a:cubicBezTo>
                        <a:pt x="295" y="72"/>
                        <a:pt x="294" y="50"/>
                        <a:pt x="306" y="35"/>
                      </a:cubicBezTo>
                      <a:cubicBezTo>
                        <a:pt x="307" y="33"/>
                        <a:pt x="307" y="32"/>
                        <a:pt x="307" y="31"/>
                      </a:cubicBezTo>
                      <a:cubicBezTo>
                        <a:pt x="307" y="29"/>
                        <a:pt x="306" y="28"/>
                        <a:pt x="305" y="27"/>
                      </a:cubicBezTo>
                      <a:cubicBezTo>
                        <a:pt x="286" y="15"/>
                        <a:pt x="264" y="5"/>
                        <a:pt x="241" y="1"/>
                      </a:cubicBezTo>
                      <a:cubicBezTo>
                        <a:pt x="240" y="0"/>
                        <a:pt x="239" y="1"/>
                        <a:pt x="237" y="1"/>
                      </a:cubicBezTo>
                      <a:cubicBezTo>
                        <a:pt x="236" y="2"/>
                        <a:pt x="235" y="3"/>
                        <a:pt x="235" y="5"/>
                      </a:cubicBezTo>
                      <a:cubicBezTo>
                        <a:pt x="233" y="24"/>
                        <a:pt x="217" y="39"/>
                        <a:pt x="198" y="39"/>
                      </a:cubicBezTo>
                      <a:cubicBezTo>
                        <a:pt x="179" y="39"/>
                        <a:pt x="162" y="25"/>
                        <a:pt x="160" y="5"/>
                      </a:cubicBezTo>
                      <a:cubicBezTo>
                        <a:pt x="160" y="3"/>
                        <a:pt x="159" y="2"/>
                        <a:pt x="158" y="1"/>
                      </a:cubicBezTo>
                      <a:cubicBezTo>
                        <a:pt x="157" y="1"/>
                        <a:pt x="155" y="0"/>
                        <a:pt x="154" y="1"/>
                      </a:cubicBezTo>
                      <a:cubicBezTo>
                        <a:pt x="131" y="5"/>
                        <a:pt x="109" y="15"/>
                        <a:pt x="89" y="27"/>
                      </a:cubicBezTo>
                      <a:cubicBezTo>
                        <a:pt x="88" y="28"/>
                        <a:pt x="87" y="29"/>
                        <a:pt x="87" y="31"/>
                      </a:cubicBezTo>
                      <a:cubicBezTo>
                        <a:pt x="86" y="32"/>
                        <a:pt x="87" y="33"/>
                        <a:pt x="88" y="35"/>
                      </a:cubicBezTo>
                      <a:cubicBezTo>
                        <a:pt x="100" y="50"/>
                        <a:pt x="99" y="71"/>
                        <a:pt x="85" y="85"/>
                      </a:cubicBezTo>
                      <a:cubicBezTo>
                        <a:pt x="71" y="99"/>
                        <a:pt x="49" y="100"/>
                        <a:pt x="34" y="88"/>
                      </a:cubicBezTo>
                      <a:cubicBezTo>
                        <a:pt x="33" y="87"/>
                        <a:pt x="32" y="87"/>
                        <a:pt x="30" y="87"/>
                      </a:cubicBezTo>
                      <a:cubicBezTo>
                        <a:pt x="29" y="87"/>
                        <a:pt x="27" y="88"/>
                        <a:pt x="27" y="89"/>
                      </a:cubicBezTo>
                      <a:cubicBezTo>
                        <a:pt x="15" y="109"/>
                        <a:pt x="5" y="131"/>
                        <a:pt x="1" y="153"/>
                      </a:cubicBezTo>
                      <a:cubicBezTo>
                        <a:pt x="0" y="155"/>
                        <a:pt x="1" y="156"/>
                        <a:pt x="1" y="157"/>
                      </a:cubicBezTo>
                      <a:cubicBezTo>
                        <a:pt x="2" y="159"/>
                        <a:pt x="3" y="159"/>
                        <a:pt x="5" y="159"/>
                      </a:cubicBezTo>
                      <a:cubicBezTo>
                        <a:pt x="24" y="161"/>
                        <a:pt x="39" y="178"/>
                        <a:pt x="39" y="197"/>
                      </a:cubicBezTo>
                      <a:cubicBezTo>
                        <a:pt x="39" y="216"/>
                        <a:pt x="25" y="233"/>
                        <a:pt x="5" y="235"/>
                      </a:cubicBezTo>
                      <a:cubicBezTo>
                        <a:pt x="3" y="235"/>
                        <a:pt x="2" y="235"/>
                        <a:pt x="1" y="237"/>
                      </a:cubicBezTo>
                      <a:cubicBezTo>
                        <a:pt x="1" y="238"/>
                        <a:pt x="0" y="239"/>
                        <a:pt x="1" y="241"/>
                      </a:cubicBezTo>
                      <a:cubicBezTo>
                        <a:pt x="5" y="264"/>
                        <a:pt x="15" y="286"/>
                        <a:pt x="27" y="306"/>
                      </a:cubicBezTo>
                      <a:cubicBezTo>
                        <a:pt x="28" y="307"/>
                        <a:pt x="29" y="308"/>
                        <a:pt x="31" y="308"/>
                      </a:cubicBezTo>
                      <a:cubicBezTo>
                        <a:pt x="32" y="309"/>
                        <a:pt x="33" y="308"/>
                        <a:pt x="35" y="307"/>
                      </a:cubicBezTo>
                      <a:cubicBezTo>
                        <a:pt x="50" y="295"/>
                        <a:pt x="71" y="296"/>
                        <a:pt x="85" y="310"/>
                      </a:cubicBezTo>
                      <a:cubicBezTo>
                        <a:pt x="99" y="323"/>
                        <a:pt x="100" y="345"/>
                        <a:pt x="88" y="361"/>
                      </a:cubicBezTo>
                      <a:cubicBezTo>
                        <a:pt x="87" y="362"/>
                        <a:pt x="87" y="363"/>
                        <a:pt x="87" y="365"/>
                      </a:cubicBezTo>
                      <a:cubicBezTo>
                        <a:pt x="87" y="366"/>
                        <a:pt x="88" y="367"/>
                        <a:pt x="89" y="368"/>
                      </a:cubicBezTo>
                      <a:cubicBezTo>
                        <a:pt x="109" y="381"/>
                        <a:pt x="131" y="390"/>
                        <a:pt x="154" y="395"/>
                      </a:cubicBezTo>
                      <a:cubicBezTo>
                        <a:pt x="155" y="395"/>
                        <a:pt x="157" y="395"/>
                        <a:pt x="158" y="394"/>
                      </a:cubicBezTo>
                      <a:cubicBezTo>
                        <a:pt x="159" y="393"/>
                        <a:pt x="160" y="392"/>
                        <a:pt x="160" y="391"/>
                      </a:cubicBezTo>
                      <a:cubicBezTo>
                        <a:pt x="162" y="371"/>
                        <a:pt x="178" y="357"/>
                        <a:pt x="197" y="357"/>
                      </a:cubicBezTo>
                      <a:cubicBezTo>
                        <a:pt x="217" y="357"/>
                        <a:pt x="233" y="371"/>
                        <a:pt x="235" y="391"/>
                      </a:cubicBezTo>
                      <a:cubicBezTo>
                        <a:pt x="235" y="392"/>
                        <a:pt x="236" y="393"/>
                        <a:pt x="237" y="394"/>
                      </a:cubicBezTo>
                      <a:cubicBezTo>
                        <a:pt x="238" y="395"/>
                        <a:pt x="239" y="395"/>
                        <a:pt x="240" y="395"/>
                      </a:cubicBezTo>
                      <a:cubicBezTo>
                        <a:pt x="240" y="395"/>
                        <a:pt x="241" y="395"/>
                        <a:pt x="241" y="395"/>
                      </a:cubicBezTo>
                      <a:cubicBezTo>
                        <a:pt x="264" y="390"/>
                        <a:pt x="285" y="381"/>
                        <a:pt x="305" y="368"/>
                      </a:cubicBezTo>
                      <a:cubicBezTo>
                        <a:pt x="307" y="367"/>
                        <a:pt x="307" y="366"/>
                        <a:pt x="308" y="365"/>
                      </a:cubicBezTo>
                      <a:cubicBezTo>
                        <a:pt x="308" y="363"/>
                        <a:pt x="308" y="362"/>
                        <a:pt x="307" y="361"/>
                      </a:cubicBezTo>
                      <a:cubicBezTo>
                        <a:pt x="295" y="345"/>
                        <a:pt x="296" y="324"/>
                        <a:pt x="309" y="310"/>
                      </a:cubicBezTo>
                      <a:cubicBezTo>
                        <a:pt x="323" y="296"/>
                        <a:pt x="345" y="295"/>
                        <a:pt x="360" y="307"/>
                      </a:cubicBezTo>
                      <a:cubicBezTo>
                        <a:pt x="361" y="308"/>
                        <a:pt x="363" y="308"/>
                        <a:pt x="364" y="308"/>
                      </a:cubicBezTo>
                      <a:cubicBezTo>
                        <a:pt x="366" y="308"/>
                        <a:pt x="367" y="307"/>
                        <a:pt x="368" y="306"/>
                      </a:cubicBezTo>
                      <a:cubicBezTo>
                        <a:pt x="381" y="286"/>
                        <a:pt x="389" y="264"/>
                        <a:pt x="395" y="241"/>
                      </a:cubicBezTo>
                      <a:cubicBezTo>
                        <a:pt x="395" y="240"/>
                        <a:pt x="395" y="239"/>
                        <a:pt x="394" y="237"/>
                      </a:cubicBezTo>
                      <a:cubicBezTo>
                        <a:pt x="393" y="236"/>
                        <a:pt x="391" y="235"/>
                        <a:pt x="390" y="235"/>
                      </a:cubicBezTo>
                      <a:close/>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sp>
              <p:nvSpPr>
                <p:cNvPr id="46" name="Freeform 154">
                  <a:extLst>
                    <a:ext uri="{FF2B5EF4-FFF2-40B4-BE49-F238E27FC236}">
                      <a16:creationId xmlns:a16="http://schemas.microsoft.com/office/drawing/2014/main" id="{415C0698-62FE-55EC-CD46-F4BCD451C2A0}"/>
                    </a:ext>
                  </a:extLst>
                </p:cNvPr>
                <p:cNvSpPr>
                  <a:spLocks/>
                </p:cNvSpPr>
                <p:nvPr/>
              </p:nvSpPr>
              <p:spPr bwMode="auto">
                <a:xfrm>
                  <a:off x="1041" y="775"/>
                  <a:ext cx="525" cy="527"/>
                </a:xfrm>
                <a:custGeom>
                  <a:avLst/>
                  <a:gdLst>
                    <a:gd name="T0" fmla="*/ 124 w 249"/>
                    <a:gd name="T1" fmla="*/ 0 h 250"/>
                    <a:gd name="T2" fmla="*/ 0 w 249"/>
                    <a:gd name="T3" fmla="*/ 124 h 250"/>
                    <a:gd name="T4" fmla="*/ 124 w 249"/>
                    <a:gd name="T5" fmla="*/ 250 h 250"/>
                    <a:gd name="T6" fmla="*/ 249 w 249"/>
                    <a:gd name="T7" fmla="*/ 124 h 250"/>
                    <a:gd name="T8" fmla="*/ 124 w 249"/>
                    <a:gd name="T9" fmla="*/ 0 h 250"/>
                  </a:gdLst>
                  <a:ahLst/>
                  <a:cxnLst>
                    <a:cxn ang="0">
                      <a:pos x="T0" y="T1"/>
                    </a:cxn>
                    <a:cxn ang="0">
                      <a:pos x="T2" y="T3"/>
                    </a:cxn>
                    <a:cxn ang="0">
                      <a:pos x="T4" y="T5"/>
                    </a:cxn>
                    <a:cxn ang="0">
                      <a:pos x="T6" y="T7"/>
                    </a:cxn>
                    <a:cxn ang="0">
                      <a:pos x="T8" y="T9"/>
                    </a:cxn>
                  </a:cxnLst>
                  <a:rect l="0" t="0" r="r" b="b"/>
                  <a:pathLst>
                    <a:path w="249" h="250">
                      <a:moveTo>
                        <a:pt x="124" y="0"/>
                      </a:moveTo>
                      <a:cubicBezTo>
                        <a:pt x="56" y="0"/>
                        <a:pt x="0" y="56"/>
                        <a:pt x="0" y="124"/>
                      </a:cubicBezTo>
                      <a:cubicBezTo>
                        <a:pt x="0" y="193"/>
                        <a:pt x="56" y="250"/>
                        <a:pt x="124" y="250"/>
                      </a:cubicBezTo>
                      <a:cubicBezTo>
                        <a:pt x="193" y="250"/>
                        <a:pt x="249" y="194"/>
                        <a:pt x="249" y="124"/>
                      </a:cubicBezTo>
                      <a:cubicBezTo>
                        <a:pt x="249" y="55"/>
                        <a:pt x="193" y="0"/>
                        <a:pt x="124" y="0"/>
                      </a:cubicBezTo>
                      <a:close/>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sp>
              <p:nvSpPr>
                <p:cNvPr id="47" name="Oval 155">
                  <a:extLst>
                    <a:ext uri="{FF2B5EF4-FFF2-40B4-BE49-F238E27FC236}">
                      <a16:creationId xmlns:a16="http://schemas.microsoft.com/office/drawing/2014/main" id="{5CEA23A7-CF5A-95B9-332D-1561AEC717AC}"/>
                    </a:ext>
                  </a:extLst>
                </p:cNvPr>
                <p:cNvSpPr>
                  <a:spLocks noChangeArrowheads="1"/>
                </p:cNvSpPr>
                <p:nvPr/>
              </p:nvSpPr>
              <p:spPr bwMode="auto">
                <a:xfrm>
                  <a:off x="1229" y="962"/>
                  <a:ext cx="149" cy="150"/>
                </a:xfrm>
                <a:prstGeom prst="ellipse">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grpSp>
        </p:grpSp>
      </p:grpSp>
      <p:grpSp>
        <p:nvGrpSpPr>
          <p:cNvPr id="120" name="Group 119">
            <a:extLst>
              <a:ext uri="{FF2B5EF4-FFF2-40B4-BE49-F238E27FC236}">
                <a16:creationId xmlns:a16="http://schemas.microsoft.com/office/drawing/2014/main" id="{97E60495-4477-3DC6-201F-7A95EB383DEF}"/>
              </a:ext>
            </a:extLst>
          </p:cNvPr>
          <p:cNvGrpSpPr/>
          <p:nvPr/>
        </p:nvGrpSpPr>
        <p:grpSpPr>
          <a:xfrm>
            <a:off x="8623366" y="2351800"/>
            <a:ext cx="869284" cy="869284"/>
            <a:chOff x="8560381" y="2256550"/>
            <a:chExt cx="869284" cy="869284"/>
          </a:xfrm>
        </p:grpSpPr>
        <p:sp>
          <p:nvSpPr>
            <p:cNvPr id="24" name="Ellipse 23">
              <a:extLst>
                <a:ext uri="{FF2B5EF4-FFF2-40B4-BE49-F238E27FC236}">
                  <a16:creationId xmlns:a16="http://schemas.microsoft.com/office/drawing/2014/main" id="{D657EEF7-3887-F744-9E1C-C46234D36458}"/>
                </a:ext>
              </a:extLst>
            </p:cNvPr>
            <p:cNvSpPr/>
            <p:nvPr/>
          </p:nvSpPr>
          <p:spPr>
            <a:xfrm>
              <a:off x="8560381" y="2256550"/>
              <a:ext cx="869284" cy="8692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a:ln>
                  <a:noFill/>
                </a:ln>
                <a:solidFill>
                  <a:srgbClr val="FFFFFF"/>
                </a:solidFill>
                <a:effectLst/>
                <a:uLnTx/>
                <a:uFillTx/>
                <a:latin typeface="Arial"/>
                <a:ea typeface="+mn-ea"/>
                <a:cs typeface="+mn-cs"/>
              </a:endParaRPr>
            </a:p>
          </p:txBody>
        </p:sp>
        <p:grpSp>
          <p:nvGrpSpPr>
            <p:cNvPr id="51" name="Groupe 154">
              <a:extLst>
                <a:ext uri="{FF2B5EF4-FFF2-40B4-BE49-F238E27FC236}">
                  <a16:creationId xmlns:a16="http://schemas.microsoft.com/office/drawing/2014/main" id="{D6D4F9E3-A52B-6DDA-CA03-E831452C623B}"/>
                </a:ext>
              </a:extLst>
            </p:cNvPr>
            <p:cNvGrpSpPr>
              <a:grpSpLocks noChangeAspect="1"/>
            </p:cNvGrpSpPr>
            <p:nvPr/>
          </p:nvGrpSpPr>
          <p:grpSpPr>
            <a:xfrm>
              <a:off x="8703033" y="2508312"/>
              <a:ext cx="583981" cy="365760"/>
              <a:chOff x="1690424" y="3529013"/>
              <a:chExt cx="1090969" cy="533400"/>
            </a:xfrm>
          </p:grpSpPr>
          <p:sp>
            <p:nvSpPr>
              <p:cNvPr id="52" name="Forme libre : forme 155">
                <a:extLst>
                  <a:ext uri="{FF2B5EF4-FFF2-40B4-BE49-F238E27FC236}">
                    <a16:creationId xmlns:a16="http://schemas.microsoft.com/office/drawing/2014/main" id="{CEDD2CFC-A91B-D17A-ED7F-EA3F770C7110}"/>
                  </a:ext>
                </a:extLst>
              </p:cNvPr>
              <p:cNvSpPr/>
              <p:nvPr/>
            </p:nvSpPr>
            <p:spPr>
              <a:xfrm>
                <a:off x="1715452" y="3641495"/>
                <a:ext cx="956838" cy="338138"/>
              </a:xfrm>
              <a:custGeom>
                <a:avLst/>
                <a:gdLst>
                  <a:gd name="connsiteX0" fmla="*/ 0 w 666750"/>
                  <a:gd name="connsiteY0" fmla="*/ 238125 h 238125"/>
                  <a:gd name="connsiteX1" fmla="*/ 238125 w 666750"/>
                  <a:gd name="connsiteY1" fmla="*/ 104775 h 238125"/>
                  <a:gd name="connsiteX2" fmla="*/ 323850 w 666750"/>
                  <a:gd name="connsiteY2" fmla="*/ 171450 h 238125"/>
                  <a:gd name="connsiteX3" fmla="*/ 476250 w 666750"/>
                  <a:gd name="connsiteY3" fmla="*/ 66675 h 238125"/>
                  <a:gd name="connsiteX4" fmla="*/ 542925 w 666750"/>
                  <a:gd name="connsiteY4" fmla="*/ 200025 h 238125"/>
                  <a:gd name="connsiteX5" fmla="*/ 666750 w 666750"/>
                  <a:gd name="connsiteY5" fmla="*/ 0 h 238125"/>
                  <a:gd name="connsiteX0" fmla="*/ 0 w 666750"/>
                  <a:gd name="connsiteY0" fmla="*/ 238125 h 238125"/>
                  <a:gd name="connsiteX1" fmla="*/ 154263 w 666750"/>
                  <a:gd name="connsiteY1" fmla="*/ 80962 h 238125"/>
                  <a:gd name="connsiteX2" fmla="*/ 323850 w 666750"/>
                  <a:gd name="connsiteY2" fmla="*/ 171450 h 238125"/>
                  <a:gd name="connsiteX3" fmla="*/ 476250 w 666750"/>
                  <a:gd name="connsiteY3" fmla="*/ 66675 h 238125"/>
                  <a:gd name="connsiteX4" fmla="*/ 542925 w 666750"/>
                  <a:gd name="connsiteY4" fmla="*/ 200025 h 238125"/>
                  <a:gd name="connsiteX5" fmla="*/ 666750 w 666750"/>
                  <a:gd name="connsiteY5" fmla="*/ 0 h 238125"/>
                  <a:gd name="connsiteX0" fmla="*/ 0 w 666750"/>
                  <a:gd name="connsiteY0" fmla="*/ 238125 h 238125"/>
                  <a:gd name="connsiteX1" fmla="*/ 154263 w 666750"/>
                  <a:gd name="connsiteY1" fmla="*/ 80962 h 238125"/>
                  <a:gd name="connsiteX2" fmla="*/ 300978 w 666750"/>
                  <a:gd name="connsiteY2" fmla="*/ 180975 h 238125"/>
                  <a:gd name="connsiteX3" fmla="*/ 476250 w 666750"/>
                  <a:gd name="connsiteY3" fmla="*/ 66675 h 238125"/>
                  <a:gd name="connsiteX4" fmla="*/ 542925 w 666750"/>
                  <a:gd name="connsiteY4" fmla="*/ 200025 h 238125"/>
                  <a:gd name="connsiteX5" fmla="*/ 666750 w 666750"/>
                  <a:gd name="connsiteY5" fmla="*/ 0 h 238125"/>
                  <a:gd name="connsiteX0" fmla="*/ 0 w 666750"/>
                  <a:gd name="connsiteY0" fmla="*/ 238125 h 238125"/>
                  <a:gd name="connsiteX1" fmla="*/ 154263 w 666750"/>
                  <a:gd name="connsiteY1" fmla="*/ 80962 h 238125"/>
                  <a:gd name="connsiteX2" fmla="*/ 300978 w 666750"/>
                  <a:gd name="connsiteY2" fmla="*/ 180975 h 238125"/>
                  <a:gd name="connsiteX3" fmla="*/ 476250 w 666750"/>
                  <a:gd name="connsiteY3" fmla="*/ 66675 h 238125"/>
                  <a:gd name="connsiteX4" fmla="*/ 600104 w 666750"/>
                  <a:gd name="connsiteY4" fmla="*/ 204788 h 238125"/>
                  <a:gd name="connsiteX5" fmla="*/ 666750 w 666750"/>
                  <a:gd name="connsiteY5" fmla="*/ 0 h 238125"/>
                  <a:gd name="connsiteX0" fmla="*/ 0 w 742989"/>
                  <a:gd name="connsiteY0" fmla="*/ 276225 h 276225"/>
                  <a:gd name="connsiteX1" fmla="*/ 154263 w 742989"/>
                  <a:gd name="connsiteY1" fmla="*/ 119062 h 276225"/>
                  <a:gd name="connsiteX2" fmla="*/ 300978 w 742989"/>
                  <a:gd name="connsiteY2" fmla="*/ 219075 h 276225"/>
                  <a:gd name="connsiteX3" fmla="*/ 476250 w 742989"/>
                  <a:gd name="connsiteY3" fmla="*/ 104775 h 276225"/>
                  <a:gd name="connsiteX4" fmla="*/ 600104 w 742989"/>
                  <a:gd name="connsiteY4" fmla="*/ 242888 h 276225"/>
                  <a:gd name="connsiteX5" fmla="*/ 742989 w 742989"/>
                  <a:gd name="connsiteY5" fmla="*/ 0 h 276225"/>
                  <a:gd name="connsiteX0" fmla="*/ 0 w 742989"/>
                  <a:gd name="connsiteY0" fmla="*/ 276225 h 276225"/>
                  <a:gd name="connsiteX1" fmla="*/ 154263 w 742989"/>
                  <a:gd name="connsiteY1" fmla="*/ 119062 h 276225"/>
                  <a:gd name="connsiteX2" fmla="*/ 289543 w 742989"/>
                  <a:gd name="connsiteY2" fmla="*/ 252412 h 276225"/>
                  <a:gd name="connsiteX3" fmla="*/ 476250 w 742989"/>
                  <a:gd name="connsiteY3" fmla="*/ 104775 h 276225"/>
                  <a:gd name="connsiteX4" fmla="*/ 600104 w 742989"/>
                  <a:gd name="connsiteY4" fmla="*/ 242888 h 276225"/>
                  <a:gd name="connsiteX5" fmla="*/ 742989 w 742989"/>
                  <a:gd name="connsiteY5" fmla="*/ 0 h 276225"/>
                  <a:gd name="connsiteX0" fmla="*/ 0 w 742989"/>
                  <a:gd name="connsiteY0" fmla="*/ 276225 h 276225"/>
                  <a:gd name="connsiteX1" fmla="*/ 154263 w 742989"/>
                  <a:gd name="connsiteY1" fmla="*/ 119062 h 276225"/>
                  <a:gd name="connsiteX2" fmla="*/ 289543 w 742989"/>
                  <a:gd name="connsiteY2" fmla="*/ 252412 h 276225"/>
                  <a:gd name="connsiteX3" fmla="*/ 464814 w 742989"/>
                  <a:gd name="connsiteY3" fmla="*/ 80962 h 276225"/>
                  <a:gd name="connsiteX4" fmla="*/ 600104 w 742989"/>
                  <a:gd name="connsiteY4" fmla="*/ 242888 h 276225"/>
                  <a:gd name="connsiteX5" fmla="*/ 742989 w 742989"/>
                  <a:gd name="connsiteY5" fmla="*/ 0 h 276225"/>
                  <a:gd name="connsiteX0" fmla="*/ 0 w 742989"/>
                  <a:gd name="connsiteY0" fmla="*/ 276225 h 276225"/>
                  <a:gd name="connsiteX1" fmla="*/ 154263 w 742989"/>
                  <a:gd name="connsiteY1" fmla="*/ 119062 h 276225"/>
                  <a:gd name="connsiteX2" fmla="*/ 289543 w 742989"/>
                  <a:gd name="connsiteY2" fmla="*/ 252412 h 276225"/>
                  <a:gd name="connsiteX3" fmla="*/ 464814 w 742989"/>
                  <a:gd name="connsiteY3" fmla="*/ 80962 h 276225"/>
                  <a:gd name="connsiteX4" fmla="*/ 603916 w 742989"/>
                  <a:gd name="connsiteY4" fmla="*/ 176213 h 276225"/>
                  <a:gd name="connsiteX5" fmla="*/ 742989 w 742989"/>
                  <a:gd name="connsiteY5" fmla="*/ 0 h 276225"/>
                  <a:gd name="connsiteX0" fmla="*/ 0 w 765861"/>
                  <a:gd name="connsiteY0" fmla="*/ 338138 h 338138"/>
                  <a:gd name="connsiteX1" fmla="*/ 177135 w 765861"/>
                  <a:gd name="connsiteY1" fmla="*/ 119062 h 338138"/>
                  <a:gd name="connsiteX2" fmla="*/ 312415 w 765861"/>
                  <a:gd name="connsiteY2" fmla="*/ 252412 h 338138"/>
                  <a:gd name="connsiteX3" fmla="*/ 487686 w 765861"/>
                  <a:gd name="connsiteY3" fmla="*/ 80962 h 338138"/>
                  <a:gd name="connsiteX4" fmla="*/ 626788 w 765861"/>
                  <a:gd name="connsiteY4" fmla="*/ 176213 h 338138"/>
                  <a:gd name="connsiteX5" fmla="*/ 765861 w 765861"/>
                  <a:gd name="connsiteY5"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861" h="338138">
                    <a:moveTo>
                      <a:pt x="0" y="338138"/>
                    </a:moveTo>
                    <a:lnTo>
                      <a:pt x="177135" y="119062"/>
                    </a:lnTo>
                    <a:lnTo>
                      <a:pt x="312415" y="252412"/>
                    </a:lnTo>
                    <a:lnTo>
                      <a:pt x="487686" y="80962"/>
                    </a:lnTo>
                    <a:lnTo>
                      <a:pt x="626788" y="176213"/>
                    </a:lnTo>
                    <a:lnTo>
                      <a:pt x="765861" y="0"/>
                    </a:lnTo>
                  </a:path>
                </a:pathLst>
              </a:custGeom>
              <a:no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FFFFFF"/>
                  </a:solidFill>
                  <a:effectLst/>
                  <a:uLnTx/>
                  <a:uFillTx/>
                  <a:latin typeface="Arial"/>
                  <a:ea typeface="+mn-ea"/>
                  <a:cs typeface="+mn-cs"/>
                </a:endParaRPr>
              </a:p>
            </p:txBody>
          </p:sp>
          <p:cxnSp>
            <p:nvCxnSpPr>
              <p:cNvPr id="53" name="Connecteur droit 156">
                <a:extLst>
                  <a:ext uri="{FF2B5EF4-FFF2-40B4-BE49-F238E27FC236}">
                    <a16:creationId xmlns:a16="http://schemas.microsoft.com/office/drawing/2014/main" id="{BC2EC62B-2B65-A8F9-5696-1179D7D963D4}"/>
                  </a:ext>
                </a:extLst>
              </p:cNvPr>
              <p:cNvCxnSpPr/>
              <p:nvPr/>
            </p:nvCxnSpPr>
            <p:spPr>
              <a:xfrm>
                <a:off x="1690424" y="3686370"/>
                <a:ext cx="1090969" cy="0"/>
              </a:xfrm>
              <a:prstGeom prst="line">
                <a:avLst/>
              </a:prstGeom>
              <a:ln w="190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4" name="Connecteur droit 157">
                <a:extLst>
                  <a:ext uri="{FF2B5EF4-FFF2-40B4-BE49-F238E27FC236}">
                    <a16:creationId xmlns:a16="http://schemas.microsoft.com/office/drawing/2014/main" id="{A130CA51-088E-730E-168C-FE9F96793B82}"/>
                  </a:ext>
                </a:extLst>
              </p:cNvPr>
              <p:cNvCxnSpPr/>
              <p:nvPr/>
            </p:nvCxnSpPr>
            <p:spPr>
              <a:xfrm>
                <a:off x="1690424" y="3917719"/>
                <a:ext cx="1090969" cy="0"/>
              </a:xfrm>
              <a:prstGeom prst="line">
                <a:avLst/>
              </a:prstGeom>
              <a:ln w="190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5" name="Connecteur droit avec flèche 158">
                <a:extLst>
                  <a:ext uri="{FF2B5EF4-FFF2-40B4-BE49-F238E27FC236}">
                    <a16:creationId xmlns:a16="http://schemas.microsoft.com/office/drawing/2014/main" id="{4CBDA5B4-F57F-666A-88B3-B35106ED77A7}"/>
                  </a:ext>
                </a:extLst>
              </p:cNvPr>
              <p:cNvCxnSpPr>
                <a:cxnSpLocks/>
              </p:cNvCxnSpPr>
              <p:nvPr/>
            </p:nvCxnSpPr>
            <p:spPr>
              <a:xfrm>
                <a:off x="1790551" y="3529013"/>
                <a:ext cx="0" cy="142875"/>
              </a:xfrm>
              <a:prstGeom prst="straightConnector1">
                <a:avLst/>
              </a:prstGeom>
              <a:ln w="19050">
                <a:solidFill>
                  <a:schemeClr val="bg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6" name="Connecteur droit avec flèche 159">
                <a:extLst>
                  <a:ext uri="{FF2B5EF4-FFF2-40B4-BE49-F238E27FC236}">
                    <a16:creationId xmlns:a16="http://schemas.microsoft.com/office/drawing/2014/main" id="{D456B789-58DA-4808-17BC-10AAD4F19FFE}"/>
                  </a:ext>
                </a:extLst>
              </p:cNvPr>
              <p:cNvCxnSpPr>
                <a:cxnSpLocks/>
              </p:cNvCxnSpPr>
              <p:nvPr/>
            </p:nvCxnSpPr>
            <p:spPr>
              <a:xfrm flipV="1">
                <a:off x="2646911" y="3926289"/>
                <a:ext cx="0" cy="136124"/>
              </a:xfrm>
              <a:prstGeom prst="straightConnector1">
                <a:avLst/>
              </a:prstGeom>
              <a:ln w="19050">
                <a:solidFill>
                  <a:schemeClr val="bg1"/>
                </a:solidFill>
                <a:tailEnd type="triangle" w="sm" len="sm"/>
              </a:ln>
            </p:spPr>
            <p:style>
              <a:lnRef idx="1">
                <a:schemeClr val="accent1"/>
              </a:lnRef>
              <a:fillRef idx="0">
                <a:schemeClr val="accent1"/>
              </a:fillRef>
              <a:effectRef idx="0">
                <a:schemeClr val="accent1"/>
              </a:effectRef>
              <a:fontRef idx="minor">
                <a:schemeClr val="tx1"/>
              </a:fontRef>
            </p:style>
          </p:cxnSp>
        </p:grpSp>
      </p:grpSp>
      <p:grpSp>
        <p:nvGrpSpPr>
          <p:cNvPr id="121" name="Group 120">
            <a:extLst>
              <a:ext uri="{FF2B5EF4-FFF2-40B4-BE49-F238E27FC236}">
                <a16:creationId xmlns:a16="http://schemas.microsoft.com/office/drawing/2014/main" id="{932BFB65-019F-B6D8-C1E4-FCA99777FF9A}"/>
              </a:ext>
            </a:extLst>
          </p:cNvPr>
          <p:cNvGrpSpPr/>
          <p:nvPr/>
        </p:nvGrpSpPr>
        <p:grpSpPr>
          <a:xfrm>
            <a:off x="10602997" y="1811795"/>
            <a:ext cx="903368" cy="903368"/>
            <a:chOff x="10602997" y="2154695"/>
            <a:chExt cx="903368" cy="903368"/>
          </a:xfrm>
        </p:grpSpPr>
        <p:sp>
          <p:nvSpPr>
            <p:cNvPr id="25" name="Ellipse 20">
              <a:extLst>
                <a:ext uri="{FF2B5EF4-FFF2-40B4-BE49-F238E27FC236}">
                  <a16:creationId xmlns:a16="http://schemas.microsoft.com/office/drawing/2014/main" id="{A1AAAE16-7BA9-A1DF-E10E-368BE8680390}"/>
                </a:ext>
              </a:extLst>
            </p:cNvPr>
            <p:cNvSpPr/>
            <p:nvPr/>
          </p:nvSpPr>
          <p:spPr>
            <a:xfrm>
              <a:off x="10602997" y="2154695"/>
              <a:ext cx="903368" cy="90336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a:ln>
                  <a:noFill/>
                </a:ln>
                <a:solidFill>
                  <a:srgbClr val="FFFFFF"/>
                </a:solidFill>
                <a:effectLst/>
                <a:uLnTx/>
                <a:uFillTx/>
                <a:latin typeface="Arial"/>
                <a:ea typeface="+mn-ea"/>
                <a:cs typeface="+mn-cs"/>
              </a:endParaRPr>
            </a:p>
          </p:txBody>
        </p:sp>
        <p:grpSp>
          <p:nvGrpSpPr>
            <p:cNvPr id="57" name="Groupe 27">
              <a:extLst>
                <a:ext uri="{FF2B5EF4-FFF2-40B4-BE49-F238E27FC236}">
                  <a16:creationId xmlns:a16="http://schemas.microsoft.com/office/drawing/2014/main" id="{13FED1F5-99D1-041F-C2F1-4B805631DEA6}"/>
                </a:ext>
              </a:extLst>
            </p:cNvPr>
            <p:cNvGrpSpPr>
              <a:grpSpLocks noChangeAspect="1"/>
            </p:cNvGrpSpPr>
            <p:nvPr/>
          </p:nvGrpSpPr>
          <p:grpSpPr>
            <a:xfrm>
              <a:off x="10770885" y="2423499"/>
              <a:ext cx="567593" cy="365760"/>
              <a:chOff x="6413327" y="2274473"/>
              <a:chExt cx="558969" cy="360203"/>
            </a:xfrm>
          </p:grpSpPr>
          <p:grpSp>
            <p:nvGrpSpPr>
              <p:cNvPr id="58" name="Group 45">
                <a:extLst>
                  <a:ext uri="{FF2B5EF4-FFF2-40B4-BE49-F238E27FC236}">
                    <a16:creationId xmlns:a16="http://schemas.microsoft.com/office/drawing/2014/main" id="{699F6EFB-9C07-E52F-E2E5-D1C68516CA15}"/>
                  </a:ext>
                </a:extLst>
              </p:cNvPr>
              <p:cNvGrpSpPr>
                <a:grpSpLocks noChangeAspect="1"/>
              </p:cNvGrpSpPr>
              <p:nvPr/>
            </p:nvGrpSpPr>
            <p:grpSpPr bwMode="auto">
              <a:xfrm>
                <a:off x="6413327" y="2351805"/>
                <a:ext cx="302175" cy="282871"/>
                <a:chOff x="2270" y="-238"/>
                <a:chExt cx="1221" cy="1143"/>
              </a:xfrm>
            </p:grpSpPr>
            <p:sp>
              <p:nvSpPr>
                <p:cNvPr id="64" name="Oval 46">
                  <a:extLst>
                    <a:ext uri="{FF2B5EF4-FFF2-40B4-BE49-F238E27FC236}">
                      <a16:creationId xmlns:a16="http://schemas.microsoft.com/office/drawing/2014/main" id="{1AAB1922-6953-A412-414C-911F5596CEC1}"/>
                    </a:ext>
                  </a:extLst>
                </p:cNvPr>
                <p:cNvSpPr>
                  <a:spLocks noChangeArrowheads="1"/>
                </p:cNvSpPr>
                <p:nvPr/>
              </p:nvSpPr>
              <p:spPr bwMode="auto">
                <a:xfrm>
                  <a:off x="2270" y="-238"/>
                  <a:ext cx="1221" cy="323"/>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sp>
              <p:nvSpPr>
                <p:cNvPr id="65" name="Freeform 47">
                  <a:extLst>
                    <a:ext uri="{FF2B5EF4-FFF2-40B4-BE49-F238E27FC236}">
                      <a16:creationId xmlns:a16="http://schemas.microsoft.com/office/drawing/2014/main" id="{212FCA5E-14AF-2810-BACE-95CCDF4A6A7F}"/>
                    </a:ext>
                  </a:extLst>
                </p:cNvPr>
                <p:cNvSpPr>
                  <a:spLocks/>
                </p:cNvSpPr>
                <p:nvPr/>
              </p:nvSpPr>
              <p:spPr bwMode="auto">
                <a:xfrm>
                  <a:off x="2270" y="118"/>
                  <a:ext cx="1221" cy="161"/>
                </a:xfrm>
                <a:custGeom>
                  <a:avLst/>
                  <a:gdLst>
                    <a:gd name="T0" fmla="*/ 592 w 592"/>
                    <a:gd name="T1" fmla="*/ 0 h 78"/>
                    <a:gd name="T2" fmla="*/ 296 w 592"/>
                    <a:gd name="T3" fmla="*/ 78 h 78"/>
                    <a:gd name="T4" fmla="*/ 0 w 592"/>
                    <a:gd name="T5" fmla="*/ 0 h 78"/>
                  </a:gdLst>
                  <a:ahLst/>
                  <a:cxnLst>
                    <a:cxn ang="0">
                      <a:pos x="T0" y="T1"/>
                    </a:cxn>
                    <a:cxn ang="0">
                      <a:pos x="T2" y="T3"/>
                    </a:cxn>
                    <a:cxn ang="0">
                      <a:pos x="T4" y="T5"/>
                    </a:cxn>
                  </a:cxnLst>
                  <a:rect l="0" t="0" r="r" b="b"/>
                  <a:pathLst>
                    <a:path w="592" h="78">
                      <a:moveTo>
                        <a:pt x="592" y="0"/>
                      </a:moveTo>
                      <a:cubicBezTo>
                        <a:pt x="592" y="43"/>
                        <a:pt x="460" y="78"/>
                        <a:pt x="296" y="78"/>
                      </a:cubicBezTo>
                      <a:cubicBezTo>
                        <a:pt x="132" y="78"/>
                        <a:pt x="0" y="43"/>
                        <a:pt x="0" y="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sp>
              <p:nvSpPr>
                <p:cNvPr id="66" name="Freeform 48">
                  <a:extLst>
                    <a:ext uri="{FF2B5EF4-FFF2-40B4-BE49-F238E27FC236}">
                      <a16:creationId xmlns:a16="http://schemas.microsoft.com/office/drawing/2014/main" id="{31823F59-37D6-59A9-E7B6-F25BFC8508E3}"/>
                    </a:ext>
                  </a:extLst>
                </p:cNvPr>
                <p:cNvSpPr>
                  <a:spLocks/>
                </p:cNvSpPr>
                <p:nvPr/>
              </p:nvSpPr>
              <p:spPr bwMode="auto">
                <a:xfrm>
                  <a:off x="2270" y="326"/>
                  <a:ext cx="1221" cy="163"/>
                </a:xfrm>
                <a:custGeom>
                  <a:avLst/>
                  <a:gdLst>
                    <a:gd name="T0" fmla="*/ 592 w 592"/>
                    <a:gd name="T1" fmla="*/ 0 h 79"/>
                    <a:gd name="T2" fmla="*/ 296 w 592"/>
                    <a:gd name="T3" fmla="*/ 79 h 79"/>
                    <a:gd name="T4" fmla="*/ 0 w 592"/>
                    <a:gd name="T5" fmla="*/ 0 h 79"/>
                  </a:gdLst>
                  <a:ahLst/>
                  <a:cxnLst>
                    <a:cxn ang="0">
                      <a:pos x="T0" y="T1"/>
                    </a:cxn>
                    <a:cxn ang="0">
                      <a:pos x="T2" y="T3"/>
                    </a:cxn>
                    <a:cxn ang="0">
                      <a:pos x="T4" y="T5"/>
                    </a:cxn>
                  </a:cxnLst>
                  <a:rect l="0" t="0" r="r" b="b"/>
                  <a:pathLst>
                    <a:path w="592" h="79">
                      <a:moveTo>
                        <a:pt x="592" y="0"/>
                      </a:moveTo>
                      <a:cubicBezTo>
                        <a:pt x="592" y="44"/>
                        <a:pt x="460" y="79"/>
                        <a:pt x="296" y="79"/>
                      </a:cubicBezTo>
                      <a:cubicBezTo>
                        <a:pt x="132" y="79"/>
                        <a:pt x="0" y="44"/>
                        <a:pt x="0" y="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sp>
              <p:nvSpPr>
                <p:cNvPr id="67" name="Freeform 49">
                  <a:extLst>
                    <a:ext uri="{FF2B5EF4-FFF2-40B4-BE49-F238E27FC236}">
                      <a16:creationId xmlns:a16="http://schemas.microsoft.com/office/drawing/2014/main" id="{CF9C8576-A903-9DD4-F425-E3218F4C0F26}"/>
                    </a:ext>
                  </a:extLst>
                </p:cNvPr>
                <p:cNvSpPr>
                  <a:spLocks/>
                </p:cNvSpPr>
                <p:nvPr/>
              </p:nvSpPr>
              <p:spPr bwMode="auto">
                <a:xfrm>
                  <a:off x="2270" y="534"/>
                  <a:ext cx="1221" cy="163"/>
                </a:xfrm>
                <a:custGeom>
                  <a:avLst/>
                  <a:gdLst>
                    <a:gd name="T0" fmla="*/ 592 w 592"/>
                    <a:gd name="T1" fmla="*/ 0 h 79"/>
                    <a:gd name="T2" fmla="*/ 296 w 592"/>
                    <a:gd name="T3" fmla="*/ 79 h 79"/>
                    <a:gd name="T4" fmla="*/ 0 w 592"/>
                    <a:gd name="T5" fmla="*/ 0 h 79"/>
                  </a:gdLst>
                  <a:ahLst/>
                  <a:cxnLst>
                    <a:cxn ang="0">
                      <a:pos x="T0" y="T1"/>
                    </a:cxn>
                    <a:cxn ang="0">
                      <a:pos x="T2" y="T3"/>
                    </a:cxn>
                    <a:cxn ang="0">
                      <a:pos x="T4" y="T5"/>
                    </a:cxn>
                  </a:cxnLst>
                  <a:rect l="0" t="0" r="r" b="b"/>
                  <a:pathLst>
                    <a:path w="592" h="79">
                      <a:moveTo>
                        <a:pt x="592" y="0"/>
                      </a:moveTo>
                      <a:cubicBezTo>
                        <a:pt x="592" y="44"/>
                        <a:pt x="460" y="79"/>
                        <a:pt x="296" y="79"/>
                      </a:cubicBezTo>
                      <a:cubicBezTo>
                        <a:pt x="132" y="79"/>
                        <a:pt x="0" y="44"/>
                        <a:pt x="0" y="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sp>
              <p:nvSpPr>
                <p:cNvPr id="68" name="Line 50">
                  <a:extLst>
                    <a:ext uri="{FF2B5EF4-FFF2-40B4-BE49-F238E27FC236}">
                      <a16:creationId xmlns:a16="http://schemas.microsoft.com/office/drawing/2014/main" id="{B7A60F82-389F-CE02-C541-CBF73CC735BF}"/>
                    </a:ext>
                  </a:extLst>
                </p:cNvPr>
                <p:cNvSpPr>
                  <a:spLocks noChangeShapeType="1"/>
                </p:cNvSpPr>
                <p:nvPr/>
              </p:nvSpPr>
              <p:spPr bwMode="auto">
                <a:xfrm>
                  <a:off x="3491" y="-78"/>
                  <a:ext cx="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sp>
              <p:nvSpPr>
                <p:cNvPr id="69" name="Freeform 51">
                  <a:extLst>
                    <a:ext uri="{FF2B5EF4-FFF2-40B4-BE49-F238E27FC236}">
                      <a16:creationId xmlns:a16="http://schemas.microsoft.com/office/drawing/2014/main" id="{268C4CF1-ADB6-A4F5-F1BC-439C5681389D}"/>
                    </a:ext>
                  </a:extLst>
                </p:cNvPr>
                <p:cNvSpPr>
                  <a:spLocks/>
                </p:cNvSpPr>
                <p:nvPr/>
              </p:nvSpPr>
              <p:spPr bwMode="auto">
                <a:xfrm>
                  <a:off x="2270" y="-78"/>
                  <a:ext cx="1221" cy="983"/>
                </a:xfrm>
                <a:custGeom>
                  <a:avLst/>
                  <a:gdLst>
                    <a:gd name="T0" fmla="*/ 592 w 592"/>
                    <a:gd name="T1" fmla="*/ 0 h 477"/>
                    <a:gd name="T2" fmla="*/ 592 w 592"/>
                    <a:gd name="T3" fmla="*/ 399 h 477"/>
                    <a:gd name="T4" fmla="*/ 296 w 592"/>
                    <a:gd name="T5" fmla="*/ 477 h 477"/>
                    <a:gd name="T6" fmla="*/ 0 w 592"/>
                    <a:gd name="T7" fmla="*/ 399 h 477"/>
                    <a:gd name="T8" fmla="*/ 0 w 592"/>
                    <a:gd name="T9" fmla="*/ 0 h 477"/>
                  </a:gdLst>
                  <a:ahLst/>
                  <a:cxnLst>
                    <a:cxn ang="0">
                      <a:pos x="T0" y="T1"/>
                    </a:cxn>
                    <a:cxn ang="0">
                      <a:pos x="T2" y="T3"/>
                    </a:cxn>
                    <a:cxn ang="0">
                      <a:pos x="T4" y="T5"/>
                    </a:cxn>
                    <a:cxn ang="0">
                      <a:pos x="T6" y="T7"/>
                    </a:cxn>
                    <a:cxn ang="0">
                      <a:pos x="T8" y="T9"/>
                    </a:cxn>
                  </a:cxnLst>
                  <a:rect l="0" t="0" r="r" b="b"/>
                  <a:pathLst>
                    <a:path w="592" h="477">
                      <a:moveTo>
                        <a:pt x="592" y="0"/>
                      </a:moveTo>
                      <a:cubicBezTo>
                        <a:pt x="592" y="0"/>
                        <a:pt x="592" y="395"/>
                        <a:pt x="592" y="399"/>
                      </a:cubicBezTo>
                      <a:cubicBezTo>
                        <a:pt x="592" y="442"/>
                        <a:pt x="460" y="477"/>
                        <a:pt x="296" y="477"/>
                      </a:cubicBezTo>
                      <a:cubicBezTo>
                        <a:pt x="132" y="477"/>
                        <a:pt x="0" y="442"/>
                        <a:pt x="0" y="399"/>
                      </a:cubicBezTo>
                      <a:cubicBezTo>
                        <a:pt x="0" y="0"/>
                        <a:pt x="0" y="0"/>
                        <a:pt x="0" y="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grpSp>
          <p:grpSp>
            <p:nvGrpSpPr>
              <p:cNvPr id="59" name="Groupe 29">
                <a:extLst>
                  <a:ext uri="{FF2B5EF4-FFF2-40B4-BE49-F238E27FC236}">
                    <a16:creationId xmlns:a16="http://schemas.microsoft.com/office/drawing/2014/main" id="{3221E255-5F11-C6C1-1C17-3833D9A7D3E8}"/>
                  </a:ext>
                </a:extLst>
              </p:cNvPr>
              <p:cNvGrpSpPr/>
              <p:nvPr/>
            </p:nvGrpSpPr>
            <p:grpSpPr>
              <a:xfrm>
                <a:off x="6611753" y="2274473"/>
                <a:ext cx="360543" cy="302936"/>
                <a:chOff x="6305086" y="-1598425"/>
                <a:chExt cx="360543" cy="302936"/>
              </a:xfrm>
            </p:grpSpPr>
            <p:sp>
              <p:nvSpPr>
                <p:cNvPr id="60" name="Oval 214">
                  <a:extLst>
                    <a:ext uri="{FF2B5EF4-FFF2-40B4-BE49-F238E27FC236}">
                      <a16:creationId xmlns:a16="http://schemas.microsoft.com/office/drawing/2014/main" id="{1B7ED6CC-FF32-5E46-1C9D-C10BC54CDC50}"/>
                    </a:ext>
                  </a:extLst>
                </p:cNvPr>
                <p:cNvSpPr>
                  <a:spLocks noChangeArrowheads="1"/>
                </p:cNvSpPr>
                <p:nvPr/>
              </p:nvSpPr>
              <p:spPr bwMode="auto">
                <a:xfrm rot="20824676">
                  <a:off x="6305086" y="-1598425"/>
                  <a:ext cx="215203" cy="215204"/>
                </a:xfrm>
                <a:prstGeom prst="ellipse">
                  <a:avLst/>
                </a:prstGeom>
                <a:solidFill>
                  <a:schemeClr val="bg1"/>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sp>
              <p:nvSpPr>
                <p:cNvPr id="61" name="Line 215">
                  <a:extLst>
                    <a:ext uri="{FF2B5EF4-FFF2-40B4-BE49-F238E27FC236}">
                      <a16:creationId xmlns:a16="http://schemas.microsoft.com/office/drawing/2014/main" id="{AEE5EB49-C649-5676-7B52-F805D0D46DEE}"/>
                    </a:ext>
                  </a:extLst>
                </p:cNvPr>
                <p:cNvSpPr>
                  <a:spLocks noChangeShapeType="1"/>
                </p:cNvSpPr>
                <p:nvPr/>
              </p:nvSpPr>
              <p:spPr bwMode="auto">
                <a:xfrm rot="20824676">
                  <a:off x="6501253" y="-1429387"/>
                  <a:ext cx="30924" cy="30164"/>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sp>
              <p:nvSpPr>
                <p:cNvPr id="62" name="Freeform 216">
                  <a:extLst>
                    <a:ext uri="{FF2B5EF4-FFF2-40B4-BE49-F238E27FC236}">
                      <a16:creationId xmlns:a16="http://schemas.microsoft.com/office/drawing/2014/main" id="{0C706838-829F-04EE-885F-5E81EBD330A6}"/>
                    </a:ext>
                  </a:extLst>
                </p:cNvPr>
                <p:cNvSpPr>
                  <a:spLocks/>
                </p:cNvSpPr>
                <p:nvPr/>
              </p:nvSpPr>
              <p:spPr bwMode="auto">
                <a:xfrm rot="20824676">
                  <a:off x="6530778" y="-1430340"/>
                  <a:ext cx="134851" cy="134851"/>
                </a:xfrm>
                <a:custGeom>
                  <a:avLst/>
                  <a:gdLst>
                    <a:gd name="T0" fmla="*/ 147 w 254"/>
                    <a:gd name="T1" fmla="*/ 235 h 254"/>
                    <a:gd name="T2" fmla="*/ 18 w 254"/>
                    <a:gd name="T3" fmla="*/ 106 h 254"/>
                    <a:gd name="T4" fmla="*/ 18 w 254"/>
                    <a:gd name="T5" fmla="*/ 39 h 254"/>
                    <a:gd name="T6" fmla="*/ 39 w 254"/>
                    <a:gd name="T7" fmla="*/ 18 h 254"/>
                    <a:gd name="T8" fmla="*/ 107 w 254"/>
                    <a:gd name="T9" fmla="*/ 18 h 254"/>
                    <a:gd name="T10" fmla="*/ 235 w 254"/>
                    <a:gd name="T11" fmla="*/ 147 h 254"/>
                    <a:gd name="T12" fmla="*/ 235 w 254"/>
                    <a:gd name="T13" fmla="*/ 215 h 254"/>
                    <a:gd name="T14" fmla="*/ 215 w 254"/>
                    <a:gd name="T15" fmla="*/ 235 h 254"/>
                    <a:gd name="T16" fmla="*/ 147 w 254"/>
                    <a:gd name="T17" fmla="*/ 23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4" h="254">
                      <a:moveTo>
                        <a:pt x="147" y="235"/>
                      </a:moveTo>
                      <a:cubicBezTo>
                        <a:pt x="18" y="106"/>
                        <a:pt x="18" y="106"/>
                        <a:pt x="18" y="106"/>
                      </a:cubicBezTo>
                      <a:cubicBezTo>
                        <a:pt x="0" y="88"/>
                        <a:pt x="0" y="57"/>
                        <a:pt x="18" y="39"/>
                      </a:cubicBezTo>
                      <a:cubicBezTo>
                        <a:pt x="39" y="18"/>
                        <a:pt x="39" y="18"/>
                        <a:pt x="39" y="18"/>
                      </a:cubicBezTo>
                      <a:cubicBezTo>
                        <a:pt x="57" y="0"/>
                        <a:pt x="88" y="0"/>
                        <a:pt x="107" y="18"/>
                      </a:cubicBezTo>
                      <a:cubicBezTo>
                        <a:pt x="235" y="147"/>
                        <a:pt x="235" y="147"/>
                        <a:pt x="235" y="147"/>
                      </a:cubicBezTo>
                      <a:cubicBezTo>
                        <a:pt x="254" y="166"/>
                        <a:pt x="254" y="196"/>
                        <a:pt x="235" y="215"/>
                      </a:cubicBezTo>
                      <a:cubicBezTo>
                        <a:pt x="215" y="235"/>
                        <a:pt x="215" y="235"/>
                        <a:pt x="215" y="235"/>
                      </a:cubicBezTo>
                      <a:cubicBezTo>
                        <a:pt x="196" y="254"/>
                        <a:pt x="166" y="254"/>
                        <a:pt x="147" y="235"/>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sp>
              <p:nvSpPr>
                <p:cNvPr id="63" name="Freeform 217">
                  <a:extLst>
                    <a:ext uri="{FF2B5EF4-FFF2-40B4-BE49-F238E27FC236}">
                      <a16:creationId xmlns:a16="http://schemas.microsoft.com/office/drawing/2014/main" id="{8558242E-C36C-4E12-9F7F-45FE4109F14B}"/>
                    </a:ext>
                  </a:extLst>
                </p:cNvPr>
                <p:cNvSpPr>
                  <a:spLocks/>
                </p:cNvSpPr>
                <p:nvPr/>
              </p:nvSpPr>
              <p:spPr bwMode="auto">
                <a:xfrm rot="20824676">
                  <a:off x="6418636" y="-1575695"/>
                  <a:ext cx="55258" cy="55512"/>
                </a:xfrm>
                <a:custGeom>
                  <a:avLst/>
                  <a:gdLst>
                    <a:gd name="T0" fmla="*/ 0 w 104"/>
                    <a:gd name="T1" fmla="*/ 0 h 104"/>
                    <a:gd name="T2" fmla="*/ 104 w 104"/>
                    <a:gd name="T3" fmla="*/ 104 h 104"/>
                  </a:gdLst>
                  <a:ahLst/>
                  <a:cxnLst>
                    <a:cxn ang="0">
                      <a:pos x="T0" y="T1"/>
                    </a:cxn>
                    <a:cxn ang="0">
                      <a:pos x="T2" y="T3"/>
                    </a:cxn>
                  </a:cxnLst>
                  <a:rect l="0" t="0" r="r" b="b"/>
                  <a:pathLst>
                    <a:path w="104" h="104">
                      <a:moveTo>
                        <a:pt x="0" y="0"/>
                      </a:moveTo>
                      <a:cubicBezTo>
                        <a:pt x="57" y="0"/>
                        <a:pt x="104" y="47"/>
                        <a:pt x="104" y="104"/>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rgbClr val="424242"/>
                    </a:solidFill>
                    <a:effectLst/>
                    <a:uLnTx/>
                    <a:uFillTx/>
                    <a:latin typeface="Arial"/>
                    <a:ea typeface="+mn-ea"/>
                    <a:cs typeface="+mn-cs"/>
                  </a:endParaRPr>
                </a:p>
              </p:txBody>
            </p:sp>
          </p:grpSp>
        </p:grpSp>
      </p:grpSp>
      <p:grpSp>
        <p:nvGrpSpPr>
          <p:cNvPr id="70" name="Groupe 37">
            <a:extLst>
              <a:ext uri="{FF2B5EF4-FFF2-40B4-BE49-F238E27FC236}">
                <a16:creationId xmlns:a16="http://schemas.microsoft.com/office/drawing/2014/main" id="{BE9BF220-DADD-19FC-6896-0548179ED07B}"/>
              </a:ext>
            </a:extLst>
          </p:cNvPr>
          <p:cNvGrpSpPr/>
          <p:nvPr/>
        </p:nvGrpSpPr>
        <p:grpSpPr>
          <a:xfrm>
            <a:off x="3370102" y="2578131"/>
            <a:ext cx="2272185" cy="936966"/>
            <a:chOff x="1105611" y="4354199"/>
            <a:chExt cx="2272185" cy="631632"/>
          </a:xfrm>
        </p:grpSpPr>
        <p:sp>
          <p:nvSpPr>
            <p:cNvPr id="71" name="ZoneTexte 33">
              <a:extLst>
                <a:ext uri="{FF2B5EF4-FFF2-40B4-BE49-F238E27FC236}">
                  <a16:creationId xmlns:a16="http://schemas.microsoft.com/office/drawing/2014/main" id="{90884213-7A2E-4250-7C3B-7D00065E76ED}"/>
                </a:ext>
              </a:extLst>
            </p:cNvPr>
            <p:cNvSpPr txBox="1"/>
            <p:nvPr/>
          </p:nvSpPr>
          <p:spPr>
            <a:xfrm>
              <a:off x="1125002" y="4354199"/>
              <a:ext cx="2252794" cy="524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accent5">
                      <a:lumMod val="50000"/>
                    </a:schemeClr>
                  </a:solidFill>
                  <a:latin typeface="Arial"/>
                  <a:cs typeface="+mn-cs"/>
                </a:rPr>
                <a:t>Storage inventory position</a:t>
              </a:r>
            </a:p>
          </p:txBody>
        </p:sp>
        <p:sp>
          <p:nvSpPr>
            <p:cNvPr id="72" name="Rectangle 71">
              <a:extLst>
                <a:ext uri="{FF2B5EF4-FFF2-40B4-BE49-F238E27FC236}">
                  <a16:creationId xmlns:a16="http://schemas.microsoft.com/office/drawing/2014/main" id="{973A2BCF-608E-944F-17CF-3D8EFB9E4B81}"/>
                </a:ext>
              </a:extLst>
            </p:cNvPr>
            <p:cNvSpPr/>
            <p:nvPr/>
          </p:nvSpPr>
          <p:spPr>
            <a:xfrm>
              <a:off x="1105611" y="4778351"/>
              <a:ext cx="2214694" cy="207480"/>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a:solidFill>
                    <a:srgbClr val="353A3D"/>
                  </a:solidFill>
                  <a:latin typeface="Arial"/>
                  <a:cs typeface="+mn-cs"/>
                </a:rPr>
                <a:t>INVENT</a:t>
              </a:r>
              <a:endParaRPr lang="en-US" sz="1400">
                <a:solidFill>
                  <a:srgbClr val="353A3D"/>
                </a:solidFill>
                <a:latin typeface="Arial"/>
                <a:cs typeface="+mn-cs"/>
              </a:endParaRPr>
            </a:p>
          </p:txBody>
        </p:sp>
        <p:cxnSp>
          <p:nvCxnSpPr>
            <p:cNvPr id="73" name="Connecteur droit 35">
              <a:extLst>
                <a:ext uri="{FF2B5EF4-FFF2-40B4-BE49-F238E27FC236}">
                  <a16:creationId xmlns:a16="http://schemas.microsoft.com/office/drawing/2014/main" id="{E08EEF98-56F0-AAB3-2EF5-96EB30410261}"/>
                </a:ext>
              </a:extLst>
            </p:cNvPr>
            <p:cNvCxnSpPr>
              <a:cxnSpLocks/>
            </p:cNvCxnSpPr>
            <p:nvPr/>
          </p:nvCxnSpPr>
          <p:spPr>
            <a:xfrm>
              <a:off x="2044432" y="4730994"/>
              <a:ext cx="287742" cy="0"/>
            </a:xfrm>
            <a:prstGeom prst="line">
              <a:avLst/>
            </a:prstGeom>
            <a:ln w="31750" cap="rnd">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5" name="Groupe 38">
            <a:extLst>
              <a:ext uri="{FF2B5EF4-FFF2-40B4-BE49-F238E27FC236}">
                <a16:creationId xmlns:a16="http://schemas.microsoft.com/office/drawing/2014/main" id="{B5F5AB77-927B-F62E-E6CD-E6713B09C9C2}"/>
              </a:ext>
            </a:extLst>
          </p:cNvPr>
          <p:cNvGrpSpPr/>
          <p:nvPr/>
        </p:nvGrpSpPr>
        <p:grpSpPr>
          <a:xfrm>
            <a:off x="117623" y="5249457"/>
            <a:ext cx="2252794" cy="1021492"/>
            <a:chOff x="1061906" y="4312717"/>
            <a:chExt cx="2252794" cy="1021492"/>
          </a:xfrm>
        </p:grpSpPr>
        <p:sp>
          <p:nvSpPr>
            <p:cNvPr id="96" name="ZoneTexte 39">
              <a:extLst>
                <a:ext uri="{FF2B5EF4-FFF2-40B4-BE49-F238E27FC236}">
                  <a16:creationId xmlns:a16="http://schemas.microsoft.com/office/drawing/2014/main" id="{CE23060E-76F4-5EB5-3F7A-DAFC7590128C}"/>
                </a:ext>
              </a:extLst>
            </p:cNvPr>
            <p:cNvSpPr txBox="1"/>
            <p:nvPr/>
          </p:nvSpPr>
          <p:spPr>
            <a:xfrm>
              <a:off x="1061906" y="4312717"/>
              <a:ext cx="225279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6"/>
                  </a:solidFill>
                  <a:effectLst/>
                  <a:uLnTx/>
                  <a:uFillTx/>
                  <a:latin typeface="Arial"/>
                  <a:ea typeface="+mn-ea"/>
                </a:rPr>
                <a:t>Nomination &amp; Matching</a:t>
              </a:r>
            </a:p>
          </p:txBody>
        </p:sp>
        <p:sp>
          <p:nvSpPr>
            <p:cNvPr id="97" name="Rectangle 96">
              <a:extLst>
                <a:ext uri="{FF2B5EF4-FFF2-40B4-BE49-F238E27FC236}">
                  <a16:creationId xmlns:a16="http://schemas.microsoft.com/office/drawing/2014/main" id="{77998DC6-4F1B-BB4B-EC14-DAD82078B11C}"/>
                </a:ext>
              </a:extLst>
            </p:cNvPr>
            <p:cNvSpPr/>
            <p:nvPr/>
          </p:nvSpPr>
          <p:spPr>
            <a:xfrm>
              <a:off x="1143418" y="4810989"/>
              <a:ext cx="2150774" cy="523220"/>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353A3D"/>
                  </a:solidFill>
                  <a:effectLst/>
                  <a:uLnTx/>
                  <a:uFillTx/>
                  <a:latin typeface="Arial"/>
                  <a:ea typeface="+mn-ea"/>
                  <a:cs typeface="+mn-cs"/>
                </a:rPr>
                <a:t>NOMINT / NOMRES / DELORD / DELRES</a:t>
              </a:r>
            </a:p>
          </p:txBody>
        </p:sp>
        <p:cxnSp>
          <p:nvCxnSpPr>
            <p:cNvPr id="98" name="Connecteur droit 41">
              <a:extLst>
                <a:ext uri="{FF2B5EF4-FFF2-40B4-BE49-F238E27FC236}">
                  <a16:creationId xmlns:a16="http://schemas.microsoft.com/office/drawing/2014/main" id="{4D88C8E5-C420-4BBF-EB63-18ED18CA7F0F}"/>
                </a:ext>
              </a:extLst>
            </p:cNvPr>
            <p:cNvCxnSpPr>
              <a:cxnSpLocks/>
            </p:cNvCxnSpPr>
            <p:nvPr/>
          </p:nvCxnSpPr>
          <p:spPr>
            <a:xfrm>
              <a:off x="2044432" y="4730994"/>
              <a:ext cx="287742" cy="0"/>
            </a:xfrm>
            <a:prstGeom prst="line">
              <a:avLst/>
            </a:prstGeom>
            <a:ln w="31750" cap="rnd">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31CB54E2-2EFE-C90F-3EF5-4C52B9A49241}"/>
              </a:ext>
            </a:extLst>
          </p:cNvPr>
          <p:cNvGrpSpPr/>
          <p:nvPr/>
        </p:nvGrpSpPr>
        <p:grpSpPr>
          <a:xfrm>
            <a:off x="4666514" y="3396695"/>
            <a:ext cx="857944" cy="857944"/>
            <a:chOff x="4564749" y="3310970"/>
            <a:chExt cx="857944" cy="857944"/>
          </a:xfrm>
        </p:grpSpPr>
        <p:sp>
          <p:nvSpPr>
            <p:cNvPr id="75" name="Ellipse 15">
              <a:extLst>
                <a:ext uri="{FF2B5EF4-FFF2-40B4-BE49-F238E27FC236}">
                  <a16:creationId xmlns:a16="http://schemas.microsoft.com/office/drawing/2014/main" id="{49E56E85-45A9-431A-54C0-46520ACDF37D}"/>
                </a:ext>
              </a:extLst>
            </p:cNvPr>
            <p:cNvSpPr/>
            <p:nvPr/>
          </p:nvSpPr>
          <p:spPr>
            <a:xfrm>
              <a:off x="4564749" y="3310970"/>
              <a:ext cx="857944" cy="857944"/>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auto">
                <a:spcBef>
                  <a:spcPts val="0"/>
                </a:spcBef>
                <a:spcAft>
                  <a:spcPts val="0"/>
                </a:spcAft>
              </a:pPr>
              <a:endParaRPr lang="fr-FR" sz="1400" b="1">
                <a:solidFill>
                  <a:srgbClr val="FFFFFF"/>
                </a:solidFill>
                <a:latin typeface="Arial"/>
              </a:endParaRPr>
            </a:p>
          </p:txBody>
        </p:sp>
        <p:pic>
          <p:nvPicPr>
            <p:cNvPr id="111" name="Graphic 110" descr="Cylinder outline">
              <a:extLst>
                <a:ext uri="{FF2B5EF4-FFF2-40B4-BE49-F238E27FC236}">
                  <a16:creationId xmlns:a16="http://schemas.microsoft.com/office/drawing/2014/main" id="{CE3A9ADC-87F7-E0F7-25B9-8F8C5EA444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27961" y="3374182"/>
              <a:ext cx="731520" cy="731520"/>
            </a:xfrm>
            <a:prstGeom prst="rect">
              <a:avLst/>
            </a:prstGeom>
          </p:spPr>
        </p:pic>
      </p:grpSp>
      <p:grpSp>
        <p:nvGrpSpPr>
          <p:cNvPr id="116" name="Group 115">
            <a:extLst>
              <a:ext uri="{FF2B5EF4-FFF2-40B4-BE49-F238E27FC236}">
                <a16:creationId xmlns:a16="http://schemas.microsoft.com/office/drawing/2014/main" id="{8E8A9FD7-15E0-531D-7294-0AB57498C588}"/>
              </a:ext>
            </a:extLst>
          </p:cNvPr>
          <p:cNvGrpSpPr/>
          <p:nvPr/>
        </p:nvGrpSpPr>
        <p:grpSpPr>
          <a:xfrm>
            <a:off x="709662" y="4407286"/>
            <a:ext cx="878216" cy="878216"/>
            <a:chOff x="709662" y="4340611"/>
            <a:chExt cx="878216" cy="878216"/>
          </a:xfrm>
        </p:grpSpPr>
        <p:sp>
          <p:nvSpPr>
            <p:cNvPr id="99" name="Ellipse 12">
              <a:extLst>
                <a:ext uri="{FF2B5EF4-FFF2-40B4-BE49-F238E27FC236}">
                  <a16:creationId xmlns:a16="http://schemas.microsoft.com/office/drawing/2014/main" id="{C6EB3E85-DF23-A1C2-0EAB-6BFEA4E3F815}"/>
                </a:ext>
              </a:extLst>
            </p:cNvPr>
            <p:cNvSpPr/>
            <p:nvPr/>
          </p:nvSpPr>
          <p:spPr>
            <a:xfrm>
              <a:off x="709662" y="4340611"/>
              <a:ext cx="878216" cy="8782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a:ln>
                  <a:noFill/>
                </a:ln>
                <a:solidFill>
                  <a:srgbClr val="FFFFFF"/>
                </a:solidFill>
                <a:effectLst/>
                <a:uLnTx/>
                <a:uFillTx/>
                <a:latin typeface="Arial"/>
                <a:ea typeface="+mn-ea"/>
                <a:cs typeface="+mn-cs"/>
              </a:endParaRPr>
            </a:p>
          </p:txBody>
        </p:sp>
        <p:pic>
          <p:nvPicPr>
            <p:cNvPr id="113" name="Graphic 112" descr="Clipboard Partially Checked outline">
              <a:extLst>
                <a:ext uri="{FF2B5EF4-FFF2-40B4-BE49-F238E27FC236}">
                  <a16:creationId xmlns:a16="http://schemas.microsoft.com/office/drawing/2014/main" id="{23D92C0B-D1EF-5B7E-560C-9A88793506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8730" y="4459679"/>
              <a:ext cx="640080" cy="640080"/>
            </a:xfrm>
            <a:prstGeom prst="rect">
              <a:avLst/>
            </a:prstGeom>
          </p:spPr>
        </p:pic>
      </p:grpSp>
      <p:cxnSp>
        <p:nvCxnSpPr>
          <p:cNvPr id="115" name="Connecteur droit 8">
            <a:extLst>
              <a:ext uri="{FF2B5EF4-FFF2-40B4-BE49-F238E27FC236}">
                <a16:creationId xmlns:a16="http://schemas.microsoft.com/office/drawing/2014/main" id="{698809D0-7E05-C83C-A7A9-A5DAA6A4AB75}"/>
              </a:ext>
            </a:extLst>
          </p:cNvPr>
          <p:cNvCxnSpPr>
            <a:cxnSpLocks/>
          </p:cNvCxnSpPr>
          <p:nvPr/>
        </p:nvCxnSpPr>
        <p:spPr>
          <a:xfrm flipV="1">
            <a:off x="247650" y="1994390"/>
            <a:ext cx="11349404" cy="2987185"/>
          </a:xfrm>
          <a:prstGeom prst="line">
            <a:avLst/>
          </a:prstGeom>
          <a:noFill/>
          <a:ln w="15875" cap="rnd">
            <a:solidFill>
              <a:schemeClr val="tx2">
                <a:lumMod val="60000"/>
                <a:lumOff val="40000"/>
              </a:schemeClr>
            </a:solidFill>
            <a:prstDash val="sysDot"/>
            <a:tailEnd type="oval"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637864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blip>
          <a:srcRect t="31250" b="31250"/>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923" y="50526"/>
            <a:ext cx="3013398" cy="1649151"/>
          </a:xfrm>
          <a:prstGeom prst="rect">
            <a:avLst/>
          </a:prstGeom>
        </p:spPr>
      </p:pic>
      <p:grpSp>
        <p:nvGrpSpPr>
          <p:cNvPr id="5" name="Group 5"/>
          <p:cNvGrpSpPr/>
          <p:nvPr/>
        </p:nvGrpSpPr>
        <p:grpSpPr>
          <a:xfrm>
            <a:off x="0" y="4070203"/>
            <a:ext cx="12192000" cy="2229023"/>
            <a:chOff x="0" y="0"/>
            <a:chExt cx="6122943" cy="880602"/>
          </a:xfrm>
        </p:grpSpPr>
        <p:sp>
          <p:nvSpPr>
            <p:cNvPr id="6" name="Freeform 6"/>
            <p:cNvSpPr/>
            <p:nvPr/>
          </p:nvSpPr>
          <p:spPr>
            <a:xfrm>
              <a:off x="0" y="0"/>
              <a:ext cx="6122943" cy="880601"/>
            </a:xfrm>
            <a:custGeom>
              <a:avLst/>
              <a:gdLst/>
              <a:ahLst/>
              <a:cxnLst/>
              <a:rect l="l" t="t" r="r" b="b"/>
              <a:pathLst>
                <a:path w="6122943" h="880601">
                  <a:moveTo>
                    <a:pt x="0" y="0"/>
                  </a:moveTo>
                  <a:lnTo>
                    <a:pt x="6122943" y="0"/>
                  </a:lnTo>
                  <a:lnTo>
                    <a:pt x="6122943" y="880601"/>
                  </a:lnTo>
                  <a:lnTo>
                    <a:pt x="0" y="880601"/>
                  </a:lnTo>
                  <a:close/>
                </a:path>
              </a:pathLst>
            </a:custGeom>
            <a:solidFill>
              <a:srgbClr val="70B747">
                <a:alpha val="81961"/>
              </a:srgbClr>
            </a:solidFill>
          </p:spPr>
          <p:txBody>
            <a:bodyPr/>
            <a:lstStyle/>
            <a:p>
              <a:endParaRPr lang="en-US"/>
            </a:p>
          </p:txBody>
        </p:sp>
        <p:sp>
          <p:nvSpPr>
            <p:cNvPr id="7" name="TextBox 7"/>
            <p:cNvSpPr txBox="1"/>
            <p:nvPr/>
          </p:nvSpPr>
          <p:spPr>
            <a:xfrm>
              <a:off x="0" y="76200"/>
              <a:ext cx="812800" cy="736600"/>
            </a:xfrm>
            <a:prstGeom prst="rect">
              <a:avLst/>
            </a:prstGeom>
          </p:spPr>
          <p:txBody>
            <a:bodyPr lIns="33867" tIns="33867" rIns="33867" bIns="33867" rtlCol="0" anchor="ctr"/>
            <a:lstStyle/>
            <a:p>
              <a:pPr algn="ctr" defTabSz="609630">
                <a:lnSpc>
                  <a:spcPts val="1261"/>
                </a:lnSpc>
              </a:pPr>
              <a:endParaRPr sz="1200">
                <a:solidFill>
                  <a:prstClr val="black"/>
                </a:solidFill>
                <a:latin typeface="Calibri"/>
              </a:endParaRPr>
            </a:p>
          </p:txBody>
        </p:sp>
      </p:grpSp>
      <p:grpSp>
        <p:nvGrpSpPr>
          <p:cNvPr id="8" name="Group 8"/>
          <p:cNvGrpSpPr/>
          <p:nvPr/>
        </p:nvGrpSpPr>
        <p:grpSpPr>
          <a:xfrm>
            <a:off x="0" y="1594805"/>
            <a:ext cx="12192000" cy="2302078"/>
            <a:chOff x="0" y="0"/>
            <a:chExt cx="5065588" cy="812800"/>
          </a:xfrm>
        </p:grpSpPr>
        <p:sp>
          <p:nvSpPr>
            <p:cNvPr id="9" name="Freeform 9"/>
            <p:cNvSpPr/>
            <p:nvPr/>
          </p:nvSpPr>
          <p:spPr>
            <a:xfrm>
              <a:off x="0" y="0"/>
              <a:ext cx="5065588" cy="812800"/>
            </a:xfrm>
            <a:custGeom>
              <a:avLst/>
              <a:gdLst/>
              <a:ahLst/>
              <a:cxnLst/>
              <a:rect l="l" t="t" r="r" b="b"/>
              <a:pathLst>
                <a:path w="5065588" h="812800">
                  <a:moveTo>
                    <a:pt x="0" y="0"/>
                  </a:moveTo>
                  <a:lnTo>
                    <a:pt x="5065588" y="0"/>
                  </a:lnTo>
                  <a:lnTo>
                    <a:pt x="5065588" y="812800"/>
                  </a:lnTo>
                  <a:lnTo>
                    <a:pt x="0" y="812800"/>
                  </a:lnTo>
                  <a:close/>
                </a:path>
              </a:pathLst>
            </a:custGeom>
            <a:solidFill>
              <a:srgbClr val="F68E2C"/>
            </a:solidFill>
          </p:spPr>
          <p:txBody>
            <a:bodyPr/>
            <a:lstStyle/>
            <a:p>
              <a:endParaRPr lang="en-US"/>
            </a:p>
          </p:txBody>
        </p:sp>
        <p:sp>
          <p:nvSpPr>
            <p:cNvPr id="10" name="TextBox 10"/>
            <p:cNvSpPr txBox="1"/>
            <p:nvPr/>
          </p:nvSpPr>
          <p:spPr>
            <a:xfrm>
              <a:off x="0" y="76200"/>
              <a:ext cx="812800" cy="736600"/>
            </a:xfrm>
            <a:prstGeom prst="rect">
              <a:avLst/>
            </a:prstGeom>
          </p:spPr>
          <p:txBody>
            <a:bodyPr lIns="33867" tIns="33867" rIns="33867" bIns="33867" rtlCol="0" anchor="ctr"/>
            <a:lstStyle/>
            <a:p>
              <a:pPr algn="ctr" defTabSz="609630">
                <a:lnSpc>
                  <a:spcPts val="1261"/>
                </a:lnSpc>
              </a:pPr>
              <a:endParaRPr sz="1200">
                <a:solidFill>
                  <a:prstClr val="black"/>
                </a:solidFill>
                <a:latin typeface="Calibri"/>
              </a:endParaRPr>
            </a:p>
          </p:txBody>
        </p:sp>
      </p:grpSp>
      <p:sp>
        <p:nvSpPr>
          <p:cNvPr id="12" name="TextBox 12"/>
          <p:cNvSpPr txBox="1"/>
          <p:nvPr/>
        </p:nvSpPr>
        <p:spPr>
          <a:xfrm>
            <a:off x="1" y="1600500"/>
            <a:ext cx="12192000" cy="2111412"/>
          </a:xfrm>
          <a:prstGeom prst="rect">
            <a:avLst/>
          </a:prstGeom>
        </p:spPr>
        <p:txBody>
          <a:bodyPr wrap="square" lIns="0" tIns="0" rIns="0" bIns="0" rtlCol="0" anchor="t">
            <a:spAutoFit/>
          </a:bodyPr>
          <a:lstStyle/>
          <a:p>
            <a:pPr algn="ctr" defTabSz="609630">
              <a:lnSpc>
                <a:spcPts val="8719"/>
              </a:lnSpc>
            </a:pPr>
            <a:r>
              <a:rPr lang="en-US" sz="4800">
                <a:solidFill>
                  <a:srgbClr val="FFFFFF"/>
                </a:solidFill>
                <a:latin typeface="Open Sans"/>
              </a:rPr>
              <a:t>Storage business process and messages for inventory and capacity </a:t>
            </a:r>
          </a:p>
        </p:txBody>
      </p:sp>
      <p:sp>
        <p:nvSpPr>
          <p:cNvPr id="13" name="TextBox 13"/>
          <p:cNvSpPr txBox="1"/>
          <p:nvPr/>
        </p:nvSpPr>
        <p:spPr>
          <a:xfrm>
            <a:off x="379730" y="4204334"/>
            <a:ext cx="4603331" cy="1982017"/>
          </a:xfrm>
          <a:prstGeom prst="rect">
            <a:avLst/>
          </a:prstGeom>
        </p:spPr>
        <p:txBody>
          <a:bodyPr wrap="square" lIns="0" tIns="0" rIns="0" bIns="0" rtlCol="0" anchor="t">
            <a:spAutoFit/>
          </a:bodyPr>
          <a:lstStyle/>
          <a:p>
            <a:pPr algn="ctr" defTabSz="609630">
              <a:lnSpc>
                <a:spcPts val="4592"/>
              </a:lnSpc>
            </a:pPr>
            <a:r>
              <a:rPr lang="en-US" sz="2800">
                <a:solidFill>
                  <a:srgbClr val="FFFFFF"/>
                </a:solidFill>
                <a:latin typeface="Open Sans"/>
              </a:rPr>
              <a:t>Catherine </a:t>
            </a:r>
            <a:r>
              <a:rPr lang="en-US" sz="2800" err="1">
                <a:solidFill>
                  <a:srgbClr val="FFFFFF"/>
                </a:solidFill>
                <a:latin typeface="Open Sans"/>
              </a:rPr>
              <a:t>Galiay</a:t>
            </a:r>
            <a:endParaRPr lang="en-US" sz="2800">
              <a:solidFill>
                <a:srgbClr val="FFFFFF"/>
              </a:solidFill>
              <a:latin typeface="Open Sans"/>
            </a:endParaRPr>
          </a:p>
          <a:p>
            <a:pPr algn="ctr" defTabSz="609630">
              <a:lnSpc>
                <a:spcPts val="5824"/>
              </a:lnSpc>
            </a:pPr>
            <a:r>
              <a:rPr lang="en-US" sz="2800" err="1">
                <a:solidFill>
                  <a:srgbClr val="FFFFFF"/>
                </a:solidFill>
                <a:latin typeface="Open Sans"/>
              </a:rPr>
              <a:t>Teréga</a:t>
            </a:r>
          </a:p>
          <a:p>
            <a:pPr algn="ctr" defTabSz="609630">
              <a:lnSpc>
                <a:spcPts val="5824"/>
              </a:lnSpc>
            </a:pPr>
            <a:endParaRPr lang="en-US" sz="2733">
              <a:solidFill>
                <a:srgbClr val="FFFFFF"/>
              </a:solidFill>
              <a:latin typeface="Open Sans"/>
            </a:endParaRPr>
          </a:p>
        </p:txBody>
      </p:sp>
      <p:pic>
        <p:nvPicPr>
          <p:cNvPr id="4" name="Image 3" descr="Une image contenant texte, capture d’écran, graphisme, Graphique&#10;&#10;Description générée automatiquement">
            <a:extLst>
              <a:ext uri="{FF2B5EF4-FFF2-40B4-BE49-F238E27FC236}">
                <a16:creationId xmlns:a16="http://schemas.microsoft.com/office/drawing/2014/main" id="{8C2B6BF4-0B14-E9B3-02E1-67245F515763}"/>
              </a:ext>
            </a:extLst>
          </p:cNvPr>
          <p:cNvPicPr>
            <a:picLocks noChangeAspect="1"/>
          </p:cNvPicPr>
          <p:nvPr/>
        </p:nvPicPr>
        <p:blipFill rotWithShape="1">
          <a:blip r:embed="rId5"/>
          <a:srcRect l="10656" t="411" r="10848" b="13710"/>
          <a:stretch/>
        </p:blipFill>
        <p:spPr>
          <a:xfrm>
            <a:off x="9145741" y="4069745"/>
            <a:ext cx="2674305" cy="2229730"/>
          </a:xfrm>
          <a:prstGeom prst="rect">
            <a:avLst/>
          </a:prstGeom>
        </p:spPr>
      </p:pic>
      <p:pic>
        <p:nvPicPr>
          <p:cNvPr id="11" name="Image 10" descr="Une image contenant Visage humain, personne, sourire, habits&#10;&#10;Description générée automatiquement">
            <a:extLst>
              <a:ext uri="{FF2B5EF4-FFF2-40B4-BE49-F238E27FC236}">
                <a16:creationId xmlns:a16="http://schemas.microsoft.com/office/drawing/2014/main" id="{BA0AE147-F2FA-2D0B-B50C-53EA84B54479}"/>
              </a:ext>
            </a:extLst>
          </p:cNvPr>
          <p:cNvPicPr>
            <a:picLocks noChangeAspect="1"/>
          </p:cNvPicPr>
          <p:nvPr/>
        </p:nvPicPr>
        <p:blipFill>
          <a:blip r:embed="rId6"/>
          <a:stretch>
            <a:fillRect/>
          </a:stretch>
        </p:blipFill>
        <p:spPr>
          <a:xfrm>
            <a:off x="4880981" y="4064387"/>
            <a:ext cx="2262770" cy="2232568"/>
          </a:xfrm>
          <a:prstGeom prst="rect">
            <a:avLst/>
          </a:prstGeom>
        </p:spPr>
      </p:pic>
    </p:spTree>
    <p:extLst>
      <p:ext uri="{BB962C8B-B14F-4D97-AF65-F5344CB8AC3E}">
        <p14:creationId xmlns:p14="http://schemas.microsoft.com/office/powerpoint/2010/main" val="3914371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e 92"/>
          <p:cNvGrpSpPr/>
          <p:nvPr/>
        </p:nvGrpSpPr>
        <p:grpSpPr>
          <a:xfrm>
            <a:off x="87539" y="2172189"/>
            <a:ext cx="11495944" cy="2601552"/>
            <a:chOff x="-55901" y="1821308"/>
            <a:chExt cx="11495944" cy="2601552"/>
          </a:xfrm>
        </p:grpSpPr>
        <p:sp>
          <p:nvSpPr>
            <p:cNvPr id="5" name="Google Shape;235;p18"/>
            <p:cNvSpPr txBox="1"/>
            <p:nvPr/>
          </p:nvSpPr>
          <p:spPr>
            <a:xfrm>
              <a:off x="838374" y="1876091"/>
              <a:ext cx="2191500" cy="352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000" err="1">
                  <a:solidFill>
                    <a:srgbClr val="312E60"/>
                  </a:solidFill>
                  <a:latin typeface="Century Gothic"/>
                  <a:ea typeface="Century Gothic"/>
                  <a:cs typeface="Century Gothic"/>
                  <a:sym typeface="Century Gothic"/>
                </a:rPr>
                <a:t>Withdrawal</a:t>
              </a:r>
              <a:r>
                <a:rPr lang="fr-FR" sz="1000">
                  <a:solidFill>
                    <a:srgbClr val="312E60"/>
                  </a:solidFill>
                  <a:latin typeface="Century Gothic"/>
                  <a:ea typeface="Century Gothic"/>
                  <a:cs typeface="Century Gothic"/>
                  <a:sym typeface="Century Gothic"/>
                </a:rPr>
                <a:t> </a:t>
              </a:r>
              <a:r>
                <a:rPr lang="fr-FR" sz="1000" err="1">
                  <a:solidFill>
                    <a:srgbClr val="312E60"/>
                  </a:solidFill>
                  <a:latin typeface="Century Gothic"/>
                  <a:ea typeface="Century Gothic"/>
                  <a:cs typeface="Century Gothic"/>
                  <a:sym typeface="Century Gothic"/>
                </a:rPr>
                <a:t>rights</a:t>
              </a:r>
              <a:endParaRPr/>
            </a:p>
            <a:p>
              <a:pPr marL="0" marR="0" lvl="0" indent="0" algn="l" rtl="0">
                <a:spcBef>
                  <a:spcPts val="0"/>
                </a:spcBef>
                <a:spcAft>
                  <a:spcPts val="0"/>
                </a:spcAft>
                <a:buNone/>
              </a:pPr>
              <a:r>
                <a:rPr lang="fr-FR" sz="1200" b="1">
                  <a:solidFill>
                    <a:srgbClr val="312E60"/>
                  </a:solidFill>
                  <a:latin typeface="Century Gothic"/>
                  <a:ea typeface="Century Gothic"/>
                  <a:cs typeface="Century Gothic"/>
                  <a:sym typeface="Century Gothic"/>
                </a:rPr>
                <a:t> </a:t>
              </a:r>
              <a:endParaRPr sz="1200" b="1">
                <a:solidFill>
                  <a:srgbClr val="312E60"/>
                </a:solidFill>
                <a:latin typeface="Century Gothic"/>
                <a:ea typeface="Century Gothic"/>
                <a:cs typeface="Century Gothic"/>
                <a:sym typeface="Century Gothic"/>
              </a:endParaRPr>
            </a:p>
          </p:txBody>
        </p:sp>
        <p:cxnSp>
          <p:nvCxnSpPr>
            <p:cNvPr id="6" name="Google Shape;236;p18"/>
            <p:cNvCxnSpPr/>
            <p:nvPr/>
          </p:nvCxnSpPr>
          <p:spPr>
            <a:xfrm>
              <a:off x="934692" y="4142268"/>
              <a:ext cx="2684100" cy="0"/>
            </a:xfrm>
            <a:prstGeom prst="straightConnector1">
              <a:avLst/>
            </a:prstGeom>
            <a:noFill/>
            <a:ln w="9525" cap="flat" cmpd="sng">
              <a:solidFill>
                <a:srgbClr val="000000"/>
              </a:solidFill>
              <a:prstDash val="solid"/>
              <a:miter lim="800000"/>
              <a:headEnd type="none" w="sm" len="sm"/>
              <a:tailEnd type="none" w="sm" len="sm"/>
            </a:ln>
          </p:spPr>
        </p:cxnSp>
        <p:cxnSp>
          <p:nvCxnSpPr>
            <p:cNvPr id="7" name="Google Shape;237;p18"/>
            <p:cNvCxnSpPr/>
            <p:nvPr/>
          </p:nvCxnSpPr>
          <p:spPr>
            <a:xfrm rot="10800000">
              <a:off x="942015" y="2254974"/>
              <a:ext cx="0" cy="1888200"/>
            </a:xfrm>
            <a:prstGeom prst="straightConnector1">
              <a:avLst/>
            </a:prstGeom>
            <a:noFill/>
            <a:ln w="9525" cap="flat" cmpd="sng">
              <a:solidFill>
                <a:srgbClr val="000000"/>
              </a:solidFill>
              <a:prstDash val="solid"/>
              <a:miter lim="800000"/>
              <a:headEnd type="none" w="sm" len="sm"/>
              <a:tailEnd type="none" w="sm" len="sm"/>
            </a:ln>
          </p:spPr>
        </p:cxnSp>
        <p:cxnSp>
          <p:nvCxnSpPr>
            <p:cNvPr id="8" name="Google Shape;238;p18"/>
            <p:cNvCxnSpPr/>
            <p:nvPr/>
          </p:nvCxnSpPr>
          <p:spPr>
            <a:xfrm>
              <a:off x="934692" y="3821248"/>
              <a:ext cx="2684100" cy="0"/>
            </a:xfrm>
            <a:prstGeom prst="straightConnector1">
              <a:avLst/>
            </a:prstGeom>
            <a:noFill/>
            <a:ln w="9525" cap="flat" cmpd="sng">
              <a:solidFill>
                <a:srgbClr val="BFBFBF"/>
              </a:solidFill>
              <a:prstDash val="solid"/>
              <a:miter lim="800000"/>
              <a:headEnd type="none" w="sm" len="sm"/>
              <a:tailEnd type="none" w="sm" len="sm"/>
            </a:ln>
          </p:spPr>
        </p:cxnSp>
        <p:cxnSp>
          <p:nvCxnSpPr>
            <p:cNvPr id="9" name="Google Shape;239;p18"/>
            <p:cNvCxnSpPr/>
            <p:nvPr/>
          </p:nvCxnSpPr>
          <p:spPr>
            <a:xfrm>
              <a:off x="934692" y="3508023"/>
              <a:ext cx="2684100" cy="0"/>
            </a:xfrm>
            <a:prstGeom prst="straightConnector1">
              <a:avLst/>
            </a:prstGeom>
            <a:noFill/>
            <a:ln w="9525" cap="flat" cmpd="sng">
              <a:solidFill>
                <a:srgbClr val="BFBFBF"/>
              </a:solidFill>
              <a:prstDash val="solid"/>
              <a:miter lim="800000"/>
              <a:headEnd type="none" w="sm" len="sm"/>
              <a:tailEnd type="none" w="sm" len="sm"/>
            </a:ln>
          </p:spPr>
        </p:cxnSp>
        <p:cxnSp>
          <p:nvCxnSpPr>
            <p:cNvPr id="10" name="Google Shape;240;p18"/>
            <p:cNvCxnSpPr/>
            <p:nvPr/>
          </p:nvCxnSpPr>
          <p:spPr>
            <a:xfrm>
              <a:off x="934692" y="3194798"/>
              <a:ext cx="2684100" cy="0"/>
            </a:xfrm>
            <a:prstGeom prst="straightConnector1">
              <a:avLst/>
            </a:prstGeom>
            <a:noFill/>
            <a:ln w="9525" cap="flat" cmpd="sng">
              <a:solidFill>
                <a:srgbClr val="BFBFBF"/>
              </a:solidFill>
              <a:prstDash val="solid"/>
              <a:miter lim="800000"/>
              <a:headEnd type="none" w="sm" len="sm"/>
              <a:tailEnd type="none" w="sm" len="sm"/>
            </a:ln>
          </p:spPr>
        </p:cxnSp>
        <p:cxnSp>
          <p:nvCxnSpPr>
            <p:cNvPr id="11" name="Google Shape;241;p18"/>
            <p:cNvCxnSpPr/>
            <p:nvPr/>
          </p:nvCxnSpPr>
          <p:spPr>
            <a:xfrm>
              <a:off x="934692" y="2881573"/>
              <a:ext cx="2684100" cy="0"/>
            </a:xfrm>
            <a:prstGeom prst="straightConnector1">
              <a:avLst/>
            </a:prstGeom>
            <a:noFill/>
            <a:ln w="9525" cap="flat" cmpd="sng">
              <a:solidFill>
                <a:srgbClr val="BFBFBF"/>
              </a:solidFill>
              <a:prstDash val="solid"/>
              <a:miter lim="800000"/>
              <a:headEnd type="none" w="sm" len="sm"/>
              <a:tailEnd type="none" w="sm" len="sm"/>
            </a:ln>
          </p:spPr>
        </p:cxnSp>
        <p:cxnSp>
          <p:nvCxnSpPr>
            <p:cNvPr id="12" name="Google Shape;242;p18"/>
            <p:cNvCxnSpPr/>
            <p:nvPr/>
          </p:nvCxnSpPr>
          <p:spPr>
            <a:xfrm>
              <a:off x="934692" y="2568348"/>
              <a:ext cx="2691300" cy="20100"/>
            </a:xfrm>
            <a:prstGeom prst="straightConnector1">
              <a:avLst/>
            </a:prstGeom>
            <a:noFill/>
            <a:ln w="9525" cap="flat" cmpd="sng">
              <a:solidFill>
                <a:srgbClr val="BFBFBF"/>
              </a:solidFill>
              <a:prstDash val="solid"/>
              <a:miter lim="800000"/>
              <a:headEnd type="none" w="sm" len="sm"/>
              <a:tailEnd type="none" w="sm" len="sm"/>
            </a:ln>
          </p:spPr>
        </p:cxnSp>
        <p:cxnSp>
          <p:nvCxnSpPr>
            <p:cNvPr id="13" name="Google Shape;243;p18"/>
            <p:cNvCxnSpPr/>
            <p:nvPr/>
          </p:nvCxnSpPr>
          <p:spPr>
            <a:xfrm>
              <a:off x="934692" y="2255123"/>
              <a:ext cx="2684100" cy="0"/>
            </a:xfrm>
            <a:prstGeom prst="straightConnector1">
              <a:avLst/>
            </a:prstGeom>
            <a:noFill/>
            <a:ln w="9525" cap="flat" cmpd="sng">
              <a:solidFill>
                <a:srgbClr val="BFBFBF"/>
              </a:solidFill>
              <a:prstDash val="solid"/>
              <a:miter lim="800000"/>
              <a:headEnd type="none" w="sm" len="sm"/>
              <a:tailEnd type="none" w="sm" len="sm"/>
            </a:ln>
          </p:spPr>
        </p:cxnSp>
        <p:sp>
          <p:nvSpPr>
            <p:cNvPr id="14" name="Google Shape;244;p18"/>
            <p:cNvSpPr txBox="1"/>
            <p:nvPr/>
          </p:nvSpPr>
          <p:spPr>
            <a:xfrm>
              <a:off x="403551" y="2467758"/>
              <a:ext cx="510900" cy="21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100">
                <a:solidFill>
                  <a:srgbClr val="000000"/>
                </a:solidFill>
                <a:latin typeface="Century Gothic"/>
                <a:ea typeface="Century Gothic"/>
                <a:cs typeface="Century Gothic"/>
                <a:sym typeface="Century Gothic"/>
              </a:endParaRPr>
            </a:p>
          </p:txBody>
        </p:sp>
        <p:cxnSp>
          <p:nvCxnSpPr>
            <p:cNvPr id="15" name="Google Shape;245;p18"/>
            <p:cNvCxnSpPr/>
            <p:nvPr/>
          </p:nvCxnSpPr>
          <p:spPr>
            <a:xfrm rot="10800000">
              <a:off x="3625987" y="2254974"/>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16" name="Google Shape;246;p18"/>
            <p:cNvCxnSpPr/>
            <p:nvPr/>
          </p:nvCxnSpPr>
          <p:spPr>
            <a:xfrm rot="10800000">
              <a:off x="1478809" y="2254974"/>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17" name="Google Shape;247;p18"/>
            <p:cNvCxnSpPr/>
            <p:nvPr/>
          </p:nvCxnSpPr>
          <p:spPr>
            <a:xfrm rot="10800000">
              <a:off x="2015603" y="2254974"/>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18" name="Google Shape;248;p18"/>
            <p:cNvCxnSpPr/>
            <p:nvPr/>
          </p:nvCxnSpPr>
          <p:spPr>
            <a:xfrm rot="10800000">
              <a:off x="2552398" y="2254974"/>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19" name="Google Shape;249;p18"/>
            <p:cNvCxnSpPr/>
            <p:nvPr/>
          </p:nvCxnSpPr>
          <p:spPr>
            <a:xfrm rot="10800000">
              <a:off x="3089192" y="2254974"/>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20" name="Google Shape;250;p18"/>
            <p:cNvCxnSpPr/>
            <p:nvPr/>
          </p:nvCxnSpPr>
          <p:spPr>
            <a:xfrm flipH="1">
              <a:off x="917747" y="2565215"/>
              <a:ext cx="2725200" cy="6300"/>
            </a:xfrm>
            <a:prstGeom prst="straightConnector1">
              <a:avLst/>
            </a:prstGeom>
            <a:noFill/>
            <a:ln w="19050" cap="flat" cmpd="sng">
              <a:solidFill>
                <a:schemeClr val="accent3"/>
              </a:solidFill>
              <a:prstDash val="dash"/>
              <a:round/>
              <a:headEnd type="none" w="sm" len="sm"/>
              <a:tailEnd type="none" w="sm" len="sm"/>
            </a:ln>
          </p:spPr>
        </p:cxnSp>
        <p:sp>
          <p:nvSpPr>
            <p:cNvPr id="21" name="Google Shape;251;p18"/>
            <p:cNvSpPr txBox="1"/>
            <p:nvPr/>
          </p:nvSpPr>
          <p:spPr>
            <a:xfrm>
              <a:off x="784548" y="1821308"/>
              <a:ext cx="3582600" cy="352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1">
                <a:solidFill>
                  <a:srgbClr val="312E60"/>
                </a:solidFill>
                <a:latin typeface="Century Gothic"/>
                <a:ea typeface="Century Gothic"/>
                <a:cs typeface="Century Gothic"/>
                <a:sym typeface="Century Gothic"/>
              </a:endParaRPr>
            </a:p>
          </p:txBody>
        </p:sp>
        <p:sp>
          <p:nvSpPr>
            <p:cNvPr id="22" name="Google Shape;252;p18"/>
            <p:cNvSpPr txBox="1"/>
            <p:nvPr/>
          </p:nvSpPr>
          <p:spPr>
            <a:xfrm>
              <a:off x="-55901" y="2755608"/>
              <a:ext cx="955800" cy="352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err="1">
                  <a:solidFill>
                    <a:srgbClr val="000000"/>
                  </a:solidFill>
                  <a:latin typeface="Century Gothic"/>
                  <a:ea typeface="Century Gothic"/>
                  <a:cs typeface="Century Gothic"/>
                  <a:sym typeface="Century Gothic"/>
                </a:rPr>
                <a:t>Withdrawal</a:t>
              </a:r>
              <a:endParaRPr sz="1100">
                <a:solidFill>
                  <a:srgbClr val="000000"/>
                </a:solidFill>
                <a:latin typeface="Century Gothic"/>
                <a:ea typeface="Century Gothic"/>
                <a:cs typeface="Century Gothic"/>
                <a:sym typeface="Century Gothic"/>
              </a:endParaRPr>
            </a:p>
            <a:p>
              <a:pPr marL="0" marR="0" lvl="0" indent="0" algn="r" rtl="0">
                <a:spcBef>
                  <a:spcPts val="0"/>
                </a:spcBef>
                <a:spcAft>
                  <a:spcPts val="0"/>
                </a:spcAft>
                <a:buNone/>
              </a:pPr>
              <a:r>
                <a:rPr lang="fr-FR" sz="1100" err="1">
                  <a:latin typeface="Century Gothic"/>
                  <a:ea typeface="Century Gothic"/>
                  <a:cs typeface="Century Gothic"/>
                  <a:sym typeface="Century Gothic"/>
                </a:rPr>
                <a:t>M</a:t>
              </a:r>
              <a:r>
                <a:rPr lang="fr-FR" sz="1100" err="1">
                  <a:solidFill>
                    <a:srgbClr val="000000"/>
                  </a:solidFill>
                  <a:latin typeface="Century Gothic"/>
                  <a:ea typeface="Century Gothic"/>
                  <a:cs typeface="Century Gothic"/>
                  <a:sym typeface="Century Gothic"/>
                </a:rPr>
                <a:t>Wh</a:t>
              </a:r>
              <a:endParaRPr sz="1100">
                <a:solidFill>
                  <a:srgbClr val="000000"/>
                </a:solidFill>
                <a:latin typeface="Century Gothic"/>
                <a:ea typeface="Century Gothic"/>
                <a:cs typeface="Century Gothic"/>
                <a:sym typeface="Century Gothic"/>
              </a:endParaRPr>
            </a:p>
          </p:txBody>
        </p:sp>
        <p:sp>
          <p:nvSpPr>
            <p:cNvPr id="23" name="Google Shape;253;p18"/>
            <p:cNvSpPr txBox="1"/>
            <p:nvPr/>
          </p:nvSpPr>
          <p:spPr>
            <a:xfrm>
              <a:off x="403551" y="3915558"/>
              <a:ext cx="510900" cy="21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solidFill>
                    <a:srgbClr val="000000"/>
                  </a:solidFill>
                  <a:latin typeface="Century Gothic"/>
                  <a:ea typeface="Century Gothic"/>
                  <a:cs typeface="Century Gothic"/>
                  <a:sym typeface="Century Gothic"/>
                </a:rPr>
                <a:t>0</a:t>
              </a:r>
              <a:endParaRPr sz="1100">
                <a:solidFill>
                  <a:srgbClr val="000000"/>
                </a:solidFill>
                <a:latin typeface="Century Gothic"/>
                <a:ea typeface="Century Gothic"/>
                <a:cs typeface="Century Gothic"/>
                <a:sym typeface="Century Gothic"/>
              </a:endParaRPr>
            </a:p>
          </p:txBody>
        </p:sp>
        <p:sp>
          <p:nvSpPr>
            <p:cNvPr id="24" name="Google Shape;254;p18"/>
            <p:cNvSpPr txBox="1"/>
            <p:nvPr/>
          </p:nvSpPr>
          <p:spPr>
            <a:xfrm>
              <a:off x="4648374" y="1876091"/>
              <a:ext cx="2191500" cy="352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000">
                  <a:solidFill>
                    <a:srgbClr val="312E60"/>
                  </a:solidFill>
                  <a:latin typeface="Century Gothic"/>
                  <a:ea typeface="Century Gothic"/>
                  <a:cs typeface="Century Gothic"/>
                  <a:sym typeface="Century Gothic"/>
                </a:rPr>
                <a:t>Injection rights</a:t>
              </a:r>
              <a:endParaRPr/>
            </a:p>
            <a:p>
              <a:pPr marL="0" marR="0" lvl="0" indent="0" algn="l" rtl="0">
                <a:spcBef>
                  <a:spcPts val="0"/>
                </a:spcBef>
                <a:spcAft>
                  <a:spcPts val="0"/>
                </a:spcAft>
                <a:buNone/>
              </a:pPr>
              <a:r>
                <a:rPr lang="fr-FR" sz="1200" b="1">
                  <a:solidFill>
                    <a:srgbClr val="312E60"/>
                  </a:solidFill>
                  <a:latin typeface="Century Gothic"/>
                  <a:ea typeface="Century Gothic"/>
                  <a:cs typeface="Century Gothic"/>
                  <a:sym typeface="Century Gothic"/>
                </a:rPr>
                <a:t> </a:t>
              </a:r>
              <a:endParaRPr sz="1200" b="1">
                <a:solidFill>
                  <a:srgbClr val="312E60"/>
                </a:solidFill>
                <a:latin typeface="Century Gothic"/>
                <a:ea typeface="Century Gothic"/>
                <a:cs typeface="Century Gothic"/>
                <a:sym typeface="Century Gothic"/>
              </a:endParaRPr>
            </a:p>
          </p:txBody>
        </p:sp>
        <p:cxnSp>
          <p:nvCxnSpPr>
            <p:cNvPr id="25" name="Google Shape;255;p18"/>
            <p:cNvCxnSpPr/>
            <p:nvPr/>
          </p:nvCxnSpPr>
          <p:spPr>
            <a:xfrm>
              <a:off x="4744692" y="4142268"/>
              <a:ext cx="2684100" cy="0"/>
            </a:xfrm>
            <a:prstGeom prst="straightConnector1">
              <a:avLst/>
            </a:prstGeom>
            <a:noFill/>
            <a:ln w="9525" cap="flat" cmpd="sng">
              <a:solidFill>
                <a:srgbClr val="000000"/>
              </a:solidFill>
              <a:prstDash val="solid"/>
              <a:miter lim="800000"/>
              <a:headEnd type="none" w="sm" len="sm"/>
              <a:tailEnd type="none" w="sm" len="sm"/>
            </a:ln>
          </p:spPr>
        </p:cxnSp>
        <p:cxnSp>
          <p:nvCxnSpPr>
            <p:cNvPr id="26" name="Google Shape;256;p18"/>
            <p:cNvCxnSpPr/>
            <p:nvPr/>
          </p:nvCxnSpPr>
          <p:spPr>
            <a:xfrm rot="10800000">
              <a:off x="4752015" y="2254974"/>
              <a:ext cx="0" cy="1888200"/>
            </a:xfrm>
            <a:prstGeom prst="straightConnector1">
              <a:avLst/>
            </a:prstGeom>
            <a:noFill/>
            <a:ln w="9525" cap="flat" cmpd="sng">
              <a:solidFill>
                <a:srgbClr val="000000"/>
              </a:solidFill>
              <a:prstDash val="solid"/>
              <a:miter lim="800000"/>
              <a:headEnd type="none" w="sm" len="sm"/>
              <a:tailEnd type="none" w="sm" len="sm"/>
            </a:ln>
          </p:spPr>
        </p:cxnSp>
        <p:cxnSp>
          <p:nvCxnSpPr>
            <p:cNvPr id="27" name="Google Shape;257;p18"/>
            <p:cNvCxnSpPr/>
            <p:nvPr/>
          </p:nvCxnSpPr>
          <p:spPr>
            <a:xfrm>
              <a:off x="4744692" y="3821248"/>
              <a:ext cx="2684100" cy="0"/>
            </a:xfrm>
            <a:prstGeom prst="straightConnector1">
              <a:avLst/>
            </a:prstGeom>
            <a:noFill/>
            <a:ln w="9525" cap="flat" cmpd="sng">
              <a:solidFill>
                <a:srgbClr val="BFBFBF"/>
              </a:solidFill>
              <a:prstDash val="solid"/>
              <a:miter lim="800000"/>
              <a:headEnd type="none" w="sm" len="sm"/>
              <a:tailEnd type="none" w="sm" len="sm"/>
            </a:ln>
          </p:spPr>
        </p:cxnSp>
        <p:cxnSp>
          <p:nvCxnSpPr>
            <p:cNvPr id="28" name="Google Shape;258;p18"/>
            <p:cNvCxnSpPr/>
            <p:nvPr/>
          </p:nvCxnSpPr>
          <p:spPr>
            <a:xfrm>
              <a:off x="4744692" y="3508023"/>
              <a:ext cx="2684100" cy="0"/>
            </a:xfrm>
            <a:prstGeom prst="straightConnector1">
              <a:avLst/>
            </a:prstGeom>
            <a:noFill/>
            <a:ln w="9525" cap="flat" cmpd="sng">
              <a:solidFill>
                <a:srgbClr val="BFBFBF"/>
              </a:solidFill>
              <a:prstDash val="solid"/>
              <a:miter lim="800000"/>
              <a:headEnd type="none" w="sm" len="sm"/>
              <a:tailEnd type="none" w="sm" len="sm"/>
            </a:ln>
          </p:spPr>
        </p:cxnSp>
        <p:cxnSp>
          <p:nvCxnSpPr>
            <p:cNvPr id="29" name="Google Shape;259;p18"/>
            <p:cNvCxnSpPr/>
            <p:nvPr/>
          </p:nvCxnSpPr>
          <p:spPr>
            <a:xfrm>
              <a:off x="4744692" y="3194798"/>
              <a:ext cx="2684100" cy="0"/>
            </a:xfrm>
            <a:prstGeom prst="straightConnector1">
              <a:avLst/>
            </a:prstGeom>
            <a:noFill/>
            <a:ln w="9525" cap="flat" cmpd="sng">
              <a:solidFill>
                <a:srgbClr val="BFBFBF"/>
              </a:solidFill>
              <a:prstDash val="solid"/>
              <a:miter lim="800000"/>
              <a:headEnd type="none" w="sm" len="sm"/>
              <a:tailEnd type="none" w="sm" len="sm"/>
            </a:ln>
          </p:spPr>
        </p:cxnSp>
        <p:cxnSp>
          <p:nvCxnSpPr>
            <p:cNvPr id="30" name="Google Shape;260;p18"/>
            <p:cNvCxnSpPr/>
            <p:nvPr/>
          </p:nvCxnSpPr>
          <p:spPr>
            <a:xfrm>
              <a:off x="4744692" y="2881573"/>
              <a:ext cx="2684100" cy="0"/>
            </a:xfrm>
            <a:prstGeom prst="straightConnector1">
              <a:avLst/>
            </a:prstGeom>
            <a:noFill/>
            <a:ln w="9525" cap="flat" cmpd="sng">
              <a:solidFill>
                <a:srgbClr val="BFBFBF"/>
              </a:solidFill>
              <a:prstDash val="solid"/>
              <a:miter lim="800000"/>
              <a:headEnd type="none" w="sm" len="sm"/>
              <a:tailEnd type="none" w="sm" len="sm"/>
            </a:ln>
          </p:spPr>
        </p:cxnSp>
        <p:cxnSp>
          <p:nvCxnSpPr>
            <p:cNvPr id="31" name="Google Shape;261;p18"/>
            <p:cNvCxnSpPr/>
            <p:nvPr/>
          </p:nvCxnSpPr>
          <p:spPr>
            <a:xfrm>
              <a:off x="4744692" y="2568348"/>
              <a:ext cx="2691300" cy="20100"/>
            </a:xfrm>
            <a:prstGeom prst="straightConnector1">
              <a:avLst/>
            </a:prstGeom>
            <a:noFill/>
            <a:ln w="9525" cap="flat" cmpd="sng">
              <a:solidFill>
                <a:srgbClr val="BFBFBF"/>
              </a:solidFill>
              <a:prstDash val="solid"/>
              <a:miter lim="800000"/>
              <a:headEnd type="none" w="sm" len="sm"/>
              <a:tailEnd type="none" w="sm" len="sm"/>
            </a:ln>
          </p:spPr>
        </p:cxnSp>
        <p:cxnSp>
          <p:nvCxnSpPr>
            <p:cNvPr id="32" name="Google Shape;262;p18"/>
            <p:cNvCxnSpPr/>
            <p:nvPr/>
          </p:nvCxnSpPr>
          <p:spPr>
            <a:xfrm>
              <a:off x="4744692" y="2255123"/>
              <a:ext cx="2684100" cy="0"/>
            </a:xfrm>
            <a:prstGeom prst="straightConnector1">
              <a:avLst/>
            </a:prstGeom>
            <a:noFill/>
            <a:ln w="9525" cap="flat" cmpd="sng">
              <a:solidFill>
                <a:srgbClr val="BFBFBF"/>
              </a:solidFill>
              <a:prstDash val="solid"/>
              <a:miter lim="800000"/>
              <a:headEnd type="none" w="sm" len="sm"/>
              <a:tailEnd type="none" w="sm" len="sm"/>
            </a:ln>
          </p:spPr>
        </p:cxnSp>
        <p:sp>
          <p:nvSpPr>
            <p:cNvPr id="33" name="Google Shape;263;p18"/>
            <p:cNvSpPr txBox="1"/>
            <p:nvPr/>
          </p:nvSpPr>
          <p:spPr>
            <a:xfrm>
              <a:off x="4221954" y="2772558"/>
              <a:ext cx="510900" cy="21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100">
                <a:solidFill>
                  <a:srgbClr val="2C8CCD"/>
                </a:solidFill>
                <a:latin typeface="Century Gothic"/>
                <a:ea typeface="Century Gothic"/>
                <a:cs typeface="Century Gothic"/>
                <a:sym typeface="Century Gothic"/>
              </a:endParaRPr>
            </a:p>
          </p:txBody>
        </p:sp>
        <p:cxnSp>
          <p:nvCxnSpPr>
            <p:cNvPr id="34" name="Google Shape;264;p18"/>
            <p:cNvCxnSpPr/>
            <p:nvPr/>
          </p:nvCxnSpPr>
          <p:spPr>
            <a:xfrm rot="10800000">
              <a:off x="7435987" y="2254974"/>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35" name="Google Shape;265;p18"/>
            <p:cNvCxnSpPr/>
            <p:nvPr/>
          </p:nvCxnSpPr>
          <p:spPr>
            <a:xfrm rot="10800000">
              <a:off x="5288809" y="2254974"/>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36" name="Google Shape;266;p18"/>
            <p:cNvCxnSpPr/>
            <p:nvPr/>
          </p:nvCxnSpPr>
          <p:spPr>
            <a:xfrm rot="10800000">
              <a:off x="5825603" y="2254974"/>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37" name="Google Shape;267;p18"/>
            <p:cNvCxnSpPr/>
            <p:nvPr/>
          </p:nvCxnSpPr>
          <p:spPr>
            <a:xfrm rot="10800000">
              <a:off x="6362398" y="2254974"/>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38" name="Google Shape;268;p18"/>
            <p:cNvCxnSpPr/>
            <p:nvPr/>
          </p:nvCxnSpPr>
          <p:spPr>
            <a:xfrm rot="10800000">
              <a:off x="6899192" y="2254974"/>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39" name="Google Shape;269;p18"/>
            <p:cNvCxnSpPr/>
            <p:nvPr/>
          </p:nvCxnSpPr>
          <p:spPr>
            <a:xfrm flipH="1">
              <a:off x="4727747" y="2946215"/>
              <a:ext cx="2725200" cy="6300"/>
            </a:xfrm>
            <a:prstGeom prst="straightConnector1">
              <a:avLst/>
            </a:prstGeom>
            <a:noFill/>
            <a:ln w="19050" cap="flat" cmpd="sng">
              <a:solidFill>
                <a:srgbClr val="2C8CCD"/>
              </a:solidFill>
              <a:prstDash val="dash"/>
              <a:round/>
              <a:headEnd type="none" w="sm" len="sm"/>
              <a:tailEnd type="none" w="sm" len="sm"/>
            </a:ln>
          </p:spPr>
        </p:cxnSp>
        <p:sp>
          <p:nvSpPr>
            <p:cNvPr id="40" name="Google Shape;270;p18"/>
            <p:cNvSpPr txBox="1"/>
            <p:nvPr/>
          </p:nvSpPr>
          <p:spPr>
            <a:xfrm>
              <a:off x="4594548" y="1821308"/>
              <a:ext cx="3582600" cy="352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1">
                <a:solidFill>
                  <a:srgbClr val="312E60"/>
                </a:solidFill>
                <a:latin typeface="Century Gothic"/>
                <a:ea typeface="Century Gothic"/>
                <a:cs typeface="Century Gothic"/>
                <a:sym typeface="Century Gothic"/>
              </a:endParaRPr>
            </a:p>
          </p:txBody>
        </p:sp>
        <p:sp>
          <p:nvSpPr>
            <p:cNvPr id="41" name="Google Shape;271;p18"/>
            <p:cNvSpPr txBox="1"/>
            <p:nvPr/>
          </p:nvSpPr>
          <p:spPr>
            <a:xfrm>
              <a:off x="3754099" y="2795365"/>
              <a:ext cx="955800" cy="352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latin typeface="Century Gothic"/>
                  <a:ea typeface="Century Gothic"/>
                  <a:cs typeface="Century Gothic"/>
                  <a:sym typeface="Century Gothic"/>
                </a:rPr>
                <a:t>Injection</a:t>
              </a:r>
              <a:endParaRPr sz="1100">
                <a:solidFill>
                  <a:srgbClr val="000000"/>
                </a:solidFill>
                <a:latin typeface="Century Gothic"/>
                <a:ea typeface="Century Gothic"/>
                <a:cs typeface="Century Gothic"/>
                <a:sym typeface="Century Gothic"/>
              </a:endParaRPr>
            </a:p>
            <a:p>
              <a:pPr marL="0" marR="0" lvl="0" indent="0" algn="r" rtl="0">
                <a:spcBef>
                  <a:spcPts val="0"/>
                </a:spcBef>
                <a:spcAft>
                  <a:spcPts val="0"/>
                </a:spcAft>
                <a:buNone/>
              </a:pPr>
              <a:r>
                <a:rPr lang="fr-FR" sz="1100">
                  <a:latin typeface="Century Gothic"/>
                  <a:ea typeface="Century Gothic"/>
                  <a:cs typeface="Century Gothic"/>
                  <a:sym typeface="Century Gothic"/>
                </a:rPr>
                <a:t>M</a:t>
              </a:r>
              <a:r>
                <a:rPr lang="fr-FR" sz="1100">
                  <a:solidFill>
                    <a:srgbClr val="000000"/>
                  </a:solidFill>
                  <a:latin typeface="Century Gothic"/>
                  <a:ea typeface="Century Gothic"/>
                  <a:cs typeface="Century Gothic"/>
                  <a:sym typeface="Century Gothic"/>
                </a:rPr>
                <a:t>Wh</a:t>
              </a:r>
              <a:endParaRPr sz="1100">
                <a:solidFill>
                  <a:srgbClr val="000000"/>
                </a:solidFill>
                <a:latin typeface="Century Gothic"/>
                <a:ea typeface="Century Gothic"/>
                <a:cs typeface="Century Gothic"/>
                <a:sym typeface="Century Gothic"/>
              </a:endParaRPr>
            </a:p>
          </p:txBody>
        </p:sp>
        <p:sp>
          <p:nvSpPr>
            <p:cNvPr id="42" name="Google Shape;272;p18"/>
            <p:cNvSpPr txBox="1"/>
            <p:nvPr/>
          </p:nvSpPr>
          <p:spPr>
            <a:xfrm>
              <a:off x="4213551" y="3915558"/>
              <a:ext cx="510900" cy="21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solidFill>
                    <a:srgbClr val="000000"/>
                  </a:solidFill>
                  <a:latin typeface="Century Gothic"/>
                  <a:ea typeface="Century Gothic"/>
                  <a:cs typeface="Century Gothic"/>
                  <a:sym typeface="Century Gothic"/>
                </a:rPr>
                <a:t>0</a:t>
              </a:r>
              <a:endParaRPr sz="1100">
                <a:solidFill>
                  <a:srgbClr val="000000"/>
                </a:solidFill>
                <a:latin typeface="Century Gothic"/>
                <a:ea typeface="Century Gothic"/>
                <a:cs typeface="Century Gothic"/>
                <a:sym typeface="Century Gothic"/>
              </a:endParaRPr>
            </a:p>
          </p:txBody>
        </p:sp>
        <p:sp>
          <p:nvSpPr>
            <p:cNvPr id="43" name="Google Shape;273;p18"/>
            <p:cNvSpPr txBox="1"/>
            <p:nvPr/>
          </p:nvSpPr>
          <p:spPr>
            <a:xfrm>
              <a:off x="8534574" y="1876091"/>
              <a:ext cx="2191500" cy="352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000">
                  <a:solidFill>
                    <a:srgbClr val="312E60"/>
                  </a:solidFill>
                  <a:latin typeface="Century Gothic"/>
                  <a:ea typeface="Century Gothic"/>
                  <a:cs typeface="Century Gothic"/>
                  <a:sym typeface="Century Gothic"/>
                </a:rPr>
                <a:t>Volume rights</a:t>
              </a:r>
              <a:endParaRPr/>
            </a:p>
            <a:p>
              <a:pPr marL="0" marR="0" lvl="0" indent="0" algn="l" rtl="0">
                <a:spcBef>
                  <a:spcPts val="0"/>
                </a:spcBef>
                <a:spcAft>
                  <a:spcPts val="0"/>
                </a:spcAft>
                <a:buNone/>
              </a:pPr>
              <a:r>
                <a:rPr lang="fr-FR" sz="1200" b="1">
                  <a:solidFill>
                    <a:srgbClr val="312E60"/>
                  </a:solidFill>
                  <a:latin typeface="Century Gothic"/>
                  <a:ea typeface="Century Gothic"/>
                  <a:cs typeface="Century Gothic"/>
                  <a:sym typeface="Century Gothic"/>
                </a:rPr>
                <a:t> </a:t>
              </a:r>
              <a:endParaRPr sz="1200" b="1">
                <a:solidFill>
                  <a:srgbClr val="312E60"/>
                </a:solidFill>
                <a:latin typeface="Century Gothic"/>
                <a:ea typeface="Century Gothic"/>
                <a:cs typeface="Century Gothic"/>
                <a:sym typeface="Century Gothic"/>
              </a:endParaRPr>
            </a:p>
          </p:txBody>
        </p:sp>
        <p:cxnSp>
          <p:nvCxnSpPr>
            <p:cNvPr id="44" name="Google Shape;274;p18"/>
            <p:cNvCxnSpPr/>
            <p:nvPr/>
          </p:nvCxnSpPr>
          <p:spPr>
            <a:xfrm>
              <a:off x="8630892" y="4142268"/>
              <a:ext cx="2684100" cy="0"/>
            </a:xfrm>
            <a:prstGeom prst="straightConnector1">
              <a:avLst/>
            </a:prstGeom>
            <a:noFill/>
            <a:ln w="9525" cap="flat" cmpd="sng">
              <a:solidFill>
                <a:srgbClr val="000000"/>
              </a:solidFill>
              <a:prstDash val="solid"/>
              <a:miter lim="800000"/>
              <a:headEnd type="none" w="sm" len="sm"/>
              <a:tailEnd type="none" w="sm" len="sm"/>
            </a:ln>
          </p:spPr>
        </p:cxnSp>
        <p:cxnSp>
          <p:nvCxnSpPr>
            <p:cNvPr id="45" name="Google Shape;275;p18"/>
            <p:cNvCxnSpPr/>
            <p:nvPr/>
          </p:nvCxnSpPr>
          <p:spPr>
            <a:xfrm rot="10800000">
              <a:off x="8638215" y="2254974"/>
              <a:ext cx="0" cy="1888200"/>
            </a:xfrm>
            <a:prstGeom prst="straightConnector1">
              <a:avLst/>
            </a:prstGeom>
            <a:noFill/>
            <a:ln w="9525" cap="flat" cmpd="sng">
              <a:solidFill>
                <a:srgbClr val="000000"/>
              </a:solidFill>
              <a:prstDash val="solid"/>
              <a:miter lim="800000"/>
              <a:headEnd type="none" w="sm" len="sm"/>
              <a:tailEnd type="none" w="sm" len="sm"/>
            </a:ln>
          </p:spPr>
        </p:cxnSp>
        <p:cxnSp>
          <p:nvCxnSpPr>
            <p:cNvPr id="46" name="Google Shape;276;p18"/>
            <p:cNvCxnSpPr/>
            <p:nvPr/>
          </p:nvCxnSpPr>
          <p:spPr>
            <a:xfrm>
              <a:off x="8630892" y="3821248"/>
              <a:ext cx="2684100" cy="0"/>
            </a:xfrm>
            <a:prstGeom prst="straightConnector1">
              <a:avLst/>
            </a:prstGeom>
            <a:noFill/>
            <a:ln w="9525" cap="flat" cmpd="sng">
              <a:solidFill>
                <a:srgbClr val="BFBFBF"/>
              </a:solidFill>
              <a:prstDash val="solid"/>
              <a:miter lim="800000"/>
              <a:headEnd type="none" w="sm" len="sm"/>
              <a:tailEnd type="none" w="sm" len="sm"/>
            </a:ln>
          </p:spPr>
        </p:cxnSp>
        <p:cxnSp>
          <p:nvCxnSpPr>
            <p:cNvPr id="47" name="Google Shape;277;p18"/>
            <p:cNvCxnSpPr/>
            <p:nvPr/>
          </p:nvCxnSpPr>
          <p:spPr>
            <a:xfrm>
              <a:off x="8630892" y="3508023"/>
              <a:ext cx="2684100" cy="0"/>
            </a:xfrm>
            <a:prstGeom prst="straightConnector1">
              <a:avLst/>
            </a:prstGeom>
            <a:noFill/>
            <a:ln w="9525" cap="flat" cmpd="sng">
              <a:solidFill>
                <a:srgbClr val="BFBFBF"/>
              </a:solidFill>
              <a:prstDash val="solid"/>
              <a:miter lim="800000"/>
              <a:headEnd type="none" w="sm" len="sm"/>
              <a:tailEnd type="none" w="sm" len="sm"/>
            </a:ln>
          </p:spPr>
        </p:cxnSp>
        <p:cxnSp>
          <p:nvCxnSpPr>
            <p:cNvPr id="48" name="Google Shape;278;p18"/>
            <p:cNvCxnSpPr/>
            <p:nvPr/>
          </p:nvCxnSpPr>
          <p:spPr>
            <a:xfrm>
              <a:off x="8630892" y="3194798"/>
              <a:ext cx="2684100" cy="0"/>
            </a:xfrm>
            <a:prstGeom prst="straightConnector1">
              <a:avLst/>
            </a:prstGeom>
            <a:noFill/>
            <a:ln w="9525" cap="flat" cmpd="sng">
              <a:solidFill>
                <a:srgbClr val="BFBFBF"/>
              </a:solidFill>
              <a:prstDash val="solid"/>
              <a:miter lim="800000"/>
              <a:headEnd type="none" w="sm" len="sm"/>
              <a:tailEnd type="none" w="sm" len="sm"/>
            </a:ln>
          </p:spPr>
        </p:cxnSp>
        <p:cxnSp>
          <p:nvCxnSpPr>
            <p:cNvPr id="49" name="Google Shape;279;p18"/>
            <p:cNvCxnSpPr/>
            <p:nvPr/>
          </p:nvCxnSpPr>
          <p:spPr>
            <a:xfrm>
              <a:off x="8630892" y="2881573"/>
              <a:ext cx="2684100" cy="0"/>
            </a:xfrm>
            <a:prstGeom prst="straightConnector1">
              <a:avLst/>
            </a:prstGeom>
            <a:noFill/>
            <a:ln w="9525" cap="flat" cmpd="sng">
              <a:solidFill>
                <a:srgbClr val="BFBFBF"/>
              </a:solidFill>
              <a:prstDash val="solid"/>
              <a:miter lim="800000"/>
              <a:headEnd type="none" w="sm" len="sm"/>
              <a:tailEnd type="none" w="sm" len="sm"/>
            </a:ln>
          </p:spPr>
        </p:cxnSp>
        <p:cxnSp>
          <p:nvCxnSpPr>
            <p:cNvPr id="50" name="Google Shape;280;p18"/>
            <p:cNvCxnSpPr/>
            <p:nvPr/>
          </p:nvCxnSpPr>
          <p:spPr>
            <a:xfrm>
              <a:off x="8630892" y="2568348"/>
              <a:ext cx="2691300" cy="20100"/>
            </a:xfrm>
            <a:prstGeom prst="straightConnector1">
              <a:avLst/>
            </a:prstGeom>
            <a:noFill/>
            <a:ln w="9525" cap="flat" cmpd="sng">
              <a:solidFill>
                <a:srgbClr val="BFBFBF"/>
              </a:solidFill>
              <a:prstDash val="solid"/>
              <a:miter lim="800000"/>
              <a:headEnd type="none" w="sm" len="sm"/>
              <a:tailEnd type="none" w="sm" len="sm"/>
            </a:ln>
          </p:spPr>
        </p:cxnSp>
        <p:cxnSp>
          <p:nvCxnSpPr>
            <p:cNvPr id="51" name="Google Shape;281;p18"/>
            <p:cNvCxnSpPr/>
            <p:nvPr/>
          </p:nvCxnSpPr>
          <p:spPr>
            <a:xfrm>
              <a:off x="8630892" y="2255123"/>
              <a:ext cx="2684100" cy="0"/>
            </a:xfrm>
            <a:prstGeom prst="straightConnector1">
              <a:avLst/>
            </a:prstGeom>
            <a:noFill/>
            <a:ln w="9525" cap="flat" cmpd="sng">
              <a:solidFill>
                <a:srgbClr val="BFBFBF"/>
              </a:solidFill>
              <a:prstDash val="solid"/>
              <a:miter lim="800000"/>
              <a:headEnd type="none" w="sm" len="sm"/>
              <a:tailEnd type="none" w="sm" len="sm"/>
            </a:ln>
          </p:spPr>
        </p:cxnSp>
        <p:sp>
          <p:nvSpPr>
            <p:cNvPr id="52" name="Google Shape;282;p18"/>
            <p:cNvSpPr txBox="1"/>
            <p:nvPr/>
          </p:nvSpPr>
          <p:spPr>
            <a:xfrm>
              <a:off x="8099751" y="2543958"/>
              <a:ext cx="510900" cy="21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latin typeface="Century Gothic"/>
                  <a:ea typeface="Century Gothic"/>
                  <a:cs typeface="Century Gothic"/>
                  <a:sym typeface="Century Gothic"/>
                </a:rPr>
                <a:t>500</a:t>
              </a:r>
              <a:endParaRPr sz="1100">
                <a:solidFill>
                  <a:srgbClr val="000000"/>
                </a:solidFill>
                <a:latin typeface="Century Gothic"/>
                <a:ea typeface="Century Gothic"/>
                <a:cs typeface="Century Gothic"/>
                <a:sym typeface="Century Gothic"/>
              </a:endParaRPr>
            </a:p>
          </p:txBody>
        </p:sp>
        <p:cxnSp>
          <p:nvCxnSpPr>
            <p:cNvPr id="53" name="Google Shape;283;p18"/>
            <p:cNvCxnSpPr/>
            <p:nvPr/>
          </p:nvCxnSpPr>
          <p:spPr>
            <a:xfrm rot="10800000">
              <a:off x="11322187" y="2254974"/>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54" name="Google Shape;284;p18"/>
            <p:cNvCxnSpPr/>
            <p:nvPr/>
          </p:nvCxnSpPr>
          <p:spPr>
            <a:xfrm rot="10800000">
              <a:off x="9175009" y="2254974"/>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55" name="Google Shape;285;p18"/>
            <p:cNvCxnSpPr/>
            <p:nvPr/>
          </p:nvCxnSpPr>
          <p:spPr>
            <a:xfrm rot="10800000">
              <a:off x="9711803" y="2254974"/>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56" name="Google Shape;286;p18"/>
            <p:cNvCxnSpPr/>
            <p:nvPr/>
          </p:nvCxnSpPr>
          <p:spPr>
            <a:xfrm rot="10800000">
              <a:off x="10248598" y="2254974"/>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57" name="Google Shape;287;p18"/>
            <p:cNvCxnSpPr/>
            <p:nvPr/>
          </p:nvCxnSpPr>
          <p:spPr>
            <a:xfrm rot="10800000">
              <a:off x="10785392" y="2254974"/>
              <a:ext cx="0" cy="1888200"/>
            </a:xfrm>
            <a:prstGeom prst="straightConnector1">
              <a:avLst/>
            </a:prstGeom>
            <a:noFill/>
            <a:ln w="9525" cap="flat" cmpd="sng">
              <a:solidFill>
                <a:srgbClr val="A5A5A5"/>
              </a:solidFill>
              <a:prstDash val="solid"/>
              <a:miter lim="800000"/>
              <a:headEnd type="none" w="sm" len="sm"/>
              <a:tailEnd type="none" w="sm" len="sm"/>
            </a:ln>
          </p:spPr>
        </p:cxnSp>
        <p:sp>
          <p:nvSpPr>
            <p:cNvPr id="58" name="Google Shape;289;p18"/>
            <p:cNvSpPr txBox="1"/>
            <p:nvPr/>
          </p:nvSpPr>
          <p:spPr>
            <a:xfrm>
              <a:off x="7640299" y="2159258"/>
              <a:ext cx="955800" cy="352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latin typeface="Century Gothic"/>
                  <a:ea typeface="Century Gothic"/>
                  <a:cs typeface="Century Gothic"/>
                  <a:sym typeface="Century Gothic"/>
                </a:rPr>
                <a:t>Volume</a:t>
              </a:r>
              <a:endParaRPr sz="1100">
                <a:solidFill>
                  <a:srgbClr val="000000"/>
                </a:solidFill>
                <a:latin typeface="Century Gothic"/>
                <a:ea typeface="Century Gothic"/>
                <a:cs typeface="Century Gothic"/>
                <a:sym typeface="Century Gothic"/>
              </a:endParaRPr>
            </a:p>
            <a:p>
              <a:pPr marL="0" marR="0" lvl="0" indent="0" algn="r" rtl="0">
                <a:spcBef>
                  <a:spcPts val="0"/>
                </a:spcBef>
                <a:spcAft>
                  <a:spcPts val="0"/>
                </a:spcAft>
                <a:buNone/>
              </a:pPr>
              <a:r>
                <a:rPr lang="fr-FR" sz="1100">
                  <a:latin typeface="Century Gothic"/>
                  <a:ea typeface="Century Gothic"/>
                  <a:cs typeface="Century Gothic"/>
                  <a:sym typeface="Century Gothic"/>
                </a:rPr>
                <a:t>G</a:t>
              </a:r>
              <a:r>
                <a:rPr lang="fr-FR" sz="1100">
                  <a:solidFill>
                    <a:srgbClr val="000000"/>
                  </a:solidFill>
                  <a:latin typeface="Century Gothic"/>
                  <a:ea typeface="Century Gothic"/>
                  <a:cs typeface="Century Gothic"/>
                  <a:sym typeface="Century Gothic"/>
                </a:rPr>
                <a:t>Wh</a:t>
              </a:r>
              <a:endParaRPr sz="1100">
                <a:solidFill>
                  <a:srgbClr val="000000"/>
                </a:solidFill>
                <a:latin typeface="Century Gothic"/>
                <a:ea typeface="Century Gothic"/>
                <a:cs typeface="Century Gothic"/>
                <a:sym typeface="Century Gothic"/>
              </a:endParaRPr>
            </a:p>
          </p:txBody>
        </p:sp>
        <p:sp>
          <p:nvSpPr>
            <p:cNvPr id="59" name="Google Shape;290;p18"/>
            <p:cNvSpPr txBox="1"/>
            <p:nvPr/>
          </p:nvSpPr>
          <p:spPr>
            <a:xfrm>
              <a:off x="8099751" y="3915558"/>
              <a:ext cx="510900" cy="21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solidFill>
                    <a:srgbClr val="000000"/>
                  </a:solidFill>
                  <a:latin typeface="Century Gothic"/>
                  <a:ea typeface="Century Gothic"/>
                  <a:cs typeface="Century Gothic"/>
                  <a:sym typeface="Century Gothic"/>
                </a:rPr>
                <a:t>0</a:t>
              </a:r>
              <a:endParaRPr sz="1100">
                <a:solidFill>
                  <a:srgbClr val="000000"/>
                </a:solidFill>
                <a:latin typeface="Century Gothic"/>
                <a:ea typeface="Century Gothic"/>
                <a:cs typeface="Century Gothic"/>
                <a:sym typeface="Century Gothic"/>
              </a:endParaRPr>
            </a:p>
          </p:txBody>
        </p:sp>
        <p:cxnSp>
          <p:nvCxnSpPr>
            <p:cNvPr id="60" name="Google Shape;291;p18"/>
            <p:cNvCxnSpPr/>
            <p:nvPr/>
          </p:nvCxnSpPr>
          <p:spPr>
            <a:xfrm flipH="1">
              <a:off x="956850" y="3196283"/>
              <a:ext cx="519600" cy="914700"/>
            </a:xfrm>
            <a:prstGeom prst="straightConnector1">
              <a:avLst/>
            </a:prstGeom>
            <a:noFill/>
            <a:ln w="38100" cap="flat" cmpd="sng">
              <a:solidFill>
                <a:srgbClr val="312E60"/>
              </a:solidFill>
              <a:prstDash val="solid"/>
              <a:round/>
              <a:headEnd type="none" w="sm" len="sm"/>
              <a:tailEnd type="none" w="sm" len="sm"/>
            </a:ln>
          </p:spPr>
        </p:cxnSp>
        <p:cxnSp>
          <p:nvCxnSpPr>
            <p:cNvPr id="61" name="Google Shape;292;p18"/>
            <p:cNvCxnSpPr/>
            <p:nvPr/>
          </p:nvCxnSpPr>
          <p:spPr>
            <a:xfrm flipH="1">
              <a:off x="1471650" y="2574983"/>
              <a:ext cx="766800" cy="635400"/>
            </a:xfrm>
            <a:prstGeom prst="straightConnector1">
              <a:avLst/>
            </a:prstGeom>
            <a:noFill/>
            <a:ln w="38100" cap="flat" cmpd="sng">
              <a:solidFill>
                <a:srgbClr val="312E60"/>
              </a:solidFill>
              <a:prstDash val="solid"/>
              <a:round/>
              <a:headEnd type="none" w="sm" len="sm"/>
              <a:tailEnd type="none" w="sm" len="sm"/>
            </a:ln>
          </p:spPr>
        </p:cxnSp>
        <p:cxnSp>
          <p:nvCxnSpPr>
            <p:cNvPr id="62" name="Google Shape;293;p18"/>
            <p:cNvCxnSpPr/>
            <p:nvPr/>
          </p:nvCxnSpPr>
          <p:spPr>
            <a:xfrm rot="10800000">
              <a:off x="2249275" y="2580971"/>
              <a:ext cx="1376700" cy="3000"/>
            </a:xfrm>
            <a:prstGeom prst="straightConnector1">
              <a:avLst/>
            </a:prstGeom>
            <a:noFill/>
            <a:ln w="38100" cap="flat" cmpd="sng">
              <a:solidFill>
                <a:srgbClr val="312E60"/>
              </a:solidFill>
              <a:prstDash val="solid"/>
              <a:round/>
              <a:headEnd type="none" w="sm" len="sm"/>
              <a:tailEnd type="none" w="sm" len="sm"/>
            </a:ln>
          </p:spPr>
        </p:cxnSp>
        <p:sp>
          <p:nvSpPr>
            <p:cNvPr id="63" name="Google Shape;294;p18"/>
            <p:cNvSpPr txBox="1"/>
            <p:nvPr/>
          </p:nvSpPr>
          <p:spPr>
            <a:xfrm>
              <a:off x="555951" y="4144158"/>
              <a:ext cx="510900" cy="21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solidFill>
                    <a:srgbClr val="000000"/>
                  </a:solidFill>
                  <a:latin typeface="Century Gothic"/>
                  <a:ea typeface="Century Gothic"/>
                  <a:cs typeface="Century Gothic"/>
                  <a:sym typeface="Century Gothic"/>
                </a:rPr>
                <a:t>0</a:t>
              </a:r>
              <a:endParaRPr sz="1100">
                <a:solidFill>
                  <a:srgbClr val="000000"/>
                </a:solidFill>
                <a:latin typeface="Century Gothic"/>
                <a:ea typeface="Century Gothic"/>
                <a:cs typeface="Century Gothic"/>
                <a:sym typeface="Century Gothic"/>
              </a:endParaRPr>
            </a:p>
          </p:txBody>
        </p:sp>
        <p:sp>
          <p:nvSpPr>
            <p:cNvPr id="64" name="Google Shape;295;p18"/>
            <p:cNvSpPr txBox="1"/>
            <p:nvPr/>
          </p:nvSpPr>
          <p:spPr>
            <a:xfrm>
              <a:off x="3203901" y="4182258"/>
              <a:ext cx="510900" cy="21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latin typeface="Century Gothic"/>
                  <a:ea typeface="Century Gothic"/>
                  <a:cs typeface="Century Gothic"/>
                  <a:sym typeface="Century Gothic"/>
                </a:rPr>
                <a:t>50</a:t>
              </a:r>
              <a:r>
                <a:rPr lang="fr-FR" sz="1100">
                  <a:solidFill>
                    <a:srgbClr val="000000"/>
                  </a:solidFill>
                  <a:latin typeface="Century Gothic"/>
                  <a:ea typeface="Century Gothic"/>
                  <a:cs typeface="Century Gothic"/>
                  <a:sym typeface="Century Gothic"/>
                </a:rPr>
                <a:t>0</a:t>
              </a:r>
              <a:endParaRPr sz="1100">
                <a:solidFill>
                  <a:srgbClr val="000000"/>
                </a:solidFill>
                <a:latin typeface="Century Gothic"/>
                <a:ea typeface="Century Gothic"/>
                <a:cs typeface="Century Gothic"/>
                <a:sym typeface="Century Gothic"/>
              </a:endParaRPr>
            </a:p>
          </p:txBody>
        </p:sp>
        <p:sp>
          <p:nvSpPr>
            <p:cNvPr id="65" name="Google Shape;298;p18"/>
            <p:cNvSpPr txBox="1"/>
            <p:nvPr/>
          </p:nvSpPr>
          <p:spPr>
            <a:xfrm>
              <a:off x="521556" y="2741566"/>
              <a:ext cx="420300" cy="261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100" i="1">
                <a:solidFill>
                  <a:srgbClr val="4BA37A"/>
                </a:solidFill>
                <a:latin typeface="Century Gothic"/>
                <a:ea typeface="Century Gothic"/>
                <a:cs typeface="Century Gothic"/>
                <a:sym typeface="Century Gothic"/>
              </a:endParaRPr>
            </a:p>
          </p:txBody>
        </p:sp>
        <p:cxnSp>
          <p:nvCxnSpPr>
            <p:cNvPr id="66" name="Google Shape;299;p18"/>
            <p:cNvCxnSpPr/>
            <p:nvPr/>
          </p:nvCxnSpPr>
          <p:spPr>
            <a:xfrm rot="10800000">
              <a:off x="1852650" y="2881708"/>
              <a:ext cx="4800" cy="1255800"/>
            </a:xfrm>
            <a:prstGeom prst="straightConnector1">
              <a:avLst/>
            </a:prstGeom>
            <a:noFill/>
            <a:ln w="38100" cap="flat" cmpd="sng">
              <a:solidFill>
                <a:srgbClr val="4BA37A"/>
              </a:solidFill>
              <a:prstDash val="solid"/>
              <a:miter lim="800000"/>
              <a:headEnd type="none" w="sm" len="sm"/>
              <a:tailEnd type="none" w="sm" len="sm"/>
            </a:ln>
          </p:spPr>
        </p:cxnSp>
        <p:cxnSp>
          <p:nvCxnSpPr>
            <p:cNvPr id="67" name="Google Shape;300;p18"/>
            <p:cNvCxnSpPr/>
            <p:nvPr/>
          </p:nvCxnSpPr>
          <p:spPr>
            <a:xfrm flipH="1">
              <a:off x="941925" y="2870683"/>
              <a:ext cx="906000" cy="1800"/>
            </a:xfrm>
            <a:prstGeom prst="straightConnector1">
              <a:avLst/>
            </a:prstGeom>
            <a:noFill/>
            <a:ln w="9525" cap="flat" cmpd="sng">
              <a:solidFill>
                <a:srgbClr val="4BA37A"/>
              </a:solidFill>
              <a:prstDash val="solid"/>
              <a:miter lim="800000"/>
              <a:headEnd type="none" w="sm" len="sm"/>
              <a:tailEnd type="triangle" w="med" len="med"/>
            </a:ln>
          </p:spPr>
        </p:cxnSp>
        <p:cxnSp>
          <p:nvCxnSpPr>
            <p:cNvPr id="68" name="Google Shape;301;p18"/>
            <p:cNvCxnSpPr/>
            <p:nvPr/>
          </p:nvCxnSpPr>
          <p:spPr>
            <a:xfrm flipH="1">
              <a:off x="4772850" y="2975458"/>
              <a:ext cx="1873500" cy="7500"/>
            </a:xfrm>
            <a:prstGeom prst="straightConnector1">
              <a:avLst/>
            </a:prstGeom>
            <a:noFill/>
            <a:ln w="38100" cap="flat" cmpd="sng">
              <a:solidFill>
                <a:srgbClr val="2C8CCD"/>
              </a:solidFill>
              <a:prstDash val="solid"/>
              <a:round/>
              <a:headEnd type="none" w="sm" len="sm"/>
              <a:tailEnd type="none" w="sm" len="sm"/>
            </a:ln>
          </p:spPr>
        </p:cxnSp>
        <p:cxnSp>
          <p:nvCxnSpPr>
            <p:cNvPr id="69" name="Google Shape;302;p18"/>
            <p:cNvCxnSpPr/>
            <p:nvPr/>
          </p:nvCxnSpPr>
          <p:spPr>
            <a:xfrm rot="10800000">
              <a:off x="6629475" y="2978383"/>
              <a:ext cx="800100" cy="1157400"/>
            </a:xfrm>
            <a:prstGeom prst="straightConnector1">
              <a:avLst/>
            </a:prstGeom>
            <a:noFill/>
            <a:ln w="38100" cap="flat" cmpd="sng">
              <a:solidFill>
                <a:srgbClr val="2C8CCD"/>
              </a:solidFill>
              <a:prstDash val="solid"/>
              <a:round/>
              <a:headEnd type="none" w="sm" len="sm"/>
              <a:tailEnd type="none" w="sm" len="sm"/>
            </a:ln>
          </p:spPr>
        </p:cxnSp>
        <p:sp>
          <p:nvSpPr>
            <p:cNvPr id="70" name="Google Shape;303;p18"/>
            <p:cNvSpPr txBox="1"/>
            <p:nvPr/>
          </p:nvSpPr>
          <p:spPr>
            <a:xfrm>
              <a:off x="4442151" y="4144158"/>
              <a:ext cx="510900" cy="21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solidFill>
                    <a:srgbClr val="000000"/>
                  </a:solidFill>
                  <a:latin typeface="Century Gothic"/>
                  <a:ea typeface="Century Gothic"/>
                  <a:cs typeface="Century Gothic"/>
                  <a:sym typeface="Century Gothic"/>
                </a:rPr>
                <a:t>0</a:t>
              </a:r>
              <a:endParaRPr sz="1100">
                <a:solidFill>
                  <a:srgbClr val="000000"/>
                </a:solidFill>
                <a:latin typeface="Century Gothic"/>
                <a:ea typeface="Century Gothic"/>
                <a:cs typeface="Century Gothic"/>
                <a:sym typeface="Century Gothic"/>
              </a:endParaRPr>
            </a:p>
          </p:txBody>
        </p:sp>
        <p:sp>
          <p:nvSpPr>
            <p:cNvPr id="71" name="Google Shape;304;p18"/>
            <p:cNvSpPr txBox="1"/>
            <p:nvPr/>
          </p:nvSpPr>
          <p:spPr>
            <a:xfrm>
              <a:off x="7090101" y="4182258"/>
              <a:ext cx="510900" cy="21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latin typeface="Century Gothic"/>
                  <a:ea typeface="Century Gothic"/>
                  <a:cs typeface="Century Gothic"/>
                  <a:sym typeface="Century Gothic"/>
                </a:rPr>
                <a:t>50</a:t>
              </a:r>
              <a:r>
                <a:rPr lang="fr-FR" sz="1100">
                  <a:solidFill>
                    <a:srgbClr val="000000"/>
                  </a:solidFill>
                  <a:latin typeface="Century Gothic"/>
                  <a:ea typeface="Century Gothic"/>
                  <a:cs typeface="Century Gothic"/>
                  <a:sym typeface="Century Gothic"/>
                </a:rPr>
                <a:t>0</a:t>
              </a:r>
              <a:endParaRPr sz="1100">
                <a:solidFill>
                  <a:srgbClr val="000000"/>
                </a:solidFill>
                <a:latin typeface="Century Gothic"/>
                <a:ea typeface="Century Gothic"/>
                <a:cs typeface="Century Gothic"/>
                <a:sym typeface="Century Gothic"/>
              </a:endParaRPr>
            </a:p>
          </p:txBody>
        </p:sp>
        <p:cxnSp>
          <p:nvCxnSpPr>
            <p:cNvPr id="72" name="Google Shape;307;p18"/>
            <p:cNvCxnSpPr/>
            <p:nvPr/>
          </p:nvCxnSpPr>
          <p:spPr>
            <a:xfrm rot="10800000">
              <a:off x="5691650" y="3002383"/>
              <a:ext cx="1500" cy="1124100"/>
            </a:xfrm>
            <a:prstGeom prst="straightConnector1">
              <a:avLst/>
            </a:prstGeom>
            <a:noFill/>
            <a:ln w="38100" cap="flat" cmpd="sng">
              <a:solidFill>
                <a:srgbClr val="4BA37A"/>
              </a:solidFill>
              <a:prstDash val="solid"/>
              <a:miter lim="800000"/>
              <a:headEnd type="none" w="sm" len="sm"/>
              <a:tailEnd type="none" w="sm" len="sm"/>
            </a:ln>
          </p:spPr>
        </p:cxnSp>
        <p:cxnSp>
          <p:nvCxnSpPr>
            <p:cNvPr id="73" name="Google Shape;308;p18"/>
            <p:cNvCxnSpPr/>
            <p:nvPr/>
          </p:nvCxnSpPr>
          <p:spPr>
            <a:xfrm flipH="1">
              <a:off x="4768838" y="2996633"/>
              <a:ext cx="906000" cy="1800"/>
            </a:xfrm>
            <a:prstGeom prst="straightConnector1">
              <a:avLst/>
            </a:prstGeom>
            <a:noFill/>
            <a:ln w="9525" cap="flat" cmpd="sng">
              <a:solidFill>
                <a:srgbClr val="4BA37A"/>
              </a:solidFill>
              <a:prstDash val="solid"/>
              <a:miter lim="800000"/>
              <a:headEnd type="none" w="sm" len="sm"/>
              <a:tailEnd type="triangle" w="med" len="med"/>
            </a:ln>
          </p:spPr>
        </p:cxnSp>
        <p:sp>
          <p:nvSpPr>
            <p:cNvPr id="74" name="Google Shape;309;p18"/>
            <p:cNvSpPr txBox="1"/>
            <p:nvPr/>
          </p:nvSpPr>
          <p:spPr>
            <a:xfrm>
              <a:off x="4312554" y="2946204"/>
              <a:ext cx="420300" cy="261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100" i="1">
                <a:solidFill>
                  <a:srgbClr val="4BA37A"/>
                </a:solidFill>
                <a:latin typeface="Century Gothic"/>
                <a:ea typeface="Century Gothic"/>
                <a:cs typeface="Century Gothic"/>
                <a:sym typeface="Century Gothic"/>
              </a:endParaRPr>
            </a:p>
          </p:txBody>
        </p:sp>
        <p:cxnSp>
          <p:nvCxnSpPr>
            <p:cNvPr id="75" name="Google Shape;310;p18"/>
            <p:cNvCxnSpPr/>
            <p:nvPr/>
          </p:nvCxnSpPr>
          <p:spPr>
            <a:xfrm rot="10800000">
              <a:off x="9459125" y="2573658"/>
              <a:ext cx="0" cy="438300"/>
            </a:xfrm>
            <a:prstGeom prst="straightConnector1">
              <a:avLst/>
            </a:prstGeom>
            <a:noFill/>
            <a:ln w="38100" cap="flat" cmpd="sng">
              <a:solidFill>
                <a:srgbClr val="FF9900"/>
              </a:solidFill>
              <a:prstDash val="solid"/>
              <a:round/>
              <a:headEnd type="none" w="sm" len="sm"/>
              <a:tailEnd type="none" w="sm" len="sm"/>
            </a:ln>
          </p:spPr>
        </p:cxnSp>
        <p:cxnSp>
          <p:nvCxnSpPr>
            <p:cNvPr id="76" name="Google Shape;311;p18"/>
            <p:cNvCxnSpPr/>
            <p:nvPr/>
          </p:nvCxnSpPr>
          <p:spPr>
            <a:xfrm rot="10800000">
              <a:off x="10346113" y="2574383"/>
              <a:ext cx="4800" cy="614400"/>
            </a:xfrm>
            <a:prstGeom prst="straightConnector1">
              <a:avLst/>
            </a:prstGeom>
            <a:noFill/>
            <a:ln w="38100" cap="flat" cmpd="sng">
              <a:solidFill>
                <a:srgbClr val="FF9900"/>
              </a:solidFill>
              <a:prstDash val="solid"/>
              <a:round/>
              <a:headEnd type="none" w="sm" len="sm"/>
              <a:tailEnd type="none" w="sm" len="sm"/>
            </a:ln>
          </p:spPr>
        </p:cxnSp>
        <p:cxnSp>
          <p:nvCxnSpPr>
            <p:cNvPr id="77" name="Google Shape;312;p18"/>
            <p:cNvCxnSpPr/>
            <p:nvPr/>
          </p:nvCxnSpPr>
          <p:spPr>
            <a:xfrm rot="10800000">
              <a:off x="11116575" y="2607608"/>
              <a:ext cx="9600" cy="1011600"/>
            </a:xfrm>
            <a:prstGeom prst="straightConnector1">
              <a:avLst/>
            </a:prstGeom>
            <a:noFill/>
            <a:ln w="38100" cap="flat" cmpd="sng">
              <a:solidFill>
                <a:srgbClr val="FF9900"/>
              </a:solidFill>
              <a:prstDash val="solid"/>
              <a:round/>
              <a:headEnd type="none" w="sm" len="sm"/>
              <a:tailEnd type="none" w="sm" len="sm"/>
            </a:ln>
          </p:spPr>
        </p:cxnSp>
        <p:cxnSp>
          <p:nvCxnSpPr>
            <p:cNvPr id="78" name="Google Shape;313;p18"/>
            <p:cNvCxnSpPr/>
            <p:nvPr/>
          </p:nvCxnSpPr>
          <p:spPr>
            <a:xfrm flipH="1">
              <a:off x="8654425" y="4118458"/>
              <a:ext cx="2662200" cy="4800"/>
            </a:xfrm>
            <a:prstGeom prst="straightConnector1">
              <a:avLst/>
            </a:prstGeom>
            <a:noFill/>
            <a:ln w="38100" cap="flat" cmpd="sng">
              <a:solidFill>
                <a:srgbClr val="F1C232"/>
              </a:solidFill>
              <a:prstDash val="solid"/>
              <a:round/>
              <a:headEnd type="none" w="sm" len="sm"/>
              <a:tailEnd type="none" w="sm" len="sm"/>
            </a:ln>
          </p:spPr>
        </p:cxnSp>
        <p:cxnSp>
          <p:nvCxnSpPr>
            <p:cNvPr id="79" name="Google Shape;314;p18"/>
            <p:cNvCxnSpPr/>
            <p:nvPr/>
          </p:nvCxnSpPr>
          <p:spPr>
            <a:xfrm rot="10800000" flipH="1">
              <a:off x="9471875" y="3500658"/>
              <a:ext cx="4800" cy="598800"/>
            </a:xfrm>
            <a:prstGeom prst="straightConnector1">
              <a:avLst/>
            </a:prstGeom>
            <a:noFill/>
            <a:ln w="38100" cap="flat" cmpd="sng">
              <a:solidFill>
                <a:srgbClr val="F1C232"/>
              </a:solidFill>
              <a:prstDash val="solid"/>
              <a:round/>
              <a:headEnd type="none" w="sm" len="sm"/>
              <a:tailEnd type="none" w="sm" len="sm"/>
            </a:ln>
          </p:spPr>
        </p:cxnSp>
        <p:cxnSp>
          <p:nvCxnSpPr>
            <p:cNvPr id="80" name="Google Shape;315;p18"/>
            <p:cNvCxnSpPr/>
            <p:nvPr/>
          </p:nvCxnSpPr>
          <p:spPr>
            <a:xfrm rot="10800000">
              <a:off x="10310325" y="3488783"/>
              <a:ext cx="4800" cy="614400"/>
            </a:xfrm>
            <a:prstGeom prst="straightConnector1">
              <a:avLst/>
            </a:prstGeom>
            <a:noFill/>
            <a:ln w="38100" cap="flat" cmpd="sng">
              <a:solidFill>
                <a:srgbClr val="F1C232"/>
              </a:solidFill>
              <a:prstDash val="solid"/>
              <a:round/>
              <a:headEnd type="none" w="sm" len="sm"/>
              <a:tailEnd type="none" w="sm" len="sm"/>
            </a:ln>
          </p:spPr>
        </p:cxnSp>
        <p:cxnSp>
          <p:nvCxnSpPr>
            <p:cNvPr id="81" name="Google Shape;316;p18"/>
            <p:cNvCxnSpPr/>
            <p:nvPr/>
          </p:nvCxnSpPr>
          <p:spPr>
            <a:xfrm rot="10800000" flipH="1">
              <a:off x="9893625" y="2989796"/>
              <a:ext cx="18000" cy="1132800"/>
            </a:xfrm>
            <a:prstGeom prst="straightConnector1">
              <a:avLst/>
            </a:prstGeom>
            <a:noFill/>
            <a:ln w="38100" cap="flat" cmpd="sng">
              <a:solidFill>
                <a:srgbClr val="F1C232"/>
              </a:solidFill>
              <a:prstDash val="solid"/>
              <a:round/>
              <a:headEnd type="none" w="sm" len="sm"/>
              <a:tailEnd type="none" w="sm" len="sm"/>
            </a:ln>
          </p:spPr>
        </p:cxnSp>
        <p:cxnSp>
          <p:nvCxnSpPr>
            <p:cNvPr id="82" name="Google Shape;317;p18"/>
            <p:cNvCxnSpPr/>
            <p:nvPr/>
          </p:nvCxnSpPr>
          <p:spPr>
            <a:xfrm rot="10800000">
              <a:off x="8640300" y="2570808"/>
              <a:ext cx="2681100" cy="18900"/>
            </a:xfrm>
            <a:prstGeom prst="straightConnector1">
              <a:avLst/>
            </a:prstGeom>
            <a:noFill/>
            <a:ln w="38100" cap="flat" cmpd="sng">
              <a:solidFill>
                <a:srgbClr val="FF9900"/>
              </a:solidFill>
              <a:prstDash val="solid"/>
              <a:round/>
              <a:headEnd type="none" w="sm" len="sm"/>
              <a:tailEnd type="none" w="sm" len="sm"/>
            </a:ln>
          </p:spPr>
        </p:cxnSp>
        <p:sp>
          <p:nvSpPr>
            <p:cNvPr id="83" name="Google Shape;318;p18"/>
            <p:cNvSpPr txBox="1"/>
            <p:nvPr/>
          </p:nvSpPr>
          <p:spPr>
            <a:xfrm>
              <a:off x="8480743" y="4161260"/>
              <a:ext cx="529200" cy="261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latin typeface="Century Gothic"/>
                  <a:ea typeface="Century Gothic"/>
                  <a:cs typeface="Century Gothic"/>
                  <a:sym typeface="Century Gothic"/>
                </a:rPr>
                <a:t>April</a:t>
              </a:r>
              <a:endParaRPr sz="1100">
                <a:solidFill>
                  <a:srgbClr val="000000"/>
                </a:solidFill>
                <a:latin typeface="Century Gothic"/>
                <a:ea typeface="Century Gothic"/>
                <a:cs typeface="Century Gothic"/>
                <a:sym typeface="Century Gothic"/>
              </a:endParaRPr>
            </a:p>
          </p:txBody>
        </p:sp>
        <p:sp>
          <p:nvSpPr>
            <p:cNvPr id="84" name="Google Shape;319;p18"/>
            <p:cNvSpPr txBox="1"/>
            <p:nvPr/>
          </p:nvSpPr>
          <p:spPr>
            <a:xfrm>
              <a:off x="9599943" y="4161260"/>
              <a:ext cx="529200" cy="261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latin typeface="Century Gothic"/>
                  <a:ea typeface="Century Gothic"/>
                  <a:cs typeface="Century Gothic"/>
                  <a:sym typeface="Century Gothic"/>
                </a:rPr>
                <a:t>Nov.</a:t>
              </a:r>
              <a:endParaRPr sz="1100">
                <a:solidFill>
                  <a:srgbClr val="000000"/>
                </a:solidFill>
                <a:latin typeface="Century Gothic"/>
                <a:ea typeface="Century Gothic"/>
                <a:cs typeface="Century Gothic"/>
                <a:sym typeface="Century Gothic"/>
              </a:endParaRPr>
            </a:p>
          </p:txBody>
        </p:sp>
        <p:sp>
          <p:nvSpPr>
            <p:cNvPr id="85" name="Google Shape;320;p18"/>
            <p:cNvSpPr txBox="1"/>
            <p:nvPr/>
          </p:nvSpPr>
          <p:spPr>
            <a:xfrm>
              <a:off x="10910843" y="4161260"/>
              <a:ext cx="529200" cy="261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latin typeface="Century Gothic"/>
                  <a:ea typeface="Century Gothic"/>
                  <a:cs typeface="Century Gothic"/>
                  <a:sym typeface="Century Gothic"/>
                </a:rPr>
                <a:t>Mar.</a:t>
              </a:r>
              <a:endParaRPr sz="1100">
                <a:solidFill>
                  <a:srgbClr val="000000"/>
                </a:solidFill>
                <a:latin typeface="Century Gothic"/>
                <a:ea typeface="Century Gothic"/>
                <a:cs typeface="Century Gothic"/>
                <a:sym typeface="Century Gothic"/>
              </a:endParaRPr>
            </a:p>
          </p:txBody>
        </p:sp>
        <p:sp>
          <p:nvSpPr>
            <p:cNvPr id="86" name="Google Shape;321;p18"/>
            <p:cNvSpPr/>
            <p:nvPr/>
          </p:nvSpPr>
          <p:spPr>
            <a:xfrm>
              <a:off x="8666750" y="2838058"/>
              <a:ext cx="1580025" cy="997325"/>
            </a:xfrm>
            <a:custGeom>
              <a:avLst/>
              <a:gdLst/>
              <a:ahLst/>
              <a:cxnLst/>
              <a:rect l="l" t="t" r="r" b="b"/>
              <a:pathLst>
                <a:path w="63201" h="39893" extrusionOk="0">
                  <a:moveTo>
                    <a:pt x="0" y="39893"/>
                  </a:moveTo>
                  <a:cubicBezTo>
                    <a:pt x="9497" y="39893"/>
                    <a:pt x="19283" y="34954"/>
                    <a:pt x="25998" y="28239"/>
                  </a:cubicBezTo>
                  <a:cubicBezTo>
                    <a:pt x="29733" y="24504"/>
                    <a:pt x="29884" y="18081"/>
                    <a:pt x="33618" y="14344"/>
                  </a:cubicBezTo>
                  <a:cubicBezTo>
                    <a:pt x="35602" y="12358"/>
                    <a:pt x="39253" y="12743"/>
                    <a:pt x="41238" y="10758"/>
                  </a:cubicBezTo>
                  <a:cubicBezTo>
                    <a:pt x="44286" y="7710"/>
                    <a:pt x="44100" y="0"/>
                    <a:pt x="48410" y="0"/>
                  </a:cubicBezTo>
                  <a:cubicBezTo>
                    <a:pt x="59301" y="0"/>
                    <a:pt x="53459" y="24264"/>
                    <a:pt x="63201" y="29135"/>
                  </a:cubicBezTo>
                </a:path>
              </a:pathLst>
            </a:custGeom>
            <a:noFill/>
            <a:ln w="9525" cap="flat" cmpd="sng">
              <a:solidFill>
                <a:schemeClr val="dk2"/>
              </a:solidFill>
              <a:prstDash val="dot"/>
              <a:round/>
              <a:headEnd type="none" w="med" len="med"/>
              <a:tailEnd type="none" w="med" len="med"/>
            </a:ln>
          </p:spPr>
          <p:txBody>
            <a:bodyPr/>
            <a:lstStyle/>
            <a:p>
              <a:endParaRPr lang="en-US"/>
            </a:p>
          </p:txBody>
        </p:sp>
        <p:sp>
          <p:nvSpPr>
            <p:cNvPr id="87" name="Google Shape;322;p18"/>
            <p:cNvSpPr txBox="1"/>
            <p:nvPr/>
          </p:nvSpPr>
          <p:spPr>
            <a:xfrm>
              <a:off x="1603701" y="4182258"/>
              <a:ext cx="510900" cy="21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100" i="1">
                <a:solidFill>
                  <a:srgbClr val="FF9900"/>
                </a:solidFill>
                <a:latin typeface="Century Gothic"/>
                <a:ea typeface="Century Gothic"/>
                <a:cs typeface="Century Gothic"/>
                <a:sym typeface="Century Gothic"/>
              </a:endParaRPr>
            </a:p>
          </p:txBody>
        </p:sp>
        <p:sp>
          <p:nvSpPr>
            <p:cNvPr id="88" name="Google Shape;323;p18"/>
            <p:cNvSpPr txBox="1"/>
            <p:nvPr/>
          </p:nvSpPr>
          <p:spPr>
            <a:xfrm>
              <a:off x="5413701" y="4182258"/>
              <a:ext cx="510900" cy="21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100" i="1">
                <a:solidFill>
                  <a:srgbClr val="FF9900"/>
                </a:solidFill>
                <a:latin typeface="Century Gothic"/>
                <a:ea typeface="Century Gothic"/>
                <a:cs typeface="Century Gothic"/>
                <a:sym typeface="Century Gothic"/>
              </a:endParaRPr>
            </a:p>
          </p:txBody>
        </p:sp>
        <p:sp>
          <p:nvSpPr>
            <p:cNvPr id="89" name="Google Shape;324;p18"/>
            <p:cNvSpPr txBox="1"/>
            <p:nvPr/>
          </p:nvSpPr>
          <p:spPr>
            <a:xfrm>
              <a:off x="9833301" y="3496458"/>
              <a:ext cx="510900" cy="21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100" i="1">
                <a:solidFill>
                  <a:srgbClr val="FF9900"/>
                </a:solidFill>
                <a:latin typeface="Century Gothic"/>
                <a:ea typeface="Century Gothic"/>
                <a:cs typeface="Century Gothic"/>
                <a:sym typeface="Century Gothic"/>
              </a:endParaRPr>
            </a:p>
          </p:txBody>
        </p:sp>
      </p:grpSp>
      <p:sp>
        <p:nvSpPr>
          <p:cNvPr id="91" name="Content Placeholder 1">
            <a:extLst>
              <a:ext uri="{FF2B5EF4-FFF2-40B4-BE49-F238E27FC236}">
                <a16:creationId xmlns:a16="http://schemas.microsoft.com/office/drawing/2014/main" id="{068ADB0B-11C0-A82D-70AD-5B98B48E1237}"/>
              </a:ext>
            </a:extLst>
          </p:cNvPr>
          <p:cNvSpPr txBox="1">
            <a:spLocks/>
          </p:cNvSpPr>
          <p:nvPr/>
        </p:nvSpPr>
        <p:spPr>
          <a:xfrm>
            <a:off x="172398" y="1579557"/>
            <a:ext cx="11593288" cy="412536"/>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b="0">
                <a:solidFill>
                  <a:srgbClr val="1A6597"/>
                </a:solidFill>
                <a:latin typeface="+mn-lt"/>
                <a:ea typeface="+mn-ea"/>
                <a:cs typeface="+mn-cs"/>
              </a:defRPr>
            </a:lvl1pPr>
            <a:lvl2pPr marL="742950" indent="-285750" algn="l" rtl="0" eaLnBrk="1" fontAlgn="base" hangingPunct="1">
              <a:spcBef>
                <a:spcPct val="20000"/>
              </a:spcBef>
              <a:spcAft>
                <a:spcPct val="0"/>
              </a:spcAft>
              <a:buClr>
                <a:srgbClr val="F16B2E"/>
              </a:buClr>
              <a:buFont typeface="Arial" panose="020B0604020202020204" pitchFamily="34" charset="0"/>
              <a:buChar char="•"/>
              <a:defRPr sz="2400">
                <a:solidFill>
                  <a:srgbClr val="1A6597"/>
                </a:solidFill>
                <a:latin typeface="+mn-lt"/>
                <a:cs typeface="+mn-cs"/>
              </a:defRPr>
            </a:lvl2pPr>
            <a:lvl3pPr marL="1143000" indent="-228600" algn="l" rtl="0" eaLnBrk="1" fontAlgn="base" hangingPunct="1">
              <a:spcBef>
                <a:spcPct val="20000"/>
              </a:spcBef>
              <a:spcAft>
                <a:spcPct val="0"/>
              </a:spcAft>
              <a:buClr>
                <a:srgbClr val="F16B2E"/>
              </a:buClr>
              <a:buFont typeface="Arial" panose="020B0604020202020204" pitchFamily="34" charset="0"/>
              <a:buChar char="•"/>
              <a:defRPr sz="2400">
                <a:solidFill>
                  <a:srgbClr val="1A6597"/>
                </a:solidFill>
                <a:latin typeface="+mn-lt"/>
                <a:cs typeface="+mn-cs"/>
              </a:defRPr>
            </a:lvl3pPr>
            <a:lvl4pPr marL="1371600" indent="0" algn="l" rtl="0" eaLnBrk="1" fontAlgn="base" hangingPunct="1">
              <a:spcBef>
                <a:spcPct val="20000"/>
              </a:spcBef>
              <a:spcAft>
                <a:spcPct val="0"/>
              </a:spcAft>
              <a:buNone/>
              <a:defRPr sz="1600">
                <a:solidFill>
                  <a:schemeClr val="tx1"/>
                </a:solidFill>
                <a:latin typeface="+mn-lt"/>
                <a:cs typeface="+mn-cs"/>
              </a:defRPr>
            </a:lvl4pPr>
            <a:lvl5pPr marL="2057400" indent="-228600" algn="l" rtl="0" eaLnBrk="1" fontAlgn="base" hangingPunct="1">
              <a:spcBef>
                <a:spcPct val="20000"/>
              </a:spcBef>
              <a:spcAft>
                <a:spcPct val="0"/>
              </a:spcAft>
              <a:buBlip>
                <a:blip r:embed="rId3"/>
              </a:buBlip>
              <a:defRPr sz="16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a:lnSpc>
                <a:spcPct val="150000"/>
              </a:lnSpc>
              <a:buClr>
                <a:srgbClr val="F16B2E"/>
              </a:buClr>
            </a:pPr>
            <a:r>
              <a:rPr lang="en-US" sz="2000" kern="0"/>
              <a:t>1) Storage contracts determine Volume, Injection and Withdrawal rights and obligations</a:t>
            </a:r>
          </a:p>
          <a:p>
            <a:endParaRPr lang="en-US" sz="2400" kern="0"/>
          </a:p>
        </p:txBody>
      </p:sp>
      <p:sp>
        <p:nvSpPr>
          <p:cNvPr id="94" name="Content Placeholder 1">
            <a:extLst>
              <a:ext uri="{FF2B5EF4-FFF2-40B4-BE49-F238E27FC236}">
                <a16:creationId xmlns:a16="http://schemas.microsoft.com/office/drawing/2014/main" id="{068ADB0B-11C0-A82D-70AD-5B98B48E1237}"/>
              </a:ext>
            </a:extLst>
          </p:cNvPr>
          <p:cNvSpPr txBox="1">
            <a:spLocks/>
          </p:cNvSpPr>
          <p:nvPr/>
        </p:nvSpPr>
        <p:spPr>
          <a:xfrm>
            <a:off x="219335" y="4886476"/>
            <a:ext cx="11801333" cy="1848430"/>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b="0">
                <a:solidFill>
                  <a:srgbClr val="1A6597"/>
                </a:solidFill>
                <a:latin typeface="+mn-lt"/>
                <a:ea typeface="+mn-ea"/>
                <a:cs typeface="+mn-cs"/>
              </a:defRPr>
            </a:lvl1pPr>
            <a:lvl2pPr marL="742950" indent="-285750" algn="l" rtl="0" eaLnBrk="1" fontAlgn="base" hangingPunct="1">
              <a:spcBef>
                <a:spcPct val="20000"/>
              </a:spcBef>
              <a:spcAft>
                <a:spcPct val="0"/>
              </a:spcAft>
              <a:buClr>
                <a:srgbClr val="F16B2E"/>
              </a:buClr>
              <a:buFont typeface="Arial" panose="020B0604020202020204" pitchFamily="34" charset="0"/>
              <a:buChar char="•"/>
              <a:defRPr sz="2400">
                <a:solidFill>
                  <a:srgbClr val="1A6597"/>
                </a:solidFill>
                <a:latin typeface="+mn-lt"/>
                <a:cs typeface="+mn-cs"/>
              </a:defRPr>
            </a:lvl2pPr>
            <a:lvl3pPr marL="1143000" indent="-228600" algn="l" rtl="0" eaLnBrk="1" fontAlgn="base" hangingPunct="1">
              <a:spcBef>
                <a:spcPct val="20000"/>
              </a:spcBef>
              <a:spcAft>
                <a:spcPct val="0"/>
              </a:spcAft>
              <a:buClr>
                <a:srgbClr val="F16B2E"/>
              </a:buClr>
              <a:buFont typeface="Arial" panose="020B0604020202020204" pitchFamily="34" charset="0"/>
              <a:buChar char="•"/>
              <a:defRPr sz="2400">
                <a:solidFill>
                  <a:srgbClr val="1A6597"/>
                </a:solidFill>
                <a:latin typeface="+mn-lt"/>
                <a:cs typeface="+mn-cs"/>
              </a:defRPr>
            </a:lvl3pPr>
            <a:lvl4pPr marL="1371600" indent="0" algn="l" rtl="0" eaLnBrk="1" fontAlgn="base" hangingPunct="1">
              <a:spcBef>
                <a:spcPct val="20000"/>
              </a:spcBef>
              <a:spcAft>
                <a:spcPct val="0"/>
              </a:spcAft>
              <a:buNone/>
              <a:defRPr sz="1600">
                <a:solidFill>
                  <a:schemeClr val="tx1"/>
                </a:solidFill>
                <a:latin typeface="+mn-lt"/>
                <a:cs typeface="+mn-cs"/>
              </a:defRPr>
            </a:lvl4pPr>
            <a:lvl5pPr marL="2057400" indent="-228600" algn="l" rtl="0" eaLnBrk="1" fontAlgn="base" hangingPunct="1">
              <a:spcBef>
                <a:spcPct val="20000"/>
              </a:spcBef>
              <a:spcAft>
                <a:spcPct val="0"/>
              </a:spcAft>
              <a:buBlip>
                <a:blip r:embed="rId3"/>
              </a:buBlip>
              <a:defRPr sz="16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a:lnSpc>
                <a:spcPct val="150000"/>
              </a:lnSpc>
              <a:buClr>
                <a:srgbClr val="F16B2E"/>
              </a:buClr>
            </a:pPr>
            <a:r>
              <a:rPr lang="en-US" sz="2000" kern="0"/>
              <a:t>2) Maximum and minimum </a:t>
            </a:r>
            <a:r>
              <a:rPr lang="en-US" sz="2000" kern="0" err="1"/>
              <a:t>Inj</a:t>
            </a:r>
            <a:r>
              <a:rPr lang="en-US" sz="2000" kern="0"/>
              <a:t>/</a:t>
            </a:r>
            <a:r>
              <a:rPr lang="en-US" sz="2000" kern="0" err="1"/>
              <a:t>Withd</a:t>
            </a:r>
            <a:r>
              <a:rPr lang="en-US" sz="2000" kern="0"/>
              <a:t>. capacities may depend on the storage level and also operational conditions such as maintenances. Storage level positions may be overrun/shortfall. </a:t>
            </a:r>
          </a:p>
          <a:p>
            <a:pPr>
              <a:lnSpc>
                <a:spcPct val="150000"/>
              </a:lnSpc>
              <a:buClr>
                <a:srgbClr val="F16B2E"/>
              </a:buClr>
            </a:pPr>
            <a:r>
              <a:rPr lang="en-US" sz="2000" kern="0"/>
              <a:t>3) Storage users need up-to-date information for both provisional and definitive data</a:t>
            </a:r>
          </a:p>
          <a:p>
            <a:pPr>
              <a:lnSpc>
                <a:spcPct val="150000"/>
              </a:lnSpc>
              <a:buClr>
                <a:srgbClr val="F16B2E"/>
              </a:buClr>
            </a:pPr>
            <a:endParaRPr lang="en-US" sz="2000" kern="0"/>
          </a:p>
          <a:p>
            <a:endParaRPr lang="en-US" sz="2400" kern="0"/>
          </a:p>
        </p:txBody>
      </p:sp>
      <p:sp>
        <p:nvSpPr>
          <p:cNvPr id="96" name="Google Shape;252;p18"/>
          <p:cNvSpPr txBox="1"/>
          <p:nvPr/>
        </p:nvSpPr>
        <p:spPr>
          <a:xfrm>
            <a:off x="1553414" y="4532465"/>
            <a:ext cx="955800" cy="352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err="1">
                <a:solidFill>
                  <a:srgbClr val="000000"/>
                </a:solidFill>
                <a:latin typeface="Century Gothic"/>
                <a:ea typeface="Century Gothic"/>
                <a:cs typeface="Century Gothic"/>
                <a:sym typeface="Century Gothic"/>
              </a:rPr>
              <a:t>Filling</a:t>
            </a:r>
            <a:r>
              <a:rPr lang="fr-FR" sz="1100">
                <a:solidFill>
                  <a:srgbClr val="000000"/>
                </a:solidFill>
                <a:latin typeface="Century Gothic"/>
                <a:ea typeface="Century Gothic"/>
                <a:cs typeface="Century Gothic"/>
                <a:sym typeface="Century Gothic"/>
              </a:rPr>
              <a:t> </a:t>
            </a:r>
            <a:r>
              <a:rPr lang="fr-FR" sz="1100" err="1">
                <a:solidFill>
                  <a:srgbClr val="000000"/>
                </a:solidFill>
                <a:latin typeface="Century Gothic"/>
                <a:ea typeface="Century Gothic"/>
                <a:cs typeface="Century Gothic"/>
                <a:sym typeface="Century Gothic"/>
              </a:rPr>
              <a:t>level</a:t>
            </a:r>
            <a:endParaRPr sz="1100">
              <a:solidFill>
                <a:srgbClr val="000000"/>
              </a:solidFill>
              <a:latin typeface="Century Gothic"/>
              <a:ea typeface="Century Gothic"/>
              <a:cs typeface="Century Gothic"/>
              <a:sym typeface="Century Gothic"/>
            </a:endParaRPr>
          </a:p>
        </p:txBody>
      </p:sp>
      <p:sp>
        <p:nvSpPr>
          <p:cNvPr id="97" name="Google Shape;252;p18"/>
          <p:cNvSpPr txBox="1"/>
          <p:nvPr/>
        </p:nvSpPr>
        <p:spPr>
          <a:xfrm>
            <a:off x="5350170" y="4539093"/>
            <a:ext cx="955800" cy="352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err="1">
                <a:solidFill>
                  <a:srgbClr val="000000"/>
                </a:solidFill>
                <a:latin typeface="Century Gothic"/>
                <a:ea typeface="Century Gothic"/>
                <a:cs typeface="Century Gothic"/>
                <a:sym typeface="Century Gothic"/>
              </a:rPr>
              <a:t>Filling</a:t>
            </a:r>
            <a:r>
              <a:rPr lang="fr-FR" sz="1100">
                <a:solidFill>
                  <a:srgbClr val="000000"/>
                </a:solidFill>
                <a:latin typeface="Century Gothic"/>
                <a:ea typeface="Century Gothic"/>
                <a:cs typeface="Century Gothic"/>
                <a:sym typeface="Century Gothic"/>
              </a:rPr>
              <a:t> </a:t>
            </a:r>
            <a:r>
              <a:rPr lang="fr-FR" sz="1100" err="1">
                <a:solidFill>
                  <a:srgbClr val="000000"/>
                </a:solidFill>
                <a:latin typeface="Century Gothic"/>
                <a:ea typeface="Century Gothic"/>
                <a:cs typeface="Century Gothic"/>
                <a:sym typeface="Century Gothic"/>
              </a:rPr>
              <a:t>level</a:t>
            </a:r>
            <a:endParaRPr sz="1100">
              <a:solidFill>
                <a:srgbClr val="000000"/>
              </a:solidFill>
              <a:latin typeface="Century Gothic"/>
              <a:ea typeface="Century Gothic"/>
              <a:cs typeface="Century Gothic"/>
              <a:sym typeface="Century Gothic"/>
            </a:endParaRPr>
          </a:p>
        </p:txBody>
      </p:sp>
      <p:sp>
        <p:nvSpPr>
          <p:cNvPr id="92" name="Title 2">
            <a:extLst>
              <a:ext uri="{FF2B5EF4-FFF2-40B4-BE49-F238E27FC236}">
                <a16:creationId xmlns:a16="http://schemas.microsoft.com/office/drawing/2014/main" id="{D88618C8-B7E5-7FEA-A8AD-E48AF4BC2D9A}"/>
              </a:ext>
            </a:extLst>
          </p:cNvPr>
          <p:cNvSpPr>
            <a:spLocks noGrp="1"/>
          </p:cNvSpPr>
          <p:nvPr>
            <p:ph type="ctrTitle"/>
          </p:nvPr>
        </p:nvSpPr>
        <p:spPr>
          <a:xfrm>
            <a:off x="311357" y="922059"/>
            <a:ext cx="6318043" cy="432048"/>
          </a:xfrm>
        </p:spPr>
        <p:txBody>
          <a:bodyPr>
            <a:normAutofit fontScale="90000"/>
          </a:bodyPr>
          <a:lstStyle/>
          <a:p>
            <a:r>
              <a:rPr lang="en-US"/>
              <a:t>Business Process – Operational limits and Inventory		</a:t>
            </a:r>
          </a:p>
        </p:txBody>
      </p:sp>
    </p:spTree>
    <p:extLst>
      <p:ext uri="{BB962C8B-B14F-4D97-AF65-F5344CB8AC3E}">
        <p14:creationId xmlns:p14="http://schemas.microsoft.com/office/powerpoint/2010/main" val="3126456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18C8-B7E5-7FEA-A8AD-E48AF4BC2D9A}"/>
              </a:ext>
            </a:extLst>
          </p:cNvPr>
          <p:cNvSpPr>
            <a:spLocks noGrp="1"/>
          </p:cNvSpPr>
          <p:nvPr>
            <p:ph type="ctrTitle"/>
          </p:nvPr>
        </p:nvSpPr>
        <p:spPr>
          <a:xfrm>
            <a:off x="311357" y="764704"/>
            <a:ext cx="5902797" cy="432048"/>
          </a:xfrm>
        </p:spPr>
        <p:txBody>
          <a:bodyPr>
            <a:normAutofit fontScale="90000"/>
          </a:bodyPr>
          <a:lstStyle/>
          <a:p>
            <a:r>
              <a:rPr lang="en-US"/>
              <a:t>LIMITS message			</a:t>
            </a:r>
          </a:p>
        </p:txBody>
      </p:sp>
      <p:sp>
        <p:nvSpPr>
          <p:cNvPr id="6" name="Rectangle 5"/>
          <p:cNvSpPr/>
          <p:nvPr/>
        </p:nvSpPr>
        <p:spPr>
          <a:xfrm>
            <a:off x="20639" y="2137151"/>
            <a:ext cx="6446674" cy="809271"/>
          </a:xfrm>
          <a:prstGeom prst="rect">
            <a:avLst/>
          </a:prstGeom>
        </p:spPr>
        <p:txBody>
          <a:bodyPr/>
          <a:lstStyle/>
          <a:p>
            <a:pPr marL="285750" indent="-285750" fontAlgn="base">
              <a:spcBef>
                <a:spcPct val="20000"/>
              </a:spcBef>
              <a:spcAft>
                <a:spcPct val="0"/>
              </a:spcAft>
              <a:buFont typeface="Arial" panose="020B0604020202020204" pitchFamily="34" charset="0"/>
              <a:buChar char="•"/>
            </a:pPr>
            <a:r>
              <a:rPr lang="fr-FR" sz="1400">
                <a:solidFill>
                  <a:srgbClr val="7030A0"/>
                </a:solidFill>
              </a:rPr>
              <a:t>Nominal</a:t>
            </a:r>
            <a:r>
              <a:rPr lang="fr-FR" sz="1400">
                <a:solidFill>
                  <a:srgbClr val="0070C0"/>
                </a:solidFill>
              </a:rPr>
              <a:t> </a:t>
            </a:r>
            <a:r>
              <a:rPr lang="fr-FR" sz="1400">
                <a:solidFill>
                  <a:srgbClr val="F16B2E"/>
                </a:solidFill>
              </a:rPr>
              <a:t>injection</a:t>
            </a:r>
            <a:r>
              <a:rPr lang="fr-FR" sz="1400">
                <a:solidFill>
                  <a:srgbClr val="1A6597"/>
                </a:solidFill>
              </a:rPr>
              <a:t> and </a:t>
            </a:r>
            <a:r>
              <a:rPr lang="fr-FR" sz="1400" err="1">
                <a:solidFill>
                  <a:srgbClr val="F16B2E"/>
                </a:solidFill>
              </a:rPr>
              <a:t>withdrawal</a:t>
            </a:r>
            <a:r>
              <a:rPr lang="fr-FR" sz="1400">
                <a:solidFill>
                  <a:srgbClr val="F16B2E"/>
                </a:solidFill>
              </a:rPr>
              <a:t> </a:t>
            </a:r>
            <a:r>
              <a:rPr lang="fr-FR" sz="1400">
                <a:solidFill>
                  <a:srgbClr val="1A6597"/>
                </a:solidFill>
              </a:rPr>
              <a:t>maximum </a:t>
            </a:r>
            <a:r>
              <a:rPr lang="fr-FR" sz="1400" err="1">
                <a:solidFill>
                  <a:srgbClr val="1A6597"/>
                </a:solidFill>
              </a:rPr>
              <a:t>capacities</a:t>
            </a:r>
            <a:endParaRPr lang="fr-FR" sz="1400">
              <a:solidFill>
                <a:srgbClr val="1A6597"/>
              </a:solidFill>
            </a:endParaRPr>
          </a:p>
          <a:p>
            <a:pPr marL="285750" indent="-285750" fontAlgn="base">
              <a:spcBef>
                <a:spcPct val="20000"/>
              </a:spcBef>
              <a:spcAft>
                <a:spcPct val="0"/>
              </a:spcAft>
              <a:buFont typeface="Arial" panose="020B0604020202020204" pitchFamily="34" charset="0"/>
              <a:buChar char="•"/>
            </a:pPr>
            <a:r>
              <a:rPr lang="en-US" sz="1400">
                <a:solidFill>
                  <a:srgbClr val="7030A0"/>
                </a:solidFill>
              </a:rPr>
              <a:t>Daily</a:t>
            </a:r>
            <a:r>
              <a:rPr lang="en-US" sz="1400">
                <a:solidFill>
                  <a:srgbClr val="1A6597"/>
                </a:solidFill>
              </a:rPr>
              <a:t> </a:t>
            </a:r>
            <a:r>
              <a:rPr lang="en-US" sz="1400">
                <a:solidFill>
                  <a:srgbClr val="F16B2E"/>
                </a:solidFill>
              </a:rPr>
              <a:t>injection</a:t>
            </a:r>
            <a:r>
              <a:rPr lang="en-US" sz="1400">
                <a:solidFill>
                  <a:srgbClr val="1A6597"/>
                </a:solidFill>
              </a:rPr>
              <a:t> and </a:t>
            </a:r>
            <a:r>
              <a:rPr lang="en-US" sz="1400">
                <a:solidFill>
                  <a:srgbClr val="F16B2E"/>
                </a:solidFill>
              </a:rPr>
              <a:t>withdrawal</a:t>
            </a:r>
            <a:r>
              <a:rPr lang="en-US" sz="1400">
                <a:solidFill>
                  <a:srgbClr val="1A6597"/>
                </a:solidFill>
              </a:rPr>
              <a:t> maximum limits</a:t>
            </a:r>
          </a:p>
          <a:p>
            <a:pPr marL="285750" indent="-285750" fontAlgn="base">
              <a:spcBef>
                <a:spcPct val="20000"/>
              </a:spcBef>
              <a:spcAft>
                <a:spcPct val="0"/>
              </a:spcAft>
              <a:buFont typeface="Arial" panose="020B0604020202020204" pitchFamily="34" charset="0"/>
              <a:buChar char="•"/>
            </a:pPr>
            <a:r>
              <a:rPr lang="en-US" sz="1400">
                <a:solidFill>
                  <a:srgbClr val="1A6597"/>
                </a:solidFill>
              </a:rPr>
              <a:t>Daily </a:t>
            </a:r>
            <a:r>
              <a:rPr lang="en-US" sz="1400">
                <a:solidFill>
                  <a:srgbClr val="F16B2E"/>
                </a:solidFill>
              </a:rPr>
              <a:t>injection</a:t>
            </a:r>
            <a:r>
              <a:rPr lang="en-US" sz="1400">
                <a:solidFill>
                  <a:srgbClr val="1A6597"/>
                </a:solidFill>
              </a:rPr>
              <a:t> and </a:t>
            </a:r>
            <a:r>
              <a:rPr lang="en-US" sz="1400">
                <a:solidFill>
                  <a:srgbClr val="F16B2E"/>
                </a:solidFill>
              </a:rPr>
              <a:t>withdrawal</a:t>
            </a:r>
            <a:r>
              <a:rPr lang="en-US" sz="1400">
                <a:solidFill>
                  <a:srgbClr val="1A6597"/>
                </a:solidFill>
              </a:rPr>
              <a:t> </a:t>
            </a:r>
            <a:r>
              <a:rPr lang="en-US" sz="1400">
                <a:solidFill>
                  <a:srgbClr val="00B050"/>
                </a:solidFill>
              </a:rPr>
              <a:t>minimum</a:t>
            </a:r>
            <a:r>
              <a:rPr lang="en-US" sz="1400">
                <a:solidFill>
                  <a:srgbClr val="1A6597"/>
                </a:solidFill>
              </a:rPr>
              <a:t> and maximum </a:t>
            </a:r>
            <a:r>
              <a:rPr lang="en-US" sz="1400">
                <a:solidFill>
                  <a:srgbClr val="7030A0"/>
                </a:solidFill>
              </a:rPr>
              <a:t>Operational</a:t>
            </a:r>
            <a:r>
              <a:rPr lang="en-US" sz="1400">
                <a:solidFill>
                  <a:srgbClr val="1A6597"/>
                </a:solidFill>
              </a:rPr>
              <a:t> limits</a:t>
            </a:r>
          </a:p>
          <a:p>
            <a:pPr marL="285750" indent="-285750" fontAlgn="base">
              <a:spcBef>
                <a:spcPct val="20000"/>
              </a:spcBef>
              <a:spcAft>
                <a:spcPct val="0"/>
              </a:spcAft>
              <a:buFont typeface="Arial" panose="020B0604020202020204" pitchFamily="34" charset="0"/>
              <a:buChar char="•"/>
            </a:pPr>
            <a:endParaRPr lang="en-US" sz="1400">
              <a:solidFill>
                <a:srgbClr val="7030A0"/>
              </a:solidFill>
            </a:endParaRPr>
          </a:p>
          <a:p>
            <a:pPr marL="285750" indent="-285750" fontAlgn="base">
              <a:spcBef>
                <a:spcPct val="20000"/>
              </a:spcBef>
              <a:spcAft>
                <a:spcPct val="0"/>
              </a:spcAft>
              <a:buFont typeface="Arial" panose="020B0604020202020204" pitchFamily="34" charset="0"/>
              <a:buChar char="•"/>
            </a:pPr>
            <a:endParaRPr lang="en-US" sz="1400">
              <a:solidFill>
                <a:srgbClr val="7030A0"/>
              </a:solidFill>
            </a:endParaRPr>
          </a:p>
          <a:p>
            <a:pPr marL="285750" indent="-285750" fontAlgn="base">
              <a:spcBef>
                <a:spcPct val="20000"/>
              </a:spcBef>
              <a:spcAft>
                <a:spcPct val="0"/>
              </a:spcAft>
              <a:buFont typeface="Arial" panose="020B0604020202020204" pitchFamily="34" charset="0"/>
              <a:buChar char="•"/>
            </a:pPr>
            <a:endParaRPr lang="en-US" sz="1400">
              <a:solidFill>
                <a:srgbClr val="7030A0"/>
              </a:solidFill>
            </a:endParaRPr>
          </a:p>
          <a:p>
            <a:pPr marL="285750" indent="-285750" fontAlgn="base">
              <a:spcBef>
                <a:spcPct val="20000"/>
              </a:spcBef>
              <a:spcAft>
                <a:spcPct val="0"/>
              </a:spcAft>
              <a:buFont typeface="Arial" panose="020B0604020202020204" pitchFamily="34" charset="0"/>
              <a:buChar char="•"/>
            </a:pPr>
            <a:endParaRPr lang="en-US" sz="1400">
              <a:solidFill>
                <a:srgbClr val="7030A0"/>
              </a:solidFill>
            </a:endParaRPr>
          </a:p>
          <a:p>
            <a:pPr marL="285750" indent="-285750" fontAlgn="base">
              <a:spcBef>
                <a:spcPct val="20000"/>
              </a:spcBef>
              <a:spcAft>
                <a:spcPct val="0"/>
              </a:spcAft>
              <a:buFont typeface="Arial" panose="020B0604020202020204" pitchFamily="34" charset="0"/>
              <a:buChar char="•"/>
            </a:pPr>
            <a:endParaRPr lang="en-US" sz="1400">
              <a:solidFill>
                <a:srgbClr val="7030A0"/>
              </a:solidFill>
            </a:endParaRPr>
          </a:p>
          <a:p>
            <a:pPr marL="285750" indent="-285750" fontAlgn="base">
              <a:spcBef>
                <a:spcPct val="20000"/>
              </a:spcBef>
              <a:spcAft>
                <a:spcPct val="0"/>
              </a:spcAft>
              <a:buFont typeface="Arial" panose="020B0604020202020204" pitchFamily="34" charset="0"/>
              <a:buChar char="•"/>
            </a:pPr>
            <a:endParaRPr lang="en-US" sz="1400">
              <a:solidFill>
                <a:srgbClr val="7030A0"/>
              </a:solidFill>
            </a:endParaRPr>
          </a:p>
        </p:txBody>
      </p:sp>
      <p:sp>
        <p:nvSpPr>
          <p:cNvPr id="7" name="Rectangle 6"/>
          <p:cNvSpPr/>
          <p:nvPr/>
        </p:nvSpPr>
        <p:spPr>
          <a:xfrm>
            <a:off x="21016" y="3745702"/>
            <a:ext cx="5341582" cy="254477"/>
          </a:xfrm>
          <a:prstGeom prst="rect">
            <a:avLst/>
          </a:prstGeom>
        </p:spPr>
        <p:txBody>
          <a:bodyPr/>
          <a:lstStyle/>
          <a:p>
            <a:pPr marL="285750" indent="-285750" fontAlgn="base">
              <a:spcBef>
                <a:spcPct val="20000"/>
              </a:spcBef>
              <a:spcAft>
                <a:spcPct val="0"/>
              </a:spcAft>
              <a:buFont typeface="Arial" panose="020B0604020202020204" pitchFamily="34" charset="0"/>
              <a:buChar char="•"/>
            </a:pPr>
            <a:r>
              <a:rPr lang="en-US" sz="1400">
                <a:solidFill>
                  <a:srgbClr val="1A6597"/>
                </a:solidFill>
              </a:rPr>
              <a:t>Daily maximum and minimum </a:t>
            </a:r>
            <a:r>
              <a:rPr lang="en-US" sz="1400">
                <a:solidFill>
                  <a:srgbClr val="C00000"/>
                </a:solidFill>
              </a:rPr>
              <a:t>storage</a:t>
            </a:r>
            <a:r>
              <a:rPr lang="en-US" sz="1400">
                <a:solidFill>
                  <a:srgbClr val="1A6597"/>
                </a:solidFill>
              </a:rPr>
              <a:t> </a:t>
            </a:r>
            <a:r>
              <a:rPr lang="en-US" sz="1400">
                <a:solidFill>
                  <a:srgbClr val="C00000"/>
                </a:solidFill>
              </a:rPr>
              <a:t>level </a:t>
            </a:r>
            <a:r>
              <a:rPr lang="en-US" sz="1400">
                <a:solidFill>
                  <a:srgbClr val="1A6597"/>
                </a:solidFill>
              </a:rPr>
              <a:t>expressed in kWh</a:t>
            </a:r>
            <a:endParaRPr lang="fr-FR" sz="1400">
              <a:solidFill>
                <a:srgbClr val="1A6597"/>
              </a:solidFill>
            </a:endParaRPr>
          </a:p>
        </p:txBody>
      </p:sp>
      <p:sp>
        <p:nvSpPr>
          <p:cNvPr id="8" name="Content Placeholder 1">
            <a:extLst>
              <a:ext uri="{FF2B5EF4-FFF2-40B4-BE49-F238E27FC236}">
                <a16:creationId xmlns:a16="http://schemas.microsoft.com/office/drawing/2014/main" id="{068ADB0B-11C0-A82D-70AD-5B98B48E1237}"/>
              </a:ext>
            </a:extLst>
          </p:cNvPr>
          <p:cNvSpPr txBox="1">
            <a:spLocks/>
          </p:cNvSpPr>
          <p:nvPr/>
        </p:nvSpPr>
        <p:spPr>
          <a:xfrm>
            <a:off x="314729" y="1351258"/>
            <a:ext cx="6853945" cy="694319"/>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b="0">
                <a:solidFill>
                  <a:srgbClr val="1A6597"/>
                </a:solidFill>
                <a:latin typeface="+mn-lt"/>
                <a:ea typeface="+mn-ea"/>
                <a:cs typeface="+mn-cs"/>
              </a:defRPr>
            </a:lvl1pPr>
            <a:lvl2pPr marL="742950" indent="-285750" algn="l" rtl="0" eaLnBrk="1" fontAlgn="base" hangingPunct="1">
              <a:spcBef>
                <a:spcPct val="20000"/>
              </a:spcBef>
              <a:spcAft>
                <a:spcPct val="0"/>
              </a:spcAft>
              <a:buClr>
                <a:srgbClr val="F16B2E"/>
              </a:buClr>
              <a:buFont typeface="Arial" panose="020B0604020202020204" pitchFamily="34" charset="0"/>
              <a:buChar char="•"/>
              <a:defRPr sz="2400">
                <a:solidFill>
                  <a:srgbClr val="1A6597"/>
                </a:solidFill>
                <a:latin typeface="+mn-lt"/>
                <a:cs typeface="+mn-cs"/>
              </a:defRPr>
            </a:lvl2pPr>
            <a:lvl3pPr marL="1143000" indent="-228600" algn="l" rtl="0" eaLnBrk="1" fontAlgn="base" hangingPunct="1">
              <a:spcBef>
                <a:spcPct val="20000"/>
              </a:spcBef>
              <a:spcAft>
                <a:spcPct val="0"/>
              </a:spcAft>
              <a:buClr>
                <a:srgbClr val="F16B2E"/>
              </a:buClr>
              <a:buFont typeface="Arial" panose="020B0604020202020204" pitchFamily="34" charset="0"/>
              <a:buChar char="•"/>
              <a:defRPr sz="2400">
                <a:solidFill>
                  <a:srgbClr val="1A6597"/>
                </a:solidFill>
                <a:latin typeface="+mn-lt"/>
                <a:cs typeface="+mn-cs"/>
              </a:defRPr>
            </a:lvl3pPr>
            <a:lvl4pPr marL="1371600" indent="0" algn="l" rtl="0" eaLnBrk="1" fontAlgn="base" hangingPunct="1">
              <a:spcBef>
                <a:spcPct val="20000"/>
              </a:spcBef>
              <a:spcAft>
                <a:spcPct val="0"/>
              </a:spcAft>
              <a:buNone/>
              <a:defRPr sz="1600">
                <a:solidFill>
                  <a:schemeClr val="tx1"/>
                </a:solidFill>
                <a:latin typeface="+mn-lt"/>
                <a:cs typeface="+mn-cs"/>
              </a:defRPr>
            </a:lvl4pPr>
            <a:lvl5pPr marL="2057400" indent="-228600" algn="l" rtl="0" eaLnBrk="1" fontAlgn="base" hangingPunct="1">
              <a:spcBef>
                <a:spcPct val="20000"/>
              </a:spcBef>
              <a:spcAft>
                <a:spcPct val="0"/>
              </a:spcAft>
              <a:buBlip>
                <a:blip r:embed="rId3"/>
              </a:buBlip>
              <a:defRPr sz="16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a:lnSpc>
                <a:spcPct val="150000"/>
              </a:lnSpc>
              <a:buClr>
                <a:srgbClr val="F16B2E"/>
              </a:buClr>
            </a:pPr>
            <a:r>
              <a:rPr lang="en-US" sz="2400" kern="0"/>
              <a:t>Limits supported by the message </a:t>
            </a:r>
            <a:endParaRPr lang="en-US" kern="0"/>
          </a:p>
        </p:txBody>
      </p:sp>
      <p:sp>
        <p:nvSpPr>
          <p:cNvPr id="10" name="Rectangle 9"/>
          <p:cNvSpPr/>
          <p:nvPr/>
        </p:nvSpPr>
        <p:spPr>
          <a:xfrm>
            <a:off x="9527434" y="5460905"/>
            <a:ext cx="2641604" cy="1134719"/>
          </a:xfrm>
          <a:prstGeom prst="rect">
            <a:avLst/>
          </a:prstGeom>
        </p:spPr>
        <p:txBody>
          <a:bodyPr/>
          <a:lstStyle/>
          <a:p>
            <a:pPr marL="285750" indent="-285750" fontAlgn="base">
              <a:spcBef>
                <a:spcPct val="20000"/>
              </a:spcBef>
              <a:spcAft>
                <a:spcPct val="0"/>
              </a:spcAft>
              <a:buFont typeface="Arial" panose="020B0604020202020204" pitchFamily="34" charset="0"/>
              <a:buChar char="•"/>
            </a:pPr>
            <a:r>
              <a:rPr lang="fr-FR" sz="1400">
                <a:solidFill>
                  <a:srgbClr val="1A6597"/>
                </a:solidFill>
              </a:rPr>
              <a:t>Daily or </a:t>
            </a:r>
            <a:r>
              <a:rPr lang="fr-FR" sz="1400" err="1">
                <a:solidFill>
                  <a:srgbClr val="1A6597"/>
                </a:solidFill>
              </a:rPr>
              <a:t>Hourly</a:t>
            </a:r>
            <a:endParaRPr lang="fr-FR" sz="1400">
              <a:solidFill>
                <a:srgbClr val="1A6597"/>
              </a:solidFill>
            </a:endParaRPr>
          </a:p>
          <a:p>
            <a:pPr marL="285750" indent="-285750" fontAlgn="base">
              <a:spcBef>
                <a:spcPct val="20000"/>
              </a:spcBef>
              <a:spcAft>
                <a:spcPct val="0"/>
              </a:spcAft>
              <a:buFont typeface="Arial" panose="020B0604020202020204" pitchFamily="34" charset="0"/>
              <a:buChar char="•"/>
            </a:pPr>
            <a:r>
              <a:rPr lang="fr-FR" sz="1400" err="1">
                <a:solidFill>
                  <a:srgbClr val="1A6597"/>
                </a:solidFill>
              </a:rPr>
              <a:t>Firm</a:t>
            </a:r>
            <a:r>
              <a:rPr lang="fr-FR" sz="1400">
                <a:solidFill>
                  <a:srgbClr val="1A6597"/>
                </a:solidFill>
              </a:rPr>
              <a:t> or Interruptible</a:t>
            </a:r>
          </a:p>
          <a:p>
            <a:pPr marL="285750" indent="-285750" fontAlgn="base">
              <a:spcBef>
                <a:spcPct val="20000"/>
              </a:spcBef>
              <a:spcAft>
                <a:spcPct val="0"/>
              </a:spcAft>
              <a:buFont typeface="Arial" panose="020B0604020202020204" pitchFamily="34" charset="0"/>
              <a:buChar char="•"/>
            </a:pPr>
            <a:r>
              <a:rPr lang="fr-FR" sz="1400" err="1">
                <a:solidFill>
                  <a:srgbClr val="1A6597"/>
                </a:solidFill>
              </a:rPr>
              <a:t>Provisional</a:t>
            </a:r>
            <a:r>
              <a:rPr lang="fr-FR" sz="1400">
                <a:solidFill>
                  <a:srgbClr val="1A6597"/>
                </a:solidFill>
              </a:rPr>
              <a:t> or </a:t>
            </a:r>
            <a:r>
              <a:rPr lang="fr-FR" sz="1400" err="1">
                <a:solidFill>
                  <a:srgbClr val="1A6597"/>
                </a:solidFill>
              </a:rPr>
              <a:t>Definitive</a:t>
            </a:r>
            <a:endParaRPr lang="fr-FR" sz="1400">
              <a:solidFill>
                <a:srgbClr val="1A6597"/>
              </a:solidFill>
            </a:endParaRPr>
          </a:p>
          <a:p>
            <a:pPr marL="285750" indent="-285750" fontAlgn="base">
              <a:spcBef>
                <a:spcPct val="20000"/>
              </a:spcBef>
              <a:spcAft>
                <a:spcPct val="0"/>
              </a:spcAft>
              <a:buFont typeface="Arial" panose="020B0604020202020204" pitchFamily="34" charset="0"/>
              <a:buChar char="•"/>
            </a:pPr>
            <a:r>
              <a:rPr lang="fr-FR" sz="1400" err="1">
                <a:solidFill>
                  <a:srgbClr val="1A6597"/>
                </a:solidFill>
              </a:rPr>
              <a:t>Debit</a:t>
            </a:r>
            <a:r>
              <a:rPr lang="fr-FR" sz="1400">
                <a:solidFill>
                  <a:srgbClr val="1A6597"/>
                </a:solidFill>
              </a:rPr>
              <a:t> or </a:t>
            </a:r>
            <a:r>
              <a:rPr lang="fr-FR" sz="1400" err="1">
                <a:solidFill>
                  <a:srgbClr val="1A6597"/>
                </a:solidFill>
              </a:rPr>
              <a:t>Credit</a:t>
            </a:r>
            <a:endParaRPr lang="fr-FR" sz="1400">
              <a:solidFill>
                <a:srgbClr val="1A6597"/>
              </a:solidFill>
            </a:endParaRPr>
          </a:p>
          <a:p>
            <a:pPr marL="285750" indent="-285750" fontAlgn="base">
              <a:spcBef>
                <a:spcPct val="20000"/>
              </a:spcBef>
              <a:spcAft>
                <a:spcPct val="0"/>
              </a:spcAft>
              <a:buFont typeface="Arial" panose="020B0604020202020204" pitchFamily="34" charset="0"/>
              <a:buChar char="•"/>
            </a:pPr>
            <a:endParaRPr lang="fr-FR" sz="1400">
              <a:solidFill>
                <a:srgbClr val="1A6597"/>
              </a:solidFill>
            </a:endParaRPr>
          </a:p>
          <a:p>
            <a:pPr marL="285750" indent="-285750" fontAlgn="base">
              <a:spcBef>
                <a:spcPct val="20000"/>
              </a:spcBef>
              <a:spcAft>
                <a:spcPct val="0"/>
              </a:spcAft>
              <a:buFont typeface="Arial" panose="020B0604020202020204" pitchFamily="34" charset="0"/>
              <a:buChar char="•"/>
            </a:pPr>
            <a:endParaRPr lang="fr-FR" sz="1400">
              <a:solidFill>
                <a:srgbClr val="1A6597"/>
              </a:solidFill>
            </a:endParaRPr>
          </a:p>
        </p:txBody>
      </p:sp>
      <p:sp>
        <p:nvSpPr>
          <p:cNvPr id="11" name="Content Placeholder 1">
            <a:extLst>
              <a:ext uri="{FF2B5EF4-FFF2-40B4-BE49-F238E27FC236}">
                <a16:creationId xmlns:a16="http://schemas.microsoft.com/office/drawing/2014/main" id="{068ADB0B-11C0-A82D-70AD-5B98B48E1237}"/>
              </a:ext>
            </a:extLst>
          </p:cNvPr>
          <p:cNvSpPr txBox="1">
            <a:spLocks/>
          </p:cNvSpPr>
          <p:nvPr/>
        </p:nvSpPr>
        <p:spPr>
          <a:xfrm>
            <a:off x="9484365" y="4564434"/>
            <a:ext cx="2727743" cy="872989"/>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b="0">
                <a:solidFill>
                  <a:srgbClr val="1A6597"/>
                </a:solidFill>
                <a:latin typeface="+mn-lt"/>
                <a:ea typeface="+mn-ea"/>
                <a:cs typeface="+mn-cs"/>
              </a:defRPr>
            </a:lvl1pPr>
            <a:lvl2pPr marL="742950" indent="-285750" algn="l" rtl="0" eaLnBrk="1" fontAlgn="base" hangingPunct="1">
              <a:spcBef>
                <a:spcPct val="20000"/>
              </a:spcBef>
              <a:spcAft>
                <a:spcPct val="0"/>
              </a:spcAft>
              <a:buClr>
                <a:srgbClr val="F16B2E"/>
              </a:buClr>
              <a:buFont typeface="Arial" panose="020B0604020202020204" pitchFamily="34" charset="0"/>
              <a:buChar char="•"/>
              <a:defRPr sz="2400">
                <a:solidFill>
                  <a:srgbClr val="1A6597"/>
                </a:solidFill>
                <a:latin typeface="+mn-lt"/>
                <a:cs typeface="+mn-cs"/>
              </a:defRPr>
            </a:lvl2pPr>
            <a:lvl3pPr marL="1143000" indent="-228600" algn="l" rtl="0" eaLnBrk="1" fontAlgn="base" hangingPunct="1">
              <a:spcBef>
                <a:spcPct val="20000"/>
              </a:spcBef>
              <a:spcAft>
                <a:spcPct val="0"/>
              </a:spcAft>
              <a:buClr>
                <a:srgbClr val="F16B2E"/>
              </a:buClr>
              <a:buFont typeface="Arial" panose="020B0604020202020204" pitchFamily="34" charset="0"/>
              <a:buChar char="•"/>
              <a:defRPr sz="2400">
                <a:solidFill>
                  <a:srgbClr val="1A6597"/>
                </a:solidFill>
                <a:latin typeface="+mn-lt"/>
                <a:cs typeface="+mn-cs"/>
              </a:defRPr>
            </a:lvl3pPr>
            <a:lvl4pPr marL="1371600" indent="0" algn="l" rtl="0" eaLnBrk="1" fontAlgn="base" hangingPunct="1">
              <a:spcBef>
                <a:spcPct val="20000"/>
              </a:spcBef>
              <a:spcAft>
                <a:spcPct val="0"/>
              </a:spcAft>
              <a:buNone/>
              <a:defRPr sz="1600">
                <a:solidFill>
                  <a:schemeClr val="tx1"/>
                </a:solidFill>
                <a:latin typeface="+mn-lt"/>
                <a:cs typeface="+mn-cs"/>
              </a:defRPr>
            </a:lvl4pPr>
            <a:lvl5pPr marL="2057400" indent="-228600" algn="l" rtl="0" eaLnBrk="1" fontAlgn="base" hangingPunct="1">
              <a:spcBef>
                <a:spcPct val="20000"/>
              </a:spcBef>
              <a:spcAft>
                <a:spcPct val="0"/>
              </a:spcAft>
              <a:buBlip>
                <a:blip r:embed="rId3"/>
              </a:buBlip>
              <a:defRPr sz="16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a:buClr>
                <a:srgbClr val="F16B2E"/>
              </a:buClr>
            </a:pPr>
            <a:r>
              <a:rPr lang="en-US" sz="1800" kern="0"/>
              <a:t>Flexible message, supporting various storage models :</a:t>
            </a:r>
            <a:endParaRPr lang="en-US" sz="2000" kern="0"/>
          </a:p>
        </p:txBody>
      </p:sp>
      <p:grpSp>
        <p:nvGrpSpPr>
          <p:cNvPr id="187" name="Groupe 186"/>
          <p:cNvGrpSpPr/>
          <p:nvPr/>
        </p:nvGrpSpPr>
        <p:grpSpPr>
          <a:xfrm>
            <a:off x="7792026" y="1721850"/>
            <a:ext cx="4487401" cy="2618881"/>
            <a:chOff x="7792026" y="1370974"/>
            <a:chExt cx="4487401" cy="2618881"/>
          </a:xfrm>
        </p:grpSpPr>
        <p:sp>
          <p:nvSpPr>
            <p:cNvPr id="12" name="Rectangle 11"/>
            <p:cNvSpPr/>
            <p:nvPr/>
          </p:nvSpPr>
          <p:spPr>
            <a:xfrm>
              <a:off x="10687403" y="3034275"/>
              <a:ext cx="1592024" cy="430887"/>
            </a:xfrm>
            <a:prstGeom prst="rect">
              <a:avLst/>
            </a:prstGeom>
          </p:spPr>
          <p:txBody>
            <a:bodyPr wrap="square">
              <a:spAutoFit/>
            </a:bodyPr>
            <a:lstStyle/>
            <a:p>
              <a:pPr marL="0" lvl="2">
                <a:spcBef>
                  <a:spcPts val="700"/>
                </a:spcBef>
                <a:buClr>
                  <a:srgbClr val="312E60"/>
                </a:buClr>
                <a:buSzPts val="1200"/>
              </a:pPr>
              <a:r>
                <a:rPr lang="en-US" sz="1100"/>
                <a:t>with a reduction rate applied on withdrawal.</a:t>
              </a:r>
            </a:p>
          </p:txBody>
        </p:sp>
        <p:sp>
          <p:nvSpPr>
            <p:cNvPr id="77" name="Google Shape;336;p19"/>
            <p:cNvSpPr txBox="1"/>
            <p:nvPr/>
          </p:nvSpPr>
          <p:spPr>
            <a:xfrm>
              <a:off x="9165872" y="1461806"/>
              <a:ext cx="2191500" cy="352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000">
                  <a:solidFill>
                    <a:srgbClr val="312E60"/>
                  </a:solidFill>
                  <a:latin typeface="Century Gothic"/>
                  <a:ea typeface="Century Gothic"/>
                  <a:cs typeface="Century Gothic"/>
                  <a:sym typeface="Century Gothic"/>
                </a:rPr>
                <a:t>Withdrawal rights</a:t>
              </a:r>
              <a:endParaRPr/>
            </a:p>
            <a:p>
              <a:pPr marL="0" marR="0" lvl="0" indent="0" algn="l" rtl="0">
                <a:spcBef>
                  <a:spcPts val="0"/>
                </a:spcBef>
                <a:spcAft>
                  <a:spcPts val="0"/>
                </a:spcAft>
                <a:buNone/>
              </a:pPr>
              <a:r>
                <a:rPr lang="fr-FR" sz="1200" b="1">
                  <a:solidFill>
                    <a:srgbClr val="312E60"/>
                  </a:solidFill>
                  <a:latin typeface="Century Gothic"/>
                  <a:ea typeface="Century Gothic"/>
                  <a:cs typeface="Century Gothic"/>
                  <a:sym typeface="Century Gothic"/>
                </a:rPr>
                <a:t> </a:t>
              </a:r>
              <a:endParaRPr sz="1200" b="1">
                <a:solidFill>
                  <a:srgbClr val="312E60"/>
                </a:solidFill>
                <a:latin typeface="Century Gothic"/>
                <a:ea typeface="Century Gothic"/>
                <a:cs typeface="Century Gothic"/>
                <a:sym typeface="Century Gothic"/>
              </a:endParaRPr>
            </a:p>
          </p:txBody>
        </p:sp>
        <p:cxnSp>
          <p:nvCxnSpPr>
            <p:cNvPr id="78" name="Google Shape;337;p19"/>
            <p:cNvCxnSpPr/>
            <p:nvPr/>
          </p:nvCxnSpPr>
          <p:spPr>
            <a:xfrm>
              <a:off x="8496192" y="3685539"/>
              <a:ext cx="2684100" cy="0"/>
            </a:xfrm>
            <a:prstGeom prst="straightConnector1">
              <a:avLst/>
            </a:prstGeom>
            <a:noFill/>
            <a:ln w="9525" cap="flat" cmpd="sng">
              <a:solidFill>
                <a:srgbClr val="000000"/>
              </a:solidFill>
              <a:prstDash val="solid"/>
              <a:miter lim="800000"/>
              <a:headEnd type="none" w="sm" len="sm"/>
              <a:tailEnd type="none" w="sm" len="sm"/>
            </a:ln>
          </p:spPr>
        </p:cxnSp>
        <p:cxnSp>
          <p:nvCxnSpPr>
            <p:cNvPr id="79" name="Google Shape;338;p19"/>
            <p:cNvCxnSpPr/>
            <p:nvPr/>
          </p:nvCxnSpPr>
          <p:spPr>
            <a:xfrm rot="10800000">
              <a:off x="8503515" y="1798245"/>
              <a:ext cx="0" cy="1888200"/>
            </a:xfrm>
            <a:prstGeom prst="straightConnector1">
              <a:avLst/>
            </a:prstGeom>
            <a:noFill/>
            <a:ln w="9525" cap="flat" cmpd="sng">
              <a:solidFill>
                <a:srgbClr val="000000"/>
              </a:solidFill>
              <a:prstDash val="solid"/>
              <a:miter lim="800000"/>
              <a:headEnd type="none" w="sm" len="sm"/>
              <a:tailEnd type="none" w="sm" len="sm"/>
            </a:ln>
          </p:spPr>
        </p:cxnSp>
        <p:cxnSp>
          <p:nvCxnSpPr>
            <p:cNvPr id="80" name="Google Shape;339;p19"/>
            <p:cNvCxnSpPr/>
            <p:nvPr/>
          </p:nvCxnSpPr>
          <p:spPr>
            <a:xfrm>
              <a:off x="8496192" y="3364519"/>
              <a:ext cx="2684100" cy="0"/>
            </a:xfrm>
            <a:prstGeom prst="straightConnector1">
              <a:avLst/>
            </a:prstGeom>
            <a:noFill/>
            <a:ln w="9525" cap="flat" cmpd="sng">
              <a:solidFill>
                <a:srgbClr val="BFBFBF"/>
              </a:solidFill>
              <a:prstDash val="solid"/>
              <a:miter lim="800000"/>
              <a:headEnd type="none" w="sm" len="sm"/>
              <a:tailEnd type="none" w="sm" len="sm"/>
            </a:ln>
          </p:spPr>
        </p:cxnSp>
        <p:cxnSp>
          <p:nvCxnSpPr>
            <p:cNvPr id="81" name="Google Shape;340;p19"/>
            <p:cNvCxnSpPr/>
            <p:nvPr/>
          </p:nvCxnSpPr>
          <p:spPr>
            <a:xfrm>
              <a:off x="8496192" y="3051294"/>
              <a:ext cx="2684100" cy="0"/>
            </a:xfrm>
            <a:prstGeom prst="straightConnector1">
              <a:avLst/>
            </a:prstGeom>
            <a:noFill/>
            <a:ln w="9525" cap="flat" cmpd="sng">
              <a:solidFill>
                <a:srgbClr val="BFBFBF"/>
              </a:solidFill>
              <a:prstDash val="solid"/>
              <a:miter lim="800000"/>
              <a:headEnd type="none" w="sm" len="sm"/>
              <a:tailEnd type="none" w="sm" len="sm"/>
            </a:ln>
          </p:spPr>
        </p:cxnSp>
        <p:cxnSp>
          <p:nvCxnSpPr>
            <p:cNvPr id="82" name="Google Shape;341;p19"/>
            <p:cNvCxnSpPr/>
            <p:nvPr/>
          </p:nvCxnSpPr>
          <p:spPr>
            <a:xfrm>
              <a:off x="8496192" y="2738069"/>
              <a:ext cx="2684100" cy="0"/>
            </a:xfrm>
            <a:prstGeom prst="straightConnector1">
              <a:avLst/>
            </a:prstGeom>
            <a:noFill/>
            <a:ln w="9525" cap="flat" cmpd="sng">
              <a:solidFill>
                <a:srgbClr val="BFBFBF"/>
              </a:solidFill>
              <a:prstDash val="solid"/>
              <a:miter lim="800000"/>
              <a:headEnd type="none" w="sm" len="sm"/>
              <a:tailEnd type="none" w="sm" len="sm"/>
            </a:ln>
          </p:spPr>
        </p:cxnSp>
        <p:cxnSp>
          <p:nvCxnSpPr>
            <p:cNvPr id="83" name="Google Shape;342;p19"/>
            <p:cNvCxnSpPr/>
            <p:nvPr/>
          </p:nvCxnSpPr>
          <p:spPr>
            <a:xfrm>
              <a:off x="8496192" y="2424844"/>
              <a:ext cx="2684100" cy="0"/>
            </a:xfrm>
            <a:prstGeom prst="straightConnector1">
              <a:avLst/>
            </a:prstGeom>
            <a:noFill/>
            <a:ln w="9525" cap="flat" cmpd="sng">
              <a:solidFill>
                <a:srgbClr val="BFBFBF"/>
              </a:solidFill>
              <a:prstDash val="solid"/>
              <a:miter lim="800000"/>
              <a:headEnd type="none" w="sm" len="sm"/>
              <a:tailEnd type="none" w="sm" len="sm"/>
            </a:ln>
          </p:spPr>
        </p:cxnSp>
        <p:cxnSp>
          <p:nvCxnSpPr>
            <p:cNvPr id="84" name="Google Shape;343;p19"/>
            <p:cNvCxnSpPr/>
            <p:nvPr/>
          </p:nvCxnSpPr>
          <p:spPr>
            <a:xfrm>
              <a:off x="8496192" y="2111619"/>
              <a:ext cx="2691300" cy="20100"/>
            </a:xfrm>
            <a:prstGeom prst="straightConnector1">
              <a:avLst/>
            </a:prstGeom>
            <a:noFill/>
            <a:ln w="9525" cap="flat" cmpd="sng">
              <a:solidFill>
                <a:srgbClr val="BFBFBF"/>
              </a:solidFill>
              <a:prstDash val="solid"/>
              <a:miter lim="800000"/>
              <a:headEnd type="none" w="sm" len="sm"/>
              <a:tailEnd type="none" w="sm" len="sm"/>
            </a:ln>
          </p:spPr>
        </p:cxnSp>
        <p:cxnSp>
          <p:nvCxnSpPr>
            <p:cNvPr id="85" name="Google Shape;344;p19"/>
            <p:cNvCxnSpPr/>
            <p:nvPr/>
          </p:nvCxnSpPr>
          <p:spPr>
            <a:xfrm>
              <a:off x="8496192" y="1798394"/>
              <a:ext cx="2684100" cy="0"/>
            </a:xfrm>
            <a:prstGeom prst="straightConnector1">
              <a:avLst/>
            </a:prstGeom>
            <a:noFill/>
            <a:ln w="9525" cap="flat" cmpd="sng">
              <a:solidFill>
                <a:srgbClr val="BFBFBF"/>
              </a:solidFill>
              <a:prstDash val="solid"/>
              <a:miter lim="800000"/>
              <a:headEnd type="none" w="sm" len="sm"/>
              <a:tailEnd type="none" w="sm" len="sm"/>
            </a:ln>
          </p:spPr>
        </p:cxnSp>
        <p:sp>
          <p:nvSpPr>
            <p:cNvPr id="86" name="Google Shape;345;p19"/>
            <p:cNvSpPr txBox="1"/>
            <p:nvPr/>
          </p:nvSpPr>
          <p:spPr>
            <a:xfrm>
              <a:off x="8018059" y="2011029"/>
              <a:ext cx="510900" cy="21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solidFill>
                    <a:srgbClr val="000000"/>
                  </a:solidFill>
                  <a:latin typeface="Century Gothic"/>
                  <a:ea typeface="Century Gothic"/>
                  <a:cs typeface="Century Gothic"/>
                  <a:sym typeface="Century Gothic"/>
                </a:rPr>
                <a:t>200</a:t>
              </a:r>
              <a:endParaRPr sz="1100">
                <a:solidFill>
                  <a:srgbClr val="000000"/>
                </a:solidFill>
                <a:latin typeface="Century Gothic"/>
                <a:ea typeface="Century Gothic"/>
                <a:cs typeface="Century Gothic"/>
                <a:sym typeface="Century Gothic"/>
              </a:endParaRPr>
            </a:p>
          </p:txBody>
        </p:sp>
        <p:cxnSp>
          <p:nvCxnSpPr>
            <p:cNvPr id="87" name="Google Shape;346;p19"/>
            <p:cNvCxnSpPr/>
            <p:nvPr/>
          </p:nvCxnSpPr>
          <p:spPr>
            <a:xfrm rot="10800000">
              <a:off x="11187487" y="1798245"/>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88" name="Google Shape;347;p19"/>
            <p:cNvCxnSpPr/>
            <p:nvPr/>
          </p:nvCxnSpPr>
          <p:spPr>
            <a:xfrm rot="10800000">
              <a:off x="9040309" y="1798245"/>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89" name="Google Shape;348;p19"/>
            <p:cNvCxnSpPr/>
            <p:nvPr/>
          </p:nvCxnSpPr>
          <p:spPr>
            <a:xfrm rot="10800000">
              <a:off x="9577103" y="1798245"/>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90" name="Google Shape;349;p19"/>
            <p:cNvCxnSpPr/>
            <p:nvPr/>
          </p:nvCxnSpPr>
          <p:spPr>
            <a:xfrm rot="10800000">
              <a:off x="10113898" y="1798245"/>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91" name="Google Shape;350;p19"/>
            <p:cNvCxnSpPr/>
            <p:nvPr/>
          </p:nvCxnSpPr>
          <p:spPr>
            <a:xfrm rot="10800000">
              <a:off x="10650692" y="1798245"/>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92" name="Google Shape;351;p19"/>
            <p:cNvCxnSpPr/>
            <p:nvPr/>
          </p:nvCxnSpPr>
          <p:spPr>
            <a:xfrm flipH="1">
              <a:off x="8479247" y="2108486"/>
              <a:ext cx="2725200" cy="6300"/>
            </a:xfrm>
            <a:prstGeom prst="straightConnector1">
              <a:avLst/>
            </a:prstGeom>
            <a:noFill/>
            <a:ln w="19050" cap="flat" cmpd="sng">
              <a:solidFill>
                <a:schemeClr val="accent3"/>
              </a:solidFill>
              <a:prstDash val="dash"/>
              <a:round/>
              <a:headEnd type="none" w="sm" len="sm"/>
              <a:tailEnd type="none" w="sm" len="sm"/>
            </a:ln>
          </p:spPr>
        </p:cxnSp>
        <p:sp>
          <p:nvSpPr>
            <p:cNvPr id="94" name="Google Shape;353;p19"/>
            <p:cNvSpPr txBox="1"/>
            <p:nvPr/>
          </p:nvSpPr>
          <p:spPr>
            <a:xfrm>
              <a:off x="7792026" y="1370974"/>
              <a:ext cx="955800" cy="352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err="1">
                  <a:solidFill>
                    <a:srgbClr val="000000"/>
                  </a:solidFill>
                  <a:latin typeface="Century Gothic"/>
                  <a:ea typeface="Century Gothic"/>
                  <a:cs typeface="Century Gothic"/>
                  <a:sym typeface="Century Gothic"/>
                </a:rPr>
                <a:t>Withdrawal</a:t>
              </a:r>
              <a:endParaRPr sz="1100">
                <a:solidFill>
                  <a:srgbClr val="000000"/>
                </a:solidFill>
                <a:latin typeface="Century Gothic"/>
                <a:ea typeface="Century Gothic"/>
                <a:cs typeface="Century Gothic"/>
                <a:sym typeface="Century Gothic"/>
              </a:endParaRPr>
            </a:p>
            <a:p>
              <a:pPr marL="0" marR="0" lvl="0" indent="0" algn="r" rtl="0">
                <a:spcBef>
                  <a:spcPts val="0"/>
                </a:spcBef>
                <a:spcAft>
                  <a:spcPts val="0"/>
                </a:spcAft>
                <a:buNone/>
              </a:pPr>
              <a:r>
                <a:rPr lang="fr-FR" sz="1100" err="1">
                  <a:latin typeface="Century Gothic"/>
                  <a:ea typeface="Century Gothic"/>
                  <a:cs typeface="Century Gothic"/>
                  <a:sym typeface="Century Gothic"/>
                </a:rPr>
                <a:t>M</a:t>
              </a:r>
              <a:r>
                <a:rPr lang="fr-FR" sz="1100" err="1">
                  <a:solidFill>
                    <a:srgbClr val="000000"/>
                  </a:solidFill>
                  <a:latin typeface="Century Gothic"/>
                  <a:ea typeface="Century Gothic"/>
                  <a:cs typeface="Century Gothic"/>
                  <a:sym typeface="Century Gothic"/>
                </a:rPr>
                <a:t>Wh</a:t>
              </a:r>
              <a:endParaRPr sz="1100">
                <a:solidFill>
                  <a:srgbClr val="000000"/>
                </a:solidFill>
                <a:latin typeface="Century Gothic"/>
                <a:ea typeface="Century Gothic"/>
                <a:cs typeface="Century Gothic"/>
                <a:sym typeface="Century Gothic"/>
              </a:endParaRPr>
            </a:p>
          </p:txBody>
        </p:sp>
        <p:sp>
          <p:nvSpPr>
            <p:cNvPr id="95" name="Google Shape;354;p19"/>
            <p:cNvSpPr txBox="1"/>
            <p:nvPr/>
          </p:nvSpPr>
          <p:spPr>
            <a:xfrm>
              <a:off x="7965051" y="3458829"/>
              <a:ext cx="510900" cy="21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solidFill>
                    <a:srgbClr val="000000"/>
                  </a:solidFill>
                  <a:latin typeface="Century Gothic"/>
                  <a:ea typeface="Century Gothic"/>
                  <a:cs typeface="Century Gothic"/>
                  <a:sym typeface="Century Gothic"/>
                </a:rPr>
                <a:t>0</a:t>
              </a:r>
              <a:endParaRPr sz="1100">
                <a:solidFill>
                  <a:srgbClr val="000000"/>
                </a:solidFill>
                <a:latin typeface="Century Gothic"/>
                <a:ea typeface="Century Gothic"/>
                <a:cs typeface="Century Gothic"/>
                <a:sym typeface="Century Gothic"/>
              </a:endParaRPr>
            </a:p>
          </p:txBody>
        </p:sp>
        <p:cxnSp>
          <p:nvCxnSpPr>
            <p:cNvPr id="96" name="Google Shape;355;p19"/>
            <p:cNvCxnSpPr/>
            <p:nvPr/>
          </p:nvCxnSpPr>
          <p:spPr>
            <a:xfrm flipH="1">
              <a:off x="8518350" y="2739554"/>
              <a:ext cx="519600" cy="914700"/>
            </a:xfrm>
            <a:prstGeom prst="straightConnector1">
              <a:avLst/>
            </a:prstGeom>
            <a:noFill/>
            <a:ln w="38100" cap="flat" cmpd="sng">
              <a:solidFill>
                <a:srgbClr val="312E60"/>
              </a:solidFill>
              <a:prstDash val="solid"/>
              <a:round/>
              <a:headEnd type="none" w="sm" len="sm"/>
              <a:tailEnd type="none" w="sm" len="sm"/>
            </a:ln>
          </p:spPr>
        </p:cxnSp>
        <p:cxnSp>
          <p:nvCxnSpPr>
            <p:cNvPr id="97" name="Google Shape;356;p19"/>
            <p:cNvCxnSpPr/>
            <p:nvPr/>
          </p:nvCxnSpPr>
          <p:spPr>
            <a:xfrm flipH="1">
              <a:off x="9033150" y="2118254"/>
              <a:ext cx="766800" cy="635400"/>
            </a:xfrm>
            <a:prstGeom prst="straightConnector1">
              <a:avLst/>
            </a:prstGeom>
            <a:noFill/>
            <a:ln w="38100" cap="flat" cmpd="sng">
              <a:solidFill>
                <a:srgbClr val="312E60"/>
              </a:solidFill>
              <a:prstDash val="solid"/>
              <a:round/>
              <a:headEnd type="none" w="sm" len="sm"/>
              <a:tailEnd type="none" w="sm" len="sm"/>
            </a:ln>
          </p:spPr>
        </p:cxnSp>
        <p:cxnSp>
          <p:nvCxnSpPr>
            <p:cNvPr id="98" name="Google Shape;357;p19"/>
            <p:cNvCxnSpPr/>
            <p:nvPr/>
          </p:nvCxnSpPr>
          <p:spPr>
            <a:xfrm rot="10800000">
              <a:off x="9810775" y="2124242"/>
              <a:ext cx="1376700" cy="3000"/>
            </a:xfrm>
            <a:prstGeom prst="straightConnector1">
              <a:avLst/>
            </a:prstGeom>
            <a:noFill/>
            <a:ln w="38100" cap="flat" cmpd="sng">
              <a:solidFill>
                <a:srgbClr val="312E60"/>
              </a:solidFill>
              <a:prstDash val="solid"/>
              <a:round/>
              <a:headEnd type="none" w="sm" len="sm"/>
              <a:tailEnd type="none" w="sm" len="sm"/>
            </a:ln>
          </p:spPr>
        </p:cxnSp>
        <p:sp>
          <p:nvSpPr>
            <p:cNvPr id="99" name="Google Shape;358;p19"/>
            <p:cNvSpPr txBox="1"/>
            <p:nvPr/>
          </p:nvSpPr>
          <p:spPr>
            <a:xfrm>
              <a:off x="8117451" y="3687429"/>
              <a:ext cx="510900" cy="21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solidFill>
                    <a:srgbClr val="000000"/>
                  </a:solidFill>
                  <a:latin typeface="Century Gothic"/>
                  <a:ea typeface="Century Gothic"/>
                  <a:cs typeface="Century Gothic"/>
                  <a:sym typeface="Century Gothic"/>
                </a:rPr>
                <a:t>0</a:t>
              </a:r>
              <a:endParaRPr sz="1100">
                <a:solidFill>
                  <a:srgbClr val="000000"/>
                </a:solidFill>
                <a:latin typeface="Century Gothic"/>
                <a:ea typeface="Century Gothic"/>
                <a:cs typeface="Century Gothic"/>
                <a:sym typeface="Century Gothic"/>
              </a:endParaRPr>
            </a:p>
          </p:txBody>
        </p:sp>
        <p:sp>
          <p:nvSpPr>
            <p:cNvPr id="100" name="Google Shape;359;p19"/>
            <p:cNvSpPr txBox="1"/>
            <p:nvPr/>
          </p:nvSpPr>
          <p:spPr>
            <a:xfrm>
              <a:off x="10765401" y="3725529"/>
              <a:ext cx="510900" cy="21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latin typeface="Century Gothic"/>
                  <a:ea typeface="Century Gothic"/>
                  <a:cs typeface="Century Gothic"/>
                  <a:sym typeface="Century Gothic"/>
                </a:rPr>
                <a:t>50</a:t>
              </a:r>
              <a:r>
                <a:rPr lang="fr-FR" sz="1100">
                  <a:solidFill>
                    <a:srgbClr val="000000"/>
                  </a:solidFill>
                  <a:latin typeface="Century Gothic"/>
                  <a:ea typeface="Century Gothic"/>
                  <a:cs typeface="Century Gothic"/>
                  <a:sym typeface="Century Gothic"/>
                </a:rPr>
                <a:t>0</a:t>
              </a:r>
              <a:endParaRPr sz="1100">
                <a:solidFill>
                  <a:srgbClr val="000000"/>
                </a:solidFill>
                <a:latin typeface="Century Gothic"/>
                <a:ea typeface="Century Gothic"/>
                <a:cs typeface="Century Gothic"/>
                <a:sym typeface="Century Gothic"/>
              </a:endParaRPr>
            </a:p>
          </p:txBody>
        </p:sp>
        <p:sp>
          <p:nvSpPr>
            <p:cNvPr id="101" name="Google Shape;360;p19"/>
            <p:cNvSpPr txBox="1"/>
            <p:nvPr/>
          </p:nvSpPr>
          <p:spPr>
            <a:xfrm>
              <a:off x="8852175" y="3712082"/>
              <a:ext cx="1114500" cy="26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100">
                  <a:solidFill>
                    <a:srgbClr val="000000"/>
                  </a:solidFill>
                  <a:latin typeface="Century Gothic"/>
                  <a:ea typeface="Century Gothic"/>
                  <a:cs typeface="Century Gothic"/>
                  <a:sym typeface="Century Gothic"/>
                </a:rPr>
                <a:t>Storage Level</a:t>
              </a:r>
              <a:endParaRPr sz="1100">
                <a:solidFill>
                  <a:srgbClr val="000000"/>
                </a:solidFill>
                <a:latin typeface="Century Gothic"/>
                <a:ea typeface="Century Gothic"/>
                <a:cs typeface="Century Gothic"/>
                <a:sym typeface="Century Gothic"/>
              </a:endParaRPr>
            </a:p>
          </p:txBody>
        </p:sp>
        <p:sp>
          <p:nvSpPr>
            <p:cNvPr id="102" name="Google Shape;361;p19"/>
            <p:cNvSpPr txBox="1"/>
            <p:nvPr/>
          </p:nvSpPr>
          <p:spPr>
            <a:xfrm>
              <a:off x="11160642" y="3728255"/>
              <a:ext cx="529200" cy="261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err="1">
                  <a:solidFill>
                    <a:srgbClr val="000000"/>
                  </a:solidFill>
                  <a:latin typeface="Century Gothic"/>
                  <a:ea typeface="Century Gothic"/>
                  <a:cs typeface="Century Gothic"/>
                  <a:sym typeface="Century Gothic"/>
                </a:rPr>
                <a:t>GWh</a:t>
              </a:r>
              <a:endParaRPr sz="1100">
                <a:solidFill>
                  <a:srgbClr val="000000"/>
                </a:solidFill>
                <a:latin typeface="Century Gothic"/>
                <a:ea typeface="Century Gothic"/>
                <a:cs typeface="Century Gothic"/>
                <a:sym typeface="Century Gothic"/>
              </a:endParaRPr>
            </a:p>
          </p:txBody>
        </p:sp>
        <p:sp>
          <p:nvSpPr>
            <p:cNvPr id="103" name="Google Shape;362;p19"/>
            <p:cNvSpPr txBox="1"/>
            <p:nvPr/>
          </p:nvSpPr>
          <p:spPr>
            <a:xfrm>
              <a:off x="8083056" y="2284837"/>
              <a:ext cx="420300" cy="261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solidFill>
                    <a:srgbClr val="4BA37A"/>
                  </a:solidFill>
                  <a:latin typeface="Century Gothic"/>
                  <a:ea typeface="Century Gothic"/>
                  <a:cs typeface="Century Gothic"/>
                  <a:sym typeface="Century Gothic"/>
                </a:rPr>
                <a:t>160</a:t>
              </a:r>
              <a:endParaRPr sz="1100">
                <a:solidFill>
                  <a:srgbClr val="4BA37A"/>
                </a:solidFill>
                <a:latin typeface="Century Gothic"/>
                <a:ea typeface="Century Gothic"/>
                <a:cs typeface="Century Gothic"/>
                <a:sym typeface="Century Gothic"/>
              </a:endParaRPr>
            </a:p>
          </p:txBody>
        </p:sp>
        <p:cxnSp>
          <p:nvCxnSpPr>
            <p:cNvPr id="104" name="Google Shape;363;p19"/>
            <p:cNvCxnSpPr/>
            <p:nvPr/>
          </p:nvCxnSpPr>
          <p:spPr>
            <a:xfrm rot="10800000">
              <a:off x="9414150" y="2424979"/>
              <a:ext cx="4800" cy="1255800"/>
            </a:xfrm>
            <a:prstGeom prst="straightConnector1">
              <a:avLst/>
            </a:prstGeom>
            <a:noFill/>
            <a:ln w="38100" cap="flat" cmpd="sng">
              <a:solidFill>
                <a:srgbClr val="4BA37A"/>
              </a:solidFill>
              <a:prstDash val="solid"/>
              <a:miter lim="800000"/>
              <a:headEnd type="none" w="sm" len="sm"/>
              <a:tailEnd type="none" w="sm" len="sm"/>
            </a:ln>
          </p:spPr>
        </p:cxnSp>
        <p:cxnSp>
          <p:nvCxnSpPr>
            <p:cNvPr id="105" name="Google Shape;364;p19"/>
            <p:cNvCxnSpPr/>
            <p:nvPr/>
          </p:nvCxnSpPr>
          <p:spPr>
            <a:xfrm flipH="1">
              <a:off x="8503425" y="2413954"/>
              <a:ext cx="906000" cy="1800"/>
            </a:xfrm>
            <a:prstGeom prst="straightConnector1">
              <a:avLst/>
            </a:prstGeom>
            <a:noFill/>
            <a:ln w="9525" cap="flat" cmpd="sng">
              <a:solidFill>
                <a:srgbClr val="4BA37A"/>
              </a:solidFill>
              <a:prstDash val="solid"/>
              <a:miter lim="800000"/>
              <a:headEnd type="none" w="sm" len="sm"/>
              <a:tailEnd type="triangle" w="med" len="med"/>
            </a:ln>
          </p:spPr>
        </p:cxnSp>
        <p:cxnSp>
          <p:nvCxnSpPr>
            <p:cNvPr id="106" name="Google Shape;366;p19"/>
            <p:cNvCxnSpPr/>
            <p:nvPr/>
          </p:nvCxnSpPr>
          <p:spPr>
            <a:xfrm flipH="1">
              <a:off x="8503425" y="3023554"/>
              <a:ext cx="906000" cy="1800"/>
            </a:xfrm>
            <a:prstGeom prst="straightConnector1">
              <a:avLst/>
            </a:prstGeom>
            <a:noFill/>
            <a:ln w="9525" cap="flat" cmpd="sng">
              <a:solidFill>
                <a:srgbClr val="4BA37A"/>
              </a:solidFill>
              <a:prstDash val="dash"/>
              <a:miter lim="800000"/>
              <a:headEnd type="none" w="sm" len="sm"/>
              <a:tailEnd type="triangle" w="med" len="med"/>
            </a:ln>
          </p:spPr>
        </p:cxnSp>
        <p:sp>
          <p:nvSpPr>
            <p:cNvPr id="107" name="Google Shape;367;p19"/>
            <p:cNvSpPr txBox="1"/>
            <p:nvPr/>
          </p:nvSpPr>
          <p:spPr>
            <a:xfrm>
              <a:off x="8006856" y="2894437"/>
              <a:ext cx="420300" cy="261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solidFill>
                    <a:srgbClr val="4BA37A"/>
                  </a:solidFill>
                  <a:latin typeface="Century Gothic"/>
                  <a:ea typeface="Century Gothic"/>
                  <a:cs typeface="Century Gothic"/>
                  <a:sym typeface="Century Gothic"/>
                </a:rPr>
                <a:t>80</a:t>
              </a:r>
              <a:endParaRPr sz="1100">
                <a:solidFill>
                  <a:srgbClr val="4BA37A"/>
                </a:solidFill>
                <a:latin typeface="Century Gothic"/>
                <a:ea typeface="Century Gothic"/>
                <a:cs typeface="Century Gothic"/>
                <a:sym typeface="Century Gothic"/>
              </a:endParaRPr>
            </a:p>
          </p:txBody>
        </p:sp>
        <p:cxnSp>
          <p:nvCxnSpPr>
            <p:cNvPr id="108" name="Google Shape;368;p19"/>
            <p:cNvCxnSpPr/>
            <p:nvPr/>
          </p:nvCxnSpPr>
          <p:spPr>
            <a:xfrm>
              <a:off x="11442575" y="2431854"/>
              <a:ext cx="0" cy="627300"/>
            </a:xfrm>
            <a:prstGeom prst="straightConnector1">
              <a:avLst/>
            </a:prstGeom>
            <a:noFill/>
            <a:ln w="9525" cap="flat" cmpd="sng">
              <a:solidFill>
                <a:srgbClr val="4BA37A"/>
              </a:solidFill>
              <a:prstDash val="solid"/>
              <a:miter lim="800000"/>
              <a:headEnd type="none" w="sm" len="sm"/>
              <a:tailEnd type="triangle" w="med" len="med"/>
            </a:ln>
          </p:spPr>
        </p:cxnSp>
      </p:grpSp>
      <p:cxnSp>
        <p:nvCxnSpPr>
          <p:cNvPr id="111" name="Connecteur droit avec flèche 110"/>
          <p:cNvCxnSpPr>
            <a:cxnSpLocks/>
            <a:endCxn id="86" idx="1"/>
          </p:cNvCxnSpPr>
          <p:nvPr/>
        </p:nvCxnSpPr>
        <p:spPr>
          <a:xfrm>
            <a:off x="4859383" y="2329100"/>
            <a:ext cx="3158676" cy="139905"/>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3" name="Rectangle 122"/>
          <p:cNvSpPr/>
          <p:nvPr/>
        </p:nvSpPr>
        <p:spPr>
          <a:xfrm>
            <a:off x="20638" y="3022356"/>
            <a:ext cx="6463747" cy="678603"/>
          </a:xfrm>
          <a:prstGeom prst="rect">
            <a:avLst/>
          </a:prstGeom>
        </p:spPr>
        <p:txBody>
          <a:bodyPr/>
          <a:lstStyle/>
          <a:p>
            <a:pPr marL="285750" indent="-285750" fontAlgn="base">
              <a:spcBef>
                <a:spcPct val="20000"/>
              </a:spcBef>
              <a:spcAft>
                <a:spcPct val="0"/>
              </a:spcAft>
              <a:buFont typeface="Arial" panose="020B0604020202020204" pitchFamily="34" charset="0"/>
              <a:buChar char="•"/>
            </a:pPr>
            <a:r>
              <a:rPr lang="en-US" sz="1400">
                <a:solidFill>
                  <a:srgbClr val="7030A0"/>
                </a:solidFill>
              </a:rPr>
              <a:t>Guaranteed Operational </a:t>
            </a:r>
            <a:r>
              <a:rPr lang="en-US" sz="1400">
                <a:solidFill>
                  <a:srgbClr val="F16B2E"/>
                </a:solidFill>
              </a:rPr>
              <a:t>injection</a:t>
            </a:r>
            <a:r>
              <a:rPr lang="en-US" sz="1400">
                <a:solidFill>
                  <a:srgbClr val="1A6597"/>
                </a:solidFill>
              </a:rPr>
              <a:t> and </a:t>
            </a:r>
            <a:r>
              <a:rPr lang="en-US" sz="1400">
                <a:solidFill>
                  <a:srgbClr val="F16B2E"/>
                </a:solidFill>
              </a:rPr>
              <a:t>withdrawal</a:t>
            </a:r>
            <a:r>
              <a:rPr lang="en-US" sz="1400">
                <a:solidFill>
                  <a:srgbClr val="1A6597"/>
                </a:solidFill>
              </a:rPr>
              <a:t> minimum and maximum limit </a:t>
            </a:r>
            <a:r>
              <a:rPr lang="en-US" sz="1100"/>
              <a:t>(Specific case for Daily limit = fixed volume for past hours + operational limit for rest of the day)</a:t>
            </a:r>
            <a:endParaRPr lang="fr-FR" sz="1100"/>
          </a:p>
        </p:txBody>
      </p:sp>
      <p:sp>
        <p:nvSpPr>
          <p:cNvPr id="153" name="Google Shape;460;p20"/>
          <p:cNvSpPr txBox="1"/>
          <p:nvPr/>
        </p:nvSpPr>
        <p:spPr>
          <a:xfrm>
            <a:off x="645117" y="6270318"/>
            <a:ext cx="529200" cy="261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latin typeface="Century Gothic"/>
                <a:ea typeface="Century Gothic"/>
                <a:cs typeface="Century Gothic"/>
                <a:sym typeface="Century Gothic"/>
              </a:rPr>
              <a:t>April</a:t>
            </a:r>
            <a:endParaRPr sz="1100">
              <a:solidFill>
                <a:srgbClr val="000000"/>
              </a:solidFill>
              <a:latin typeface="Century Gothic"/>
              <a:ea typeface="Century Gothic"/>
              <a:cs typeface="Century Gothic"/>
              <a:sym typeface="Century Gothic"/>
            </a:endParaRPr>
          </a:p>
        </p:txBody>
      </p:sp>
      <p:sp>
        <p:nvSpPr>
          <p:cNvPr id="154" name="Google Shape;461;p20"/>
          <p:cNvSpPr txBox="1"/>
          <p:nvPr/>
        </p:nvSpPr>
        <p:spPr>
          <a:xfrm>
            <a:off x="1764317" y="6270318"/>
            <a:ext cx="529200" cy="261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latin typeface="Century Gothic"/>
                <a:ea typeface="Century Gothic"/>
                <a:cs typeface="Century Gothic"/>
                <a:sym typeface="Century Gothic"/>
              </a:rPr>
              <a:t>Nov.</a:t>
            </a:r>
            <a:endParaRPr sz="1100">
              <a:solidFill>
                <a:srgbClr val="000000"/>
              </a:solidFill>
              <a:latin typeface="Century Gothic"/>
              <a:ea typeface="Century Gothic"/>
              <a:cs typeface="Century Gothic"/>
              <a:sym typeface="Century Gothic"/>
            </a:endParaRPr>
          </a:p>
        </p:txBody>
      </p:sp>
      <p:sp>
        <p:nvSpPr>
          <p:cNvPr id="155" name="Google Shape;462;p20"/>
          <p:cNvSpPr txBox="1"/>
          <p:nvPr/>
        </p:nvSpPr>
        <p:spPr>
          <a:xfrm>
            <a:off x="3058888" y="6270318"/>
            <a:ext cx="529200" cy="261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latin typeface="Century Gothic"/>
                <a:ea typeface="Century Gothic"/>
                <a:cs typeface="Century Gothic"/>
                <a:sym typeface="Century Gothic"/>
              </a:rPr>
              <a:t>Mar.</a:t>
            </a:r>
            <a:endParaRPr sz="1100">
              <a:solidFill>
                <a:srgbClr val="000000"/>
              </a:solidFill>
              <a:latin typeface="Century Gothic"/>
              <a:ea typeface="Century Gothic"/>
              <a:cs typeface="Century Gothic"/>
              <a:sym typeface="Century Gothic"/>
            </a:endParaRPr>
          </a:p>
        </p:txBody>
      </p:sp>
      <p:grpSp>
        <p:nvGrpSpPr>
          <p:cNvPr id="193" name="Groupe 192"/>
          <p:cNvGrpSpPr/>
          <p:nvPr/>
        </p:nvGrpSpPr>
        <p:grpSpPr>
          <a:xfrm>
            <a:off x="264125" y="4142767"/>
            <a:ext cx="3222441" cy="2096225"/>
            <a:chOff x="264125" y="3791891"/>
            <a:chExt cx="3222441" cy="2096225"/>
          </a:xfrm>
        </p:grpSpPr>
        <p:sp>
          <p:nvSpPr>
            <p:cNvPr id="128" name="Google Shape;434;p20"/>
            <p:cNvSpPr txBox="1"/>
            <p:nvPr/>
          </p:nvSpPr>
          <p:spPr>
            <a:xfrm>
              <a:off x="568945" y="3791891"/>
              <a:ext cx="2191500" cy="352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000">
                  <a:solidFill>
                    <a:srgbClr val="312E60"/>
                  </a:solidFill>
                  <a:latin typeface="Century Gothic"/>
                  <a:ea typeface="Century Gothic"/>
                  <a:cs typeface="Century Gothic"/>
                  <a:sym typeface="Century Gothic"/>
                </a:rPr>
                <a:t>Volume </a:t>
              </a:r>
              <a:r>
                <a:rPr lang="fr-FR" sz="1000" err="1">
                  <a:solidFill>
                    <a:srgbClr val="312E60"/>
                  </a:solidFill>
                  <a:latin typeface="Century Gothic"/>
                  <a:ea typeface="Century Gothic"/>
                  <a:cs typeface="Century Gothic"/>
                  <a:sym typeface="Century Gothic"/>
                </a:rPr>
                <a:t>rights</a:t>
              </a:r>
              <a:endParaRPr/>
            </a:p>
            <a:p>
              <a:pPr marL="0" marR="0" lvl="0" indent="0" algn="l" rtl="0">
                <a:spcBef>
                  <a:spcPts val="0"/>
                </a:spcBef>
                <a:spcAft>
                  <a:spcPts val="0"/>
                </a:spcAft>
                <a:buNone/>
              </a:pPr>
              <a:r>
                <a:rPr lang="fr-FR" sz="1200" b="1">
                  <a:solidFill>
                    <a:srgbClr val="312E60"/>
                  </a:solidFill>
                  <a:latin typeface="Century Gothic"/>
                  <a:ea typeface="Century Gothic"/>
                  <a:cs typeface="Century Gothic"/>
                  <a:sym typeface="Century Gothic"/>
                </a:rPr>
                <a:t> </a:t>
              </a:r>
              <a:endParaRPr sz="1200" b="1">
                <a:solidFill>
                  <a:srgbClr val="312E60"/>
                </a:solidFill>
                <a:latin typeface="Century Gothic"/>
                <a:ea typeface="Century Gothic"/>
                <a:cs typeface="Century Gothic"/>
                <a:sym typeface="Century Gothic"/>
              </a:endParaRPr>
            </a:p>
          </p:txBody>
        </p:sp>
        <p:cxnSp>
          <p:nvCxnSpPr>
            <p:cNvPr id="129" name="Google Shape;435;p20"/>
            <p:cNvCxnSpPr/>
            <p:nvPr/>
          </p:nvCxnSpPr>
          <p:spPr>
            <a:xfrm>
              <a:off x="795266" y="5887209"/>
              <a:ext cx="2684100" cy="0"/>
            </a:xfrm>
            <a:prstGeom prst="straightConnector1">
              <a:avLst/>
            </a:prstGeom>
            <a:noFill/>
            <a:ln w="9525" cap="flat" cmpd="sng">
              <a:solidFill>
                <a:srgbClr val="000000"/>
              </a:solidFill>
              <a:prstDash val="solid"/>
              <a:miter lim="800000"/>
              <a:headEnd type="none" w="sm" len="sm"/>
              <a:tailEnd type="none" w="sm" len="sm"/>
            </a:ln>
          </p:spPr>
        </p:cxnSp>
        <p:cxnSp>
          <p:nvCxnSpPr>
            <p:cNvPr id="130" name="Google Shape;436;p20"/>
            <p:cNvCxnSpPr/>
            <p:nvPr/>
          </p:nvCxnSpPr>
          <p:spPr>
            <a:xfrm rot="10800000">
              <a:off x="802589" y="3999916"/>
              <a:ext cx="0" cy="1888200"/>
            </a:xfrm>
            <a:prstGeom prst="straightConnector1">
              <a:avLst/>
            </a:prstGeom>
            <a:noFill/>
            <a:ln w="9525" cap="flat" cmpd="sng">
              <a:solidFill>
                <a:srgbClr val="000000"/>
              </a:solidFill>
              <a:prstDash val="solid"/>
              <a:miter lim="800000"/>
              <a:headEnd type="none" w="sm" len="sm"/>
              <a:tailEnd type="none" w="sm" len="sm"/>
            </a:ln>
          </p:spPr>
        </p:cxnSp>
        <p:cxnSp>
          <p:nvCxnSpPr>
            <p:cNvPr id="131" name="Google Shape;437;p20"/>
            <p:cNvCxnSpPr/>
            <p:nvPr/>
          </p:nvCxnSpPr>
          <p:spPr>
            <a:xfrm>
              <a:off x="795266" y="5566189"/>
              <a:ext cx="2684100" cy="0"/>
            </a:xfrm>
            <a:prstGeom prst="straightConnector1">
              <a:avLst/>
            </a:prstGeom>
            <a:noFill/>
            <a:ln w="9525" cap="flat" cmpd="sng">
              <a:solidFill>
                <a:srgbClr val="BFBFBF"/>
              </a:solidFill>
              <a:prstDash val="solid"/>
              <a:miter lim="800000"/>
              <a:headEnd type="none" w="sm" len="sm"/>
              <a:tailEnd type="none" w="sm" len="sm"/>
            </a:ln>
          </p:spPr>
        </p:cxnSp>
        <p:cxnSp>
          <p:nvCxnSpPr>
            <p:cNvPr id="132" name="Google Shape;438;p20"/>
            <p:cNvCxnSpPr/>
            <p:nvPr/>
          </p:nvCxnSpPr>
          <p:spPr>
            <a:xfrm>
              <a:off x="795266" y="5252964"/>
              <a:ext cx="2684100" cy="0"/>
            </a:xfrm>
            <a:prstGeom prst="straightConnector1">
              <a:avLst/>
            </a:prstGeom>
            <a:noFill/>
            <a:ln w="9525" cap="flat" cmpd="sng">
              <a:solidFill>
                <a:srgbClr val="BFBFBF"/>
              </a:solidFill>
              <a:prstDash val="solid"/>
              <a:miter lim="800000"/>
              <a:headEnd type="none" w="sm" len="sm"/>
              <a:tailEnd type="none" w="sm" len="sm"/>
            </a:ln>
          </p:spPr>
        </p:cxnSp>
        <p:cxnSp>
          <p:nvCxnSpPr>
            <p:cNvPr id="133" name="Google Shape;439;p20"/>
            <p:cNvCxnSpPr/>
            <p:nvPr/>
          </p:nvCxnSpPr>
          <p:spPr>
            <a:xfrm>
              <a:off x="795266" y="4939739"/>
              <a:ext cx="2684100" cy="0"/>
            </a:xfrm>
            <a:prstGeom prst="straightConnector1">
              <a:avLst/>
            </a:prstGeom>
            <a:noFill/>
            <a:ln w="9525" cap="flat" cmpd="sng">
              <a:solidFill>
                <a:srgbClr val="BFBFBF"/>
              </a:solidFill>
              <a:prstDash val="solid"/>
              <a:miter lim="800000"/>
              <a:headEnd type="none" w="sm" len="sm"/>
              <a:tailEnd type="none" w="sm" len="sm"/>
            </a:ln>
          </p:spPr>
        </p:cxnSp>
        <p:cxnSp>
          <p:nvCxnSpPr>
            <p:cNvPr id="134" name="Google Shape;440;p20"/>
            <p:cNvCxnSpPr/>
            <p:nvPr/>
          </p:nvCxnSpPr>
          <p:spPr>
            <a:xfrm>
              <a:off x="795266" y="4626515"/>
              <a:ext cx="2684100" cy="0"/>
            </a:xfrm>
            <a:prstGeom prst="straightConnector1">
              <a:avLst/>
            </a:prstGeom>
            <a:noFill/>
            <a:ln w="9525" cap="flat" cmpd="sng">
              <a:solidFill>
                <a:srgbClr val="BFBFBF"/>
              </a:solidFill>
              <a:prstDash val="solid"/>
              <a:miter lim="800000"/>
              <a:headEnd type="none" w="sm" len="sm"/>
              <a:tailEnd type="none" w="sm" len="sm"/>
            </a:ln>
          </p:spPr>
        </p:cxnSp>
        <p:cxnSp>
          <p:nvCxnSpPr>
            <p:cNvPr id="135" name="Google Shape;441;p20"/>
            <p:cNvCxnSpPr/>
            <p:nvPr/>
          </p:nvCxnSpPr>
          <p:spPr>
            <a:xfrm>
              <a:off x="795266" y="4313290"/>
              <a:ext cx="2691300" cy="20100"/>
            </a:xfrm>
            <a:prstGeom prst="straightConnector1">
              <a:avLst/>
            </a:prstGeom>
            <a:noFill/>
            <a:ln w="9525" cap="flat" cmpd="sng">
              <a:solidFill>
                <a:srgbClr val="BFBFBF"/>
              </a:solidFill>
              <a:prstDash val="solid"/>
              <a:miter lim="800000"/>
              <a:headEnd type="none" w="sm" len="sm"/>
              <a:tailEnd type="none" w="sm" len="sm"/>
            </a:ln>
          </p:spPr>
        </p:cxnSp>
        <p:cxnSp>
          <p:nvCxnSpPr>
            <p:cNvPr id="136" name="Google Shape;442;p20"/>
            <p:cNvCxnSpPr/>
            <p:nvPr/>
          </p:nvCxnSpPr>
          <p:spPr>
            <a:xfrm>
              <a:off x="795266" y="4000065"/>
              <a:ext cx="2684100" cy="0"/>
            </a:xfrm>
            <a:prstGeom prst="straightConnector1">
              <a:avLst/>
            </a:prstGeom>
            <a:noFill/>
            <a:ln w="9525" cap="flat" cmpd="sng">
              <a:solidFill>
                <a:srgbClr val="BFBFBF"/>
              </a:solidFill>
              <a:prstDash val="solid"/>
              <a:miter lim="800000"/>
              <a:headEnd type="none" w="sm" len="sm"/>
              <a:tailEnd type="none" w="sm" len="sm"/>
            </a:ln>
          </p:spPr>
        </p:cxnSp>
        <p:sp>
          <p:nvSpPr>
            <p:cNvPr id="137" name="Google Shape;443;p20"/>
            <p:cNvSpPr txBox="1"/>
            <p:nvPr/>
          </p:nvSpPr>
          <p:spPr>
            <a:xfrm>
              <a:off x="264125" y="4288900"/>
              <a:ext cx="510900" cy="21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latin typeface="Century Gothic"/>
                  <a:ea typeface="Century Gothic"/>
                  <a:cs typeface="Century Gothic"/>
                  <a:sym typeface="Century Gothic"/>
                </a:rPr>
                <a:t>500</a:t>
              </a:r>
              <a:endParaRPr sz="1100">
                <a:solidFill>
                  <a:srgbClr val="000000"/>
                </a:solidFill>
                <a:latin typeface="Century Gothic"/>
                <a:ea typeface="Century Gothic"/>
                <a:cs typeface="Century Gothic"/>
                <a:sym typeface="Century Gothic"/>
              </a:endParaRPr>
            </a:p>
          </p:txBody>
        </p:sp>
        <p:cxnSp>
          <p:nvCxnSpPr>
            <p:cNvPr id="138" name="Google Shape;444;p20"/>
            <p:cNvCxnSpPr/>
            <p:nvPr/>
          </p:nvCxnSpPr>
          <p:spPr>
            <a:xfrm rot="10800000">
              <a:off x="3486561" y="3999916"/>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139" name="Google Shape;445;p20"/>
            <p:cNvCxnSpPr/>
            <p:nvPr/>
          </p:nvCxnSpPr>
          <p:spPr>
            <a:xfrm rot="10800000">
              <a:off x="1339383" y="3999916"/>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140" name="Google Shape;446;p20"/>
            <p:cNvCxnSpPr/>
            <p:nvPr/>
          </p:nvCxnSpPr>
          <p:spPr>
            <a:xfrm rot="10800000">
              <a:off x="1876177" y="3999916"/>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141" name="Google Shape;447;p20"/>
            <p:cNvCxnSpPr/>
            <p:nvPr/>
          </p:nvCxnSpPr>
          <p:spPr>
            <a:xfrm rot="10800000">
              <a:off x="2412972" y="3999916"/>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142" name="Google Shape;448;p20"/>
            <p:cNvCxnSpPr/>
            <p:nvPr/>
          </p:nvCxnSpPr>
          <p:spPr>
            <a:xfrm rot="10800000">
              <a:off x="2949766" y="3999916"/>
              <a:ext cx="0" cy="1888200"/>
            </a:xfrm>
            <a:prstGeom prst="straightConnector1">
              <a:avLst/>
            </a:prstGeom>
            <a:noFill/>
            <a:ln w="9525" cap="flat" cmpd="sng">
              <a:solidFill>
                <a:srgbClr val="A5A5A5"/>
              </a:solidFill>
              <a:prstDash val="solid"/>
              <a:miter lim="800000"/>
              <a:headEnd type="none" w="sm" len="sm"/>
              <a:tailEnd type="none" w="sm" len="sm"/>
            </a:ln>
          </p:spPr>
        </p:cxnSp>
        <p:sp>
          <p:nvSpPr>
            <p:cNvPr id="144" name="Google Shape;451;p20"/>
            <p:cNvSpPr txBox="1"/>
            <p:nvPr/>
          </p:nvSpPr>
          <p:spPr>
            <a:xfrm>
              <a:off x="264125" y="5660500"/>
              <a:ext cx="510900" cy="21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solidFill>
                    <a:srgbClr val="000000"/>
                  </a:solidFill>
                  <a:latin typeface="Century Gothic"/>
                  <a:ea typeface="Century Gothic"/>
                  <a:cs typeface="Century Gothic"/>
                  <a:sym typeface="Century Gothic"/>
                </a:rPr>
                <a:t>0</a:t>
              </a:r>
              <a:endParaRPr sz="1100">
                <a:solidFill>
                  <a:srgbClr val="000000"/>
                </a:solidFill>
                <a:latin typeface="Century Gothic"/>
                <a:ea typeface="Century Gothic"/>
                <a:cs typeface="Century Gothic"/>
                <a:sym typeface="Century Gothic"/>
              </a:endParaRPr>
            </a:p>
          </p:txBody>
        </p:sp>
        <p:cxnSp>
          <p:nvCxnSpPr>
            <p:cNvPr id="145" name="Google Shape;452;p20"/>
            <p:cNvCxnSpPr/>
            <p:nvPr/>
          </p:nvCxnSpPr>
          <p:spPr>
            <a:xfrm rot="10800000">
              <a:off x="1623499" y="4318600"/>
              <a:ext cx="0" cy="438300"/>
            </a:xfrm>
            <a:prstGeom prst="straightConnector1">
              <a:avLst/>
            </a:prstGeom>
            <a:noFill/>
            <a:ln w="38100" cap="flat" cmpd="sng">
              <a:solidFill>
                <a:srgbClr val="FF9900"/>
              </a:solidFill>
              <a:prstDash val="solid"/>
              <a:round/>
              <a:headEnd type="none" w="sm" len="sm"/>
              <a:tailEnd type="none" w="sm" len="sm"/>
            </a:ln>
          </p:spPr>
        </p:cxnSp>
        <p:cxnSp>
          <p:nvCxnSpPr>
            <p:cNvPr id="146" name="Google Shape;453;p20"/>
            <p:cNvCxnSpPr/>
            <p:nvPr/>
          </p:nvCxnSpPr>
          <p:spPr>
            <a:xfrm rot="10800000">
              <a:off x="2510487" y="4319325"/>
              <a:ext cx="4800" cy="614400"/>
            </a:xfrm>
            <a:prstGeom prst="straightConnector1">
              <a:avLst/>
            </a:prstGeom>
            <a:noFill/>
            <a:ln w="38100" cap="flat" cmpd="sng">
              <a:solidFill>
                <a:srgbClr val="FF9900"/>
              </a:solidFill>
              <a:prstDash val="solid"/>
              <a:round/>
              <a:headEnd type="none" w="sm" len="sm"/>
              <a:tailEnd type="none" w="sm" len="sm"/>
            </a:ln>
          </p:spPr>
        </p:cxnSp>
        <p:cxnSp>
          <p:nvCxnSpPr>
            <p:cNvPr id="147" name="Google Shape;454;p20"/>
            <p:cNvCxnSpPr/>
            <p:nvPr/>
          </p:nvCxnSpPr>
          <p:spPr>
            <a:xfrm rot="10800000">
              <a:off x="3280949" y="4352550"/>
              <a:ext cx="9600" cy="1011600"/>
            </a:xfrm>
            <a:prstGeom prst="straightConnector1">
              <a:avLst/>
            </a:prstGeom>
            <a:noFill/>
            <a:ln w="38100" cap="flat" cmpd="sng">
              <a:solidFill>
                <a:srgbClr val="FF9900"/>
              </a:solidFill>
              <a:prstDash val="solid"/>
              <a:round/>
              <a:headEnd type="none" w="sm" len="sm"/>
              <a:tailEnd type="none" w="sm" len="sm"/>
            </a:ln>
          </p:spPr>
        </p:cxnSp>
        <p:cxnSp>
          <p:nvCxnSpPr>
            <p:cNvPr id="148" name="Google Shape;455;p20"/>
            <p:cNvCxnSpPr/>
            <p:nvPr/>
          </p:nvCxnSpPr>
          <p:spPr>
            <a:xfrm flipH="1">
              <a:off x="818799" y="5863400"/>
              <a:ext cx="2662200" cy="4800"/>
            </a:xfrm>
            <a:prstGeom prst="straightConnector1">
              <a:avLst/>
            </a:prstGeom>
            <a:noFill/>
            <a:ln w="38100" cap="flat" cmpd="sng">
              <a:solidFill>
                <a:srgbClr val="F1C232"/>
              </a:solidFill>
              <a:prstDash val="solid"/>
              <a:round/>
              <a:headEnd type="none" w="sm" len="sm"/>
              <a:tailEnd type="none" w="sm" len="sm"/>
            </a:ln>
          </p:spPr>
        </p:cxnSp>
        <p:cxnSp>
          <p:nvCxnSpPr>
            <p:cNvPr id="149" name="Google Shape;456;p20"/>
            <p:cNvCxnSpPr/>
            <p:nvPr/>
          </p:nvCxnSpPr>
          <p:spPr>
            <a:xfrm rot="10800000" flipH="1">
              <a:off x="1636249" y="5245600"/>
              <a:ext cx="4800" cy="598800"/>
            </a:xfrm>
            <a:prstGeom prst="straightConnector1">
              <a:avLst/>
            </a:prstGeom>
            <a:noFill/>
            <a:ln w="38100" cap="flat" cmpd="sng">
              <a:solidFill>
                <a:srgbClr val="F1C232"/>
              </a:solidFill>
              <a:prstDash val="solid"/>
              <a:round/>
              <a:headEnd type="none" w="sm" len="sm"/>
              <a:tailEnd type="none" w="sm" len="sm"/>
            </a:ln>
          </p:spPr>
        </p:cxnSp>
        <p:cxnSp>
          <p:nvCxnSpPr>
            <p:cNvPr id="150" name="Google Shape;457;p20"/>
            <p:cNvCxnSpPr/>
            <p:nvPr/>
          </p:nvCxnSpPr>
          <p:spPr>
            <a:xfrm rot="10800000">
              <a:off x="2474699" y="5233725"/>
              <a:ext cx="4800" cy="614400"/>
            </a:xfrm>
            <a:prstGeom prst="straightConnector1">
              <a:avLst/>
            </a:prstGeom>
            <a:noFill/>
            <a:ln w="38100" cap="flat" cmpd="sng">
              <a:solidFill>
                <a:srgbClr val="F1C232"/>
              </a:solidFill>
              <a:prstDash val="solid"/>
              <a:round/>
              <a:headEnd type="none" w="sm" len="sm"/>
              <a:tailEnd type="none" w="sm" len="sm"/>
            </a:ln>
          </p:spPr>
        </p:cxnSp>
        <p:cxnSp>
          <p:nvCxnSpPr>
            <p:cNvPr id="151" name="Google Shape;458;p20"/>
            <p:cNvCxnSpPr/>
            <p:nvPr/>
          </p:nvCxnSpPr>
          <p:spPr>
            <a:xfrm rot="10800000" flipH="1">
              <a:off x="2057999" y="4734737"/>
              <a:ext cx="18000" cy="1132800"/>
            </a:xfrm>
            <a:prstGeom prst="straightConnector1">
              <a:avLst/>
            </a:prstGeom>
            <a:noFill/>
            <a:ln w="38100" cap="flat" cmpd="sng">
              <a:solidFill>
                <a:srgbClr val="F1C232"/>
              </a:solidFill>
              <a:prstDash val="solid"/>
              <a:round/>
              <a:headEnd type="none" w="sm" len="sm"/>
              <a:tailEnd type="none" w="sm" len="sm"/>
            </a:ln>
          </p:spPr>
        </p:cxnSp>
        <p:cxnSp>
          <p:nvCxnSpPr>
            <p:cNvPr id="152" name="Google Shape;459;p20"/>
            <p:cNvCxnSpPr/>
            <p:nvPr/>
          </p:nvCxnSpPr>
          <p:spPr>
            <a:xfrm rot="10800000">
              <a:off x="804674" y="4315750"/>
              <a:ext cx="2681100" cy="18900"/>
            </a:xfrm>
            <a:prstGeom prst="straightConnector1">
              <a:avLst/>
            </a:prstGeom>
            <a:noFill/>
            <a:ln w="38100" cap="flat" cmpd="sng">
              <a:solidFill>
                <a:srgbClr val="FF9900"/>
              </a:solidFill>
              <a:prstDash val="solid"/>
              <a:round/>
              <a:headEnd type="none" w="sm" len="sm"/>
              <a:tailEnd type="none" w="sm" len="sm"/>
            </a:ln>
          </p:spPr>
        </p:cxnSp>
        <p:sp>
          <p:nvSpPr>
            <p:cNvPr id="156" name="Google Shape;463;p20"/>
            <p:cNvSpPr/>
            <p:nvPr/>
          </p:nvSpPr>
          <p:spPr>
            <a:xfrm>
              <a:off x="2237124" y="4983650"/>
              <a:ext cx="490500" cy="438300"/>
            </a:xfrm>
            <a:prstGeom prst="ellipse">
              <a:avLst/>
            </a:prstGeom>
            <a:no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64;p20"/>
            <p:cNvSpPr/>
            <p:nvPr/>
          </p:nvSpPr>
          <p:spPr>
            <a:xfrm>
              <a:off x="831124" y="4583000"/>
              <a:ext cx="1580025" cy="997325"/>
            </a:xfrm>
            <a:custGeom>
              <a:avLst/>
              <a:gdLst/>
              <a:ahLst/>
              <a:cxnLst/>
              <a:rect l="l" t="t" r="r" b="b"/>
              <a:pathLst>
                <a:path w="63201" h="39893" extrusionOk="0">
                  <a:moveTo>
                    <a:pt x="0" y="39893"/>
                  </a:moveTo>
                  <a:cubicBezTo>
                    <a:pt x="9497" y="39893"/>
                    <a:pt x="19283" y="34954"/>
                    <a:pt x="25998" y="28239"/>
                  </a:cubicBezTo>
                  <a:cubicBezTo>
                    <a:pt x="29733" y="24504"/>
                    <a:pt x="29884" y="18081"/>
                    <a:pt x="33618" y="14344"/>
                  </a:cubicBezTo>
                  <a:cubicBezTo>
                    <a:pt x="35602" y="12358"/>
                    <a:pt x="39253" y="12743"/>
                    <a:pt x="41238" y="10758"/>
                  </a:cubicBezTo>
                  <a:cubicBezTo>
                    <a:pt x="44286" y="7710"/>
                    <a:pt x="44100" y="0"/>
                    <a:pt x="48410" y="0"/>
                  </a:cubicBezTo>
                  <a:cubicBezTo>
                    <a:pt x="59301" y="0"/>
                    <a:pt x="53459" y="24264"/>
                    <a:pt x="63201" y="29135"/>
                  </a:cubicBezTo>
                </a:path>
              </a:pathLst>
            </a:custGeom>
            <a:noFill/>
            <a:ln w="9525" cap="flat" cmpd="sng">
              <a:solidFill>
                <a:schemeClr val="dk2"/>
              </a:solidFill>
              <a:prstDash val="dot"/>
              <a:round/>
              <a:headEnd type="none" w="med" len="med"/>
              <a:tailEnd type="none" w="med" len="med"/>
            </a:ln>
          </p:spPr>
          <p:txBody>
            <a:bodyPr/>
            <a:lstStyle/>
            <a:p>
              <a:endParaRPr lang="en-US"/>
            </a:p>
          </p:txBody>
        </p:sp>
      </p:grpSp>
      <p:pic>
        <p:nvPicPr>
          <p:cNvPr id="158" name="Google Shape;465;p20"/>
          <p:cNvPicPr preferRelativeResize="0"/>
          <p:nvPr/>
        </p:nvPicPr>
        <p:blipFill>
          <a:blip r:embed="rId4">
            <a:alphaModFix/>
          </a:blip>
          <a:stretch>
            <a:fillRect/>
          </a:stretch>
        </p:blipFill>
        <p:spPr>
          <a:xfrm>
            <a:off x="5311523" y="3870038"/>
            <a:ext cx="2280025" cy="2253818"/>
          </a:xfrm>
          <a:prstGeom prst="rect">
            <a:avLst/>
          </a:prstGeom>
          <a:noFill/>
          <a:ln>
            <a:noFill/>
          </a:ln>
        </p:spPr>
      </p:pic>
      <p:cxnSp>
        <p:nvCxnSpPr>
          <p:cNvPr id="159" name="Google Shape;466;p20"/>
          <p:cNvCxnSpPr/>
          <p:nvPr/>
        </p:nvCxnSpPr>
        <p:spPr>
          <a:xfrm rot="10800000" flipH="1">
            <a:off x="6102193" y="5022588"/>
            <a:ext cx="9600" cy="219000"/>
          </a:xfrm>
          <a:prstGeom prst="straightConnector1">
            <a:avLst/>
          </a:prstGeom>
          <a:noFill/>
          <a:ln w="38100" cap="flat" cmpd="sng">
            <a:solidFill>
              <a:srgbClr val="4BA37A"/>
            </a:solidFill>
            <a:prstDash val="solid"/>
            <a:miter lim="800000"/>
            <a:headEnd type="none" w="sm" len="sm"/>
            <a:tailEnd type="stealth" w="sm" len="sm"/>
          </a:ln>
        </p:spPr>
      </p:cxnSp>
      <p:sp>
        <p:nvSpPr>
          <p:cNvPr id="160" name="Google Shape;467;p20"/>
          <p:cNvSpPr txBox="1"/>
          <p:nvPr/>
        </p:nvSpPr>
        <p:spPr>
          <a:xfrm>
            <a:off x="4965051" y="5976410"/>
            <a:ext cx="3000000" cy="612958"/>
          </a:xfrm>
          <a:prstGeom prst="rect">
            <a:avLst/>
          </a:prstGeom>
          <a:noFill/>
          <a:ln>
            <a:noFill/>
          </a:ln>
        </p:spPr>
        <p:txBody>
          <a:bodyPr spcFirstLastPara="1" wrap="square" lIns="91425" tIns="91425" rIns="91425" bIns="91425" anchor="t" anchorCtr="0">
            <a:spAutoFit/>
          </a:bodyPr>
          <a:lstStyle/>
          <a:p>
            <a:pPr marL="0" lvl="2" indent="0" algn="l" rtl="0">
              <a:spcBef>
                <a:spcPts val="700"/>
              </a:spcBef>
              <a:spcAft>
                <a:spcPts val="0"/>
              </a:spcAft>
              <a:buNone/>
            </a:pPr>
            <a:r>
              <a:rPr lang="fr-FR" sz="1100" i="1">
                <a:solidFill>
                  <a:schemeClr val="dk1"/>
                </a:solidFill>
                <a:ea typeface="Century Gothic"/>
                <a:cs typeface="Arial" panose="020B0604020202020204" pitchFamily="34" charset="0"/>
                <a:sym typeface="Century Gothic"/>
              </a:rPr>
              <a:t>If the </a:t>
            </a:r>
            <a:r>
              <a:rPr lang="fr-FR" sz="1100" i="1" err="1">
                <a:solidFill>
                  <a:schemeClr val="dk1"/>
                </a:solidFill>
                <a:ea typeface="Century Gothic"/>
                <a:cs typeface="Arial" panose="020B0604020202020204" pitchFamily="34" charset="0"/>
                <a:sym typeface="Century Gothic"/>
              </a:rPr>
              <a:t>projected</a:t>
            </a:r>
            <a:r>
              <a:rPr lang="fr-FR" sz="1100" i="1">
                <a:solidFill>
                  <a:schemeClr val="dk1"/>
                </a:solidFill>
                <a:ea typeface="Century Gothic"/>
                <a:cs typeface="Arial" panose="020B0604020202020204" pitchFamily="34" charset="0"/>
                <a:sym typeface="Century Gothic"/>
              </a:rPr>
              <a:t> </a:t>
            </a:r>
            <a:r>
              <a:rPr lang="fr-FR" sz="1100" i="1" err="1">
                <a:solidFill>
                  <a:schemeClr val="dk1"/>
                </a:solidFill>
                <a:ea typeface="Century Gothic"/>
                <a:cs typeface="Arial" panose="020B0604020202020204" pitchFamily="34" charset="0"/>
                <a:sym typeface="Century Gothic"/>
              </a:rPr>
              <a:t>storage</a:t>
            </a:r>
            <a:r>
              <a:rPr lang="fr-FR" sz="1100" i="1">
                <a:solidFill>
                  <a:schemeClr val="dk1"/>
                </a:solidFill>
                <a:ea typeface="Century Gothic"/>
                <a:cs typeface="Arial" panose="020B0604020202020204" pitchFamily="34" charset="0"/>
                <a:sym typeface="Century Gothic"/>
              </a:rPr>
              <a:t> </a:t>
            </a:r>
            <a:r>
              <a:rPr lang="fr-FR" sz="1100" i="1" err="1">
                <a:solidFill>
                  <a:schemeClr val="dk1"/>
                </a:solidFill>
                <a:ea typeface="Century Gothic"/>
                <a:cs typeface="Arial" panose="020B0604020202020204" pitchFamily="34" charset="0"/>
                <a:sym typeface="Century Gothic"/>
              </a:rPr>
              <a:t>level</a:t>
            </a:r>
            <a:r>
              <a:rPr lang="fr-FR" sz="1100" i="1">
                <a:solidFill>
                  <a:schemeClr val="dk1"/>
                </a:solidFill>
                <a:ea typeface="Century Gothic"/>
                <a:cs typeface="Arial" panose="020B0604020202020204" pitchFamily="34" charset="0"/>
                <a:sym typeface="Century Gothic"/>
              </a:rPr>
              <a:t> </a:t>
            </a:r>
            <a:r>
              <a:rPr lang="fr-FR" sz="1100" i="1" err="1">
                <a:solidFill>
                  <a:schemeClr val="dk1"/>
                </a:solidFill>
                <a:ea typeface="Century Gothic"/>
                <a:cs typeface="Arial" panose="020B0604020202020204" pitchFamily="34" charset="0"/>
                <a:sym typeface="Century Gothic"/>
              </a:rPr>
              <a:t>is</a:t>
            </a:r>
            <a:r>
              <a:rPr lang="fr-FR" sz="1100" i="1">
                <a:solidFill>
                  <a:schemeClr val="dk1"/>
                </a:solidFill>
                <a:ea typeface="Century Gothic"/>
                <a:cs typeface="Arial" panose="020B0604020202020204" pitchFamily="34" charset="0"/>
                <a:sym typeface="Century Gothic"/>
              </a:rPr>
              <a:t> </a:t>
            </a:r>
            <a:r>
              <a:rPr lang="fr-FR" sz="1100" i="1" err="1">
                <a:solidFill>
                  <a:schemeClr val="dk1"/>
                </a:solidFill>
                <a:ea typeface="Century Gothic"/>
                <a:cs typeface="Arial" panose="020B0604020202020204" pitchFamily="34" charset="0"/>
                <a:sym typeface="Century Gothic"/>
              </a:rPr>
              <a:t>below</a:t>
            </a:r>
            <a:r>
              <a:rPr lang="fr-FR" sz="1100" i="1">
                <a:solidFill>
                  <a:schemeClr val="dk1"/>
                </a:solidFill>
                <a:ea typeface="Century Gothic"/>
                <a:cs typeface="Arial" panose="020B0604020202020204" pitchFamily="34" charset="0"/>
                <a:sym typeface="Century Gothic"/>
              </a:rPr>
              <a:t> the minimum </a:t>
            </a:r>
            <a:r>
              <a:rPr lang="fr-FR" sz="1100" i="1" err="1">
                <a:solidFill>
                  <a:schemeClr val="dk1"/>
                </a:solidFill>
                <a:ea typeface="Century Gothic"/>
                <a:cs typeface="Arial" panose="020B0604020202020204" pitchFamily="34" charset="0"/>
                <a:sym typeface="Century Gothic"/>
              </a:rPr>
              <a:t>level</a:t>
            </a:r>
            <a:r>
              <a:rPr lang="fr-FR" sz="1100" i="1">
                <a:solidFill>
                  <a:schemeClr val="dk1"/>
                </a:solidFill>
                <a:ea typeface="Century Gothic"/>
                <a:cs typeface="Arial" panose="020B0604020202020204" pitchFamily="34" charset="0"/>
                <a:sym typeface="Century Gothic"/>
              </a:rPr>
              <a:t> for the Day  </a:t>
            </a:r>
            <a:endParaRPr sz="1100" i="1">
              <a:solidFill>
                <a:schemeClr val="dk1"/>
              </a:solidFill>
              <a:ea typeface="Century Gothic"/>
              <a:cs typeface="Arial" panose="020B0604020202020204" pitchFamily="34" charset="0"/>
              <a:sym typeface="Century Gothic"/>
            </a:endParaRPr>
          </a:p>
        </p:txBody>
      </p:sp>
      <p:sp>
        <p:nvSpPr>
          <p:cNvPr id="161" name="Google Shape;468;p20"/>
          <p:cNvSpPr txBox="1"/>
          <p:nvPr/>
        </p:nvSpPr>
        <p:spPr>
          <a:xfrm>
            <a:off x="7166663" y="4888639"/>
            <a:ext cx="1686000" cy="459070"/>
          </a:xfrm>
          <a:prstGeom prst="rect">
            <a:avLst/>
          </a:prstGeom>
          <a:noFill/>
          <a:ln>
            <a:noFill/>
          </a:ln>
        </p:spPr>
        <p:txBody>
          <a:bodyPr spcFirstLastPara="1" wrap="square" lIns="91425" tIns="91425" rIns="91425" bIns="91425" anchor="t" anchorCtr="0">
            <a:spAutoFit/>
          </a:bodyPr>
          <a:lstStyle/>
          <a:p>
            <a:pPr marL="0" lvl="2" indent="0" algn="l" rtl="0">
              <a:spcBef>
                <a:spcPts val="700"/>
              </a:spcBef>
              <a:spcAft>
                <a:spcPts val="0"/>
              </a:spcAft>
              <a:buNone/>
            </a:pPr>
            <a:r>
              <a:rPr lang="fr-FR" sz="1200" b="1">
                <a:solidFill>
                  <a:srgbClr val="00B050"/>
                </a:solidFill>
                <a:latin typeface="Century Gothic"/>
                <a:ea typeface="Century Gothic"/>
                <a:cs typeface="Century Gothic"/>
                <a:sym typeface="Century Gothic"/>
              </a:rPr>
              <a:t>Min</a:t>
            </a:r>
            <a:r>
              <a:rPr lang="fr-FR" sz="1200" b="1">
                <a:solidFill>
                  <a:schemeClr val="dk1"/>
                </a:solidFill>
                <a:latin typeface="Century Gothic"/>
                <a:ea typeface="Century Gothic"/>
                <a:cs typeface="Century Gothic"/>
                <a:sym typeface="Century Gothic"/>
              </a:rPr>
              <a:t> injection</a:t>
            </a:r>
            <a:endParaRPr sz="1200">
              <a:solidFill>
                <a:schemeClr val="dk1"/>
              </a:solidFill>
              <a:latin typeface="Century Gothic"/>
              <a:ea typeface="Century Gothic"/>
              <a:cs typeface="Century Gothic"/>
              <a:sym typeface="Century Gothic"/>
            </a:endParaRPr>
          </a:p>
        </p:txBody>
      </p:sp>
      <p:cxnSp>
        <p:nvCxnSpPr>
          <p:cNvPr id="163" name="Google Shape;475;p20"/>
          <p:cNvCxnSpPr/>
          <p:nvPr/>
        </p:nvCxnSpPr>
        <p:spPr>
          <a:xfrm>
            <a:off x="6159697" y="5161942"/>
            <a:ext cx="982865" cy="17041"/>
          </a:xfrm>
          <a:prstGeom prst="straightConnector1">
            <a:avLst/>
          </a:prstGeom>
          <a:noFill/>
          <a:ln w="9525" cap="flat" cmpd="sng">
            <a:solidFill>
              <a:schemeClr val="dk2"/>
            </a:solidFill>
            <a:prstDash val="solid"/>
            <a:round/>
            <a:headEnd type="none" w="med" len="med"/>
            <a:tailEnd type="triangle" w="med" len="med"/>
          </a:ln>
        </p:spPr>
      </p:cxnSp>
      <p:sp>
        <p:nvSpPr>
          <p:cNvPr id="127" name="Google Shape;378;p20"/>
          <p:cNvSpPr txBox="1"/>
          <p:nvPr/>
        </p:nvSpPr>
        <p:spPr>
          <a:xfrm>
            <a:off x="7166663" y="5129870"/>
            <a:ext cx="1686000" cy="902781"/>
          </a:xfrm>
          <a:prstGeom prst="rect">
            <a:avLst/>
          </a:prstGeom>
          <a:noFill/>
          <a:ln>
            <a:noFill/>
          </a:ln>
        </p:spPr>
        <p:txBody>
          <a:bodyPr spcFirstLastPara="1" wrap="square" lIns="91425" tIns="91425" rIns="91425" bIns="91425" anchor="t" anchorCtr="0">
            <a:spAutoFit/>
          </a:bodyPr>
          <a:lstStyle/>
          <a:p>
            <a:pPr marL="0" lvl="2" indent="0" algn="l" rtl="0">
              <a:spcBef>
                <a:spcPts val="700"/>
              </a:spcBef>
              <a:spcAft>
                <a:spcPts val="0"/>
              </a:spcAft>
              <a:buNone/>
            </a:pPr>
            <a:r>
              <a:rPr lang="fr-FR" sz="1100" i="1">
                <a:solidFill>
                  <a:schemeClr val="dk1"/>
                </a:solidFill>
                <a:ea typeface="Century Gothic"/>
                <a:cs typeface="Century Gothic"/>
                <a:sym typeface="Century Gothic"/>
              </a:rPr>
              <a:t>Max </a:t>
            </a:r>
            <a:r>
              <a:rPr lang="fr-FR" sz="1100" i="1" err="1">
                <a:solidFill>
                  <a:schemeClr val="dk1"/>
                </a:solidFill>
                <a:ea typeface="Century Gothic"/>
                <a:cs typeface="Century Gothic"/>
                <a:sym typeface="Century Gothic"/>
              </a:rPr>
              <a:t>withdrawal</a:t>
            </a:r>
            <a:r>
              <a:rPr lang="fr-FR" sz="1100" i="1">
                <a:solidFill>
                  <a:schemeClr val="dk1"/>
                </a:solidFill>
                <a:ea typeface="Century Gothic"/>
                <a:cs typeface="Century Gothic"/>
                <a:sym typeface="Century Gothic"/>
              </a:rPr>
              <a:t> </a:t>
            </a:r>
            <a:r>
              <a:rPr lang="fr-FR" sz="1100" i="1" err="1">
                <a:solidFill>
                  <a:schemeClr val="dk1"/>
                </a:solidFill>
                <a:ea typeface="Century Gothic"/>
                <a:cs typeface="Century Gothic"/>
                <a:sym typeface="Century Gothic"/>
              </a:rPr>
              <a:t>would</a:t>
            </a:r>
            <a:r>
              <a:rPr lang="fr-FR" sz="1100" i="1">
                <a:solidFill>
                  <a:schemeClr val="dk1"/>
                </a:solidFill>
                <a:ea typeface="Century Gothic"/>
                <a:cs typeface="Century Gothic"/>
                <a:sym typeface="Century Gothic"/>
              </a:rPr>
              <a:t> </a:t>
            </a:r>
            <a:r>
              <a:rPr lang="fr-FR" sz="1100" i="1" err="1">
                <a:solidFill>
                  <a:schemeClr val="dk1"/>
                </a:solidFill>
                <a:ea typeface="Century Gothic"/>
                <a:cs typeface="Century Gothic"/>
                <a:sym typeface="Century Gothic"/>
              </a:rPr>
              <a:t>be</a:t>
            </a:r>
            <a:r>
              <a:rPr lang="fr-FR" sz="1100" i="1">
                <a:solidFill>
                  <a:schemeClr val="dk1"/>
                </a:solidFill>
                <a:ea typeface="Century Gothic"/>
                <a:cs typeface="Century Gothic"/>
                <a:sym typeface="Century Gothic"/>
              </a:rPr>
              <a:t> set to 0</a:t>
            </a:r>
            <a:endParaRPr sz="1100" i="1">
              <a:solidFill>
                <a:schemeClr val="dk1"/>
              </a:solidFill>
              <a:ea typeface="Century Gothic"/>
              <a:cs typeface="Century Gothic"/>
              <a:sym typeface="Century Gothic"/>
            </a:endParaRPr>
          </a:p>
          <a:p>
            <a:pPr marL="0" lvl="2" indent="0" algn="l" rtl="0">
              <a:spcBef>
                <a:spcPts val="700"/>
              </a:spcBef>
              <a:spcAft>
                <a:spcPts val="0"/>
              </a:spcAft>
              <a:buNone/>
            </a:pPr>
            <a:endParaRPr sz="1200">
              <a:solidFill>
                <a:schemeClr val="dk1"/>
              </a:solidFill>
              <a:latin typeface="Century Gothic"/>
              <a:ea typeface="Century Gothic"/>
              <a:cs typeface="Century Gothic"/>
              <a:sym typeface="Century Gothic"/>
            </a:endParaRPr>
          </a:p>
        </p:txBody>
      </p:sp>
      <p:cxnSp>
        <p:nvCxnSpPr>
          <p:cNvPr id="109" name="Connecteur droit avec flèche 108">
            <a:extLst>
              <a:ext uri="{FF2B5EF4-FFF2-40B4-BE49-F238E27FC236}">
                <a16:creationId xmlns:a16="http://schemas.microsoft.com/office/drawing/2014/main" id="{DA3A88B3-6DE0-424A-A508-307E0DFC54F8}"/>
              </a:ext>
            </a:extLst>
          </p:cNvPr>
          <p:cNvCxnSpPr>
            <a:cxnSpLocks/>
            <a:endCxn id="103" idx="1"/>
          </p:cNvCxnSpPr>
          <p:nvPr/>
        </p:nvCxnSpPr>
        <p:spPr>
          <a:xfrm>
            <a:off x="4899970" y="2581326"/>
            <a:ext cx="3183086" cy="185187"/>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2" name="Connecteur droit avec flèche 111">
            <a:extLst>
              <a:ext uri="{FF2B5EF4-FFF2-40B4-BE49-F238E27FC236}">
                <a16:creationId xmlns:a16="http://schemas.microsoft.com/office/drawing/2014/main" id="{63DF4B25-9AF2-42A7-98FB-1C192A41018A}"/>
              </a:ext>
            </a:extLst>
          </p:cNvPr>
          <p:cNvCxnSpPr>
            <a:cxnSpLocks/>
            <a:endCxn id="107" idx="1"/>
          </p:cNvCxnSpPr>
          <p:nvPr/>
        </p:nvCxnSpPr>
        <p:spPr>
          <a:xfrm>
            <a:off x="6214158" y="2808778"/>
            <a:ext cx="1792698" cy="567335"/>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3" name="Connecteur droit avec flèche 112">
            <a:extLst>
              <a:ext uri="{FF2B5EF4-FFF2-40B4-BE49-F238E27FC236}">
                <a16:creationId xmlns:a16="http://schemas.microsoft.com/office/drawing/2014/main" id="{64515C81-5C56-472D-AC2B-F3AE021AAC29}"/>
              </a:ext>
            </a:extLst>
          </p:cNvPr>
          <p:cNvCxnSpPr>
            <a:cxnSpLocks/>
          </p:cNvCxnSpPr>
          <p:nvPr/>
        </p:nvCxnSpPr>
        <p:spPr>
          <a:xfrm>
            <a:off x="6214154" y="2825178"/>
            <a:ext cx="1247806" cy="2063448"/>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4" name="Connecteur droit avec flèche 113">
            <a:extLst>
              <a:ext uri="{FF2B5EF4-FFF2-40B4-BE49-F238E27FC236}">
                <a16:creationId xmlns:a16="http://schemas.microsoft.com/office/drawing/2014/main" id="{370B1F1D-6B59-431A-B503-34FCECAE6ACA}"/>
              </a:ext>
            </a:extLst>
          </p:cNvPr>
          <p:cNvCxnSpPr>
            <a:cxnSpLocks/>
          </p:cNvCxnSpPr>
          <p:nvPr/>
        </p:nvCxnSpPr>
        <p:spPr>
          <a:xfrm flipH="1">
            <a:off x="2505739" y="4125870"/>
            <a:ext cx="1074033" cy="1465664"/>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6" name="Connecteur droit avec flèche 115">
            <a:extLst>
              <a:ext uri="{FF2B5EF4-FFF2-40B4-BE49-F238E27FC236}">
                <a16:creationId xmlns:a16="http://schemas.microsoft.com/office/drawing/2014/main" id="{625A0261-738E-4CD1-B6A2-A34ADA2F20A9}"/>
              </a:ext>
            </a:extLst>
          </p:cNvPr>
          <p:cNvCxnSpPr>
            <a:cxnSpLocks/>
            <a:stCxn id="156" idx="6"/>
          </p:cNvCxnSpPr>
          <p:nvPr/>
        </p:nvCxnSpPr>
        <p:spPr>
          <a:xfrm flipV="1">
            <a:off x="2727624" y="4867105"/>
            <a:ext cx="2915530" cy="686571"/>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5481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P spid="161" grpId="0"/>
      <p:bldP spid="1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18C8-B7E5-7FEA-A8AD-E48AF4BC2D9A}"/>
              </a:ext>
            </a:extLst>
          </p:cNvPr>
          <p:cNvSpPr>
            <a:spLocks noGrp="1"/>
          </p:cNvSpPr>
          <p:nvPr>
            <p:ph type="ctrTitle"/>
          </p:nvPr>
        </p:nvSpPr>
        <p:spPr>
          <a:xfrm>
            <a:off x="311357" y="764704"/>
            <a:ext cx="5960569" cy="432048"/>
          </a:xfrm>
        </p:spPr>
        <p:txBody>
          <a:bodyPr>
            <a:normAutofit fontScale="90000"/>
          </a:bodyPr>
          <a:lstStyle/>
          <a:p>
            <a:r>
              <a:rPr lang="en-US"/>
              <a:t>INVENT message 			</a:t>
            </a:r>
          </a:p>
        </p:txBody>
      </p:sp>
      <p:grpSp>
        <p:nvGrpSpPr>
          <p:cNvPr id="68" name="Groupe 67"/>
          <p:cNvGrpSpPr/>
          <p:nvPr/>
        </p:nvGrpSpPr>
        <p:grpSpPr>
          <a:xfrm>
            <a:off x="6946001" y="1437256"/>
            <a:ext cx="2280025" cy="2871539"/>
            <a:chOff x="4304750" y="1362913"/>
            <a:chExt cx="2280025" cy="2871539"/>
          </a:xfrm>
        </p:grpSpPr>
        <p:pic>
          <p:nvPicPr>
            <p:cNvPr id="37" name="Google Shape;533;p23"/>
            <p:cNvPicPr preferRelativeResize="0"/>
            <p:nvPr/>
          </p:nvPicPr>
          <p:blipFill>
            <a:blip r:embed="rId3">
              <a:alphaModFix/>
            </a:blip>
            <a:stretch>
              <a:fillRect/>
            </a:stretch>
          </p:blipFill>
          <p:spPr>
            <a:xfrm>
              <a:off x="4304750" y="1362913"/>
              <a:ext cx="2280025" cy="2253818"/>
            </a:xfrm>
            <a:prstGeom prst="rect">
              <a:avLst/>
            </a:prstGeom>
            <a:noFill/>
            <a:ln>
              <a:noFill/>
            </a:ln>
          </p:spPr>
        </p:pic>
        <p:sp>
          <p:nvSpPr>
            <p:cNvPr id="39" name="Google Shape;535;p23"/>
            <p:cNvSpPr/>
            <p:nvPr/>
          </p:nvSpPr>
          <p:spPr>
            <a:xfrm>
              <a:off x="4659525" y="1950550"/>
              <a:ext cx="134400" cy="1092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6;p23"/>
            <p:cNvSpPr/>
            <p:nvPr/>
          </p:nvSpPr>
          <p:spPr>
            <a:xfrm>
              <a:off x="5040525" y="2636350"/>
              <a:ext cx="134400" cy="109200"/>
            </a:xfrm>
            <a:prstGeom prst="ellipse">
              <a:avLst/>
            </a:prstGeom>
            <a:solidFill>
              <a:srgbClr val="2C8CCD"/>
            </a:solidFill>
            <a:ln w="9525" cap="flat" cmpd="sng">
              <a:solidFill>
                <a:srgbClr val="2C8CC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543;p23"/>
            <p:cNvCxnSpPr/>
            <p:nvPr/>
          </p:nvCxnSpPr>
          <p:spPr>
            <a:xfrm rot="10800000">
              <a:off x="4724398" y="2059741"/>
              <a:ext cx="0" cy="1888200"/>
            </a:xfrm>
            <a:prstGeom prst="straightConnector1">
              <a:avLst/>
            </a:prstGeom>
            <a:noFill/>
            <a:ln w="9525" cap="flat" cmpd="sng">
              <a:solidFill>
                <a:srgbClr val="A5A5A5"/>
              </a:solidFill>
              <a:prstDash val="solid"/>
              <a:miter lim="800000"/>
              <a:headEnd type="none" w="sm" len="sm"/>
              <a:tailEnd type="none" w="sm" len="sm"/>
            </a:ln>
          </p:spPr>
        </p:cxnSp>
        <p:cxnSp>
          <p:nvCxnSpPr>
            <p:cNvPr id="48" name="Google Shape;544;p23"/>
            <p:cNvCxnSpPr/>
            <p:nvPr/>
          </p:nvCxnSpPr>
          <p:spPr>
            <a:xfrm rot="10800000" flipH="1">
              <a:off x="5105600" y="2745675"/>
              <a:ext cx="2100" cy="1230300"/>
            </a:xfrm>
            <a:prstGeom prst="straightConnector1">
              <a:avLst/>
            </a:prstGeom>
            <a:noFill/>
            <a:ln w="9525" cap="flat" cmpd="sng">
              <a:solidFill>
                <a:srgbClr val="A5A5A5"/>
              </a:solidFill>
              <a:prstDash val="solid"/>
              <a:miter lim="800000"/>
              <a:headEnd type="none" w="sm" len="sm"/>
              <a:tailEnd type="none" w="sm" len="sm"/>
            </a:ln>
          </p:spPr>
        </p:cxnSp>
        <p:cxnSp>
          <p:nvCxnSpPr>
            <p:cNvPr id="49" name="Google Shape;545;p23"/>
            <p:cNvCxnSpPr/>
            <p:nvPr/>
          </p:nvCxnSpPr>
          <p:spPr>
            <a:xfrm rot="10800000" flipH="1">
              <a:off x="5410400" y="2794125"/>
              <a:ext cx="18300" cy="1162800"/>
            </a:xfrm>
            <a:prstGeom prst="straightConnector1">
              <a:avLst/>
            </a:prstGeom>
            <a:noFill/>
            <a:ln w="9525" cap="flat" cmpd="sng">
              <a:solidFill>
                <a:srgbClr val="A5A5A5"/>
              </a:solidFill>
              <a:prstDash val="solid"/>
              <a:miter lim="800000"/>
              <a:headEnd type="none" w="sm" len="sm"/>
              <a:tailEnd type="none" w="sm" len="sm"/>
            </a:ln>
          </p:spPr>
        </p:cxnSp>
        <p:sp>
          <p:nvSpPr>
            <p:cNvPr id="50" name="Google Shape;546;p23"/>
            <p:cNvSpPr txBox="1"/>
            <p:nvPr/>
          </p:nvSpPr>
          <p:spPr>
            <a:xfrm>
              <a:off x="4404668" y="3972852"/>
              <a:ext cx="529200" cy="261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latin typeface="Century Gothic"/>
                  <a:ea typeface="Century Gothic"/>
                  <a:cs typeface="Century Gothic"/>
                  <a:sym typeface="Century Gothic"/>
                </a:rPr>
                <a:t>D-1</a:t>
              </a:r>
              <a:endParaRPr sz="1100">
                <a:solidFill>
                  <a:srgbClr val="000000"/>
                </a:solidFill>
                <a:latin typeface="Century Gothic"/>
                <a:ea typeface="Century Gothic"/>
                <a:cs typeface="Century Gothic"/>
                <a:sym typeface="Century Gothic"/>
              </a:endParaRPr>
            </a:p>
          </p:txBody>
        </p:sp>
        <p:sp>
          <p:nvSpPr>
            <p:cNvPr id="51" name="Google Shape;547;p23"/>
            <p:cNvSpPr txBox="1"/>
            <p:nvPr/>
          </p:nvSpPr>
          <p:spPr>
            <a:xfrm>
              <a:off x="4709468" y="3972852"/>
              <a:ext cx="529200" cy="261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latin typeface="Century Gothic"/>
                  <a:ea typeface="Century Gothic"/>
                  <a:cs typeface="Century Gothic"/>
                  <a:sym typeface="Century Gothic"/>
                </a:rPr>
                <a:t>D</a:t>
              </a:r>
              <a:endParaRPr sz="1100">
                <a:solidFill>
                  <a:srgbClr val="000000"/>
                </a:solidFill>
                <a:latin typeface="Century Gothic"/>
                <a:ea typeface="Century Gothic"/>
                <a:cs typeface="Century Gothic"/>
                <a:sym typeface="Century Gothic"/>
              </a:endParaRPr>
            </a:p>
          </p:txBody>
        </p:sp>
        <p:sp>
          <p:nvSpPr>
            <p:cNvPr id="52" name="Google Shape;548;p23"/>
            <p:cNvSpPr txBox="1"/>
            <p:nvPr/>
          </p:nvSpPr>
          <p:spPr>
            <a:xfrm>
              <a:off x="5067975" y="3972850"/>
              <a:ext cx="607200" cy="261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latin typeface="Century Gothic"/>
                  <a:ea typeface="Century Gothic"/>
                  <a:cs typeface="Century Gothic"/>
                  <a:sym typeface="Century Gothic"/>
                </a:rPr>
                <a:t>D+1</a:t>
              </a:r>
              <a:endParaRPr sz="1100">
                <a:solidFill>
                  <a:srgbClr val="000000"/>
                </a:solidFill>
                <a:latin typeface="Century Gothic"/>
                <a:ea typeface="Century Gothic"/>
                <a:cs typeface="Century Gothic"/>
                <a:sym typeface="Century Gothic"/>
              </a:endParaRPr>
            </a:p>
          </p:txBody>
        </p:sp>
      </p:grpSp>
      <p:grpSp>
        <p:nvGrpSpPr>
          <p:cNvPr id="67" name="Groupe 66"/>
          <p:cNvGrpSpPr/>
          <p:nvPr/>
        </p:nvGrpSpPr>
        <p:grpSpPr>
          <a:xfrm>
            <a:off x="1735243" y="3432221"/>
            <a:ext cx="2280025" cy="2871537"/>
            <a:chOff x="9496063" y="3471302"/>
            <a:chExt cx="2280025" cy="2871537"/>
          </a:xfrm>
        </p:grpSpPr>
        <p:pic>
          <p:nvPicPr>
            <p:cNvPr id="54" name="Google Shape;550;p23"/>
            <p:cNvPicPr preferRelativeResize="0"/>
            <p:nvPr/>
          </p:nvPicPr>
          <p:blipFill>
            <a:blip r:embed="rId3">
              <a:alphaModFix/>
            </a:blip>
            <a:stretch>
              <a:fillRect/>
            </a:stretch>
          </p:blipFill>
          <p:spPr>
            <a:xfrm>
              <a:off x="9496063" y="3471302"/>
              <a:ext cx="2280025" cy="2253818"/>
            </a:xfrm>
            <a:prstGeom prst="rect">
              <a:avLst/>
            </a:prstGeom>
            <a:noFill/>
            <a:ln>
              <a:noFill/>
            </a:ln>
          </p:spPr>
        </p:pic>
        <p:sp>
          <p:nvSpPr>
            <p:cNvPr id="55" name="Google Shape;551;p23"/>
            <p:cNvSpPr/>
            <p:nvPr/>
          </p:nvSpPr>
          <p:spPr>
            <a:xfrm>
              <a:off x="10552763" y="4744739"/>
              <a:ext cx="134400" cy="1092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 name="Google Shape;552;p23"/>
            <p:cNvCxnSpPr/>
            <p:nvPr/>
          </p:nvCxnSpPr>
          <p:spPr>
            <a:xfrm>
              <a:off x="10602563" y="4626239"/>
              <a:ext cx="8400" cy="173100"/>
            </a:xfrm>
            <a:prstGeom prst="straightConnector1">
              <a:avLst/>
            </a:prstGeom>
            <a:noFill/>
            <a:ln w="38100" cap="flat" cmpd="sng">
              <a:solidFill>
                <a:srgbClr val="FF0000"/>
              </a:solidFill>
              <a:prstDash val="solid"/>
              <a:miter lim="800000"/>
              <a:headEnd type="none" w="sm" len="sm"/>
              <a:tailEnd type="none" w="sm" len="sm"/>
            </a:ln>
          </p:spPr>
        </p:cxnSp>
        <p:cxnSp>
          <p:nvCxnSpPr>
            <p:cNvPr id="57" name="Google Shape;553;p23"/>
            <p:cNvCxnSpPr/>
            <p:nvPr/>
          </p:nvCxnSpPr>
          <p:spPr>
            <a:xfrm rot="10800000" flipH="1">
              <a:off x="10601713" y="4902514"/>
              <a:ext cx="18300" cy="1162800"/>
            </a:xfrm>
            <a:prstGeom prst="straightConnector1">
              <a:avLst/>
            </a:prstGeom>
            <a:noFill/>
            <a:ln w="9525" cap="flat" cmpd="sng">
              <a:solidFill>
                <a:srgbClr val="A5A5A5"/>
              </a:solidFill>
              <a:prstDash val="solid"/>
              <a:miter lim="800000"/>
              <a:headEnd type="none" w="sm" len="sm"/>
              <a:tailEnd type="none" w="sm" len="sm"/>
            </a:ln>
          </p:spPr>
        </p:cxnSp>
        <p:sp>
          <p:nvSpPr>
            <p:cNvPr id="58" name="Google Shape;554;p23"/>
            <p:cNvSpPr txBox="1"/>
            <p:nvPr/>
          </p:nvSpPr>
          <p:spPr>
            <a:xfrm>
              <a:off x="10335489" y="6081239"/>
              <a:ext cx="447300" cy="261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100">
                  <a:latin typeface="Century Gothic"/>
                  <a:ea typeface="Century Gothic"/>
                  <a:cs typeface="Century Gothic"/>
                  <a:sym typeface="Century Gothic"/>
                </a:rPr>
                <a:t>D</a:t>
              </a:r>
              <a:endParaRPr sz="1100">
                <a:solidFill>
                  <a:srgbClr val="000000"/>
                </a:solidFill>
                <a:latin typeface="Century Gothic"/>
                <a:ea typeface="Century Gothic"/>
                <a:cs typeface="Century Gothic"/>
                <a:sym typeface="Century Gothic"/>
              </a:endParaRPr>
            </a:p>
          </p:txBody>
        </p:sp>
      </p:grpSp>
      <p:pic>
        <p:nvPicPr>
          <p:cNvPr id="70" name="Image 69"/>
          <p:cNvPicPr>
            <a:picLocks noChangeAspect="1"/>
          </p:cNvPicPr>
          <p:nvPr/>
        </p:nvPicPr>
        <p:blipFill>
          <a:blip r:embed="rId4"/>
          <a:stretch>
            <a:fillRect/>
          </a:stretch>
        </p:blipFill>
        <p:spPr>
          <a:xfrm>
            <a:off x="10152902" y="1446106"/>
            <a:ext cx="1857313" cy="1330949"/>
          </a:xfrm>
          <a:prstGeom prst="rect">
            <a:avLst/>
          </a:prstGeom>
        </p:spPr>
      </p:pic>
      <p:sp>
        <p:nvSpPr>
          <p:cNvPr id="65" name="Google Shape;561;p23"/>
          <p:cNvSpPr txBox="1"/>
          <p:nvPr/>
        </p:nvSpPr>
        <p:spPr>
          <a:xfrm>
            <a:off x="3376694" y="4734304"/>
            <a:ext cx="2514900" cy="828402"/>
          </a:xfrm>
          <a:prstGeom prst="rect">
            <a:avLst/>
          </a:prstGeom>
          <a:noFill/>
          <a:ln>
            <a:noFill/>
          </a:ln>
        </p:spPr>
        <p:txBody>
          <a:bodyPr spcFirstLastPara="1" wrap="square" lIns="91425" tIns="91425" rIns="91425" bIns="91425" anchor="t" anchorCtr="0">
            <a:spAutoFit/>
          </a:bodyPr>
          <a:lstStyle/>
          <a:p>
            <a:pPr marL="0" lvl="0" indent="0" algn="l" rtl="0">
              <a:spcBef>
                <a:spcPts val="700"/>
              </a:spcBef>
              <a:spcAft>
                <a:spcPts val="0"/>
              </a:spcAft>
              <a:buNone/>
            </a:pPr>
            <a:r>
              <a:rPr lang="fr-FR" sz="1200" i="1">
                <a:solidFill>
                  <a:schemeClr val="dk1"/>
                </a:solidFill>
                <a:latin typeface="Century Gothic"/>
                <a:ea typeface="Century Gothic"/>
                <a:cs typeface="Century Gothic"/>
                <a:sym typeface="Century Gothic"/>
              </a:rPr>
              <a:t>In </a:t>
            </a:r>
            <a:r>
              <a:rPr lang="fr-FR" sz="1200" i="1" err="1">
                <a:solidFill>
                  <a:schemeClr val="dk1"/>
                </a:solidFill>
                <a:latin typeface="Century Gothic"/>
                <a:ea typeface="Century Gothic"/>
                <a:cs typeface="Century Gothic"/>
                <a:sym typeface="Century Gothic"/>
              </a:rPr>
              <a:t>this</a:t>
            </a:r>
            <a:r>
              <a:rPr lang="fr-FR" sz="1200" i="1">
                <a:solidFill>
                  <a:schemeClr val="dk1"/>
                </a:solidFill>
                <a:latin typeface="Century Gothic"/>
                <a:ea typeface="Century Gothic"/>
                <a:cs typeface="Century Gothic"/>
                <a:sym typeface="Century Gothic"/>
              </a:rPr>
              <a:t> </a:t>
            </a:r>
            <a:r>
              <a:rPr lang="fr-FR" sz="1200" i="1" err="1">
                <a:solidFill>
                  <a:schemeClr val="dk1"/>
                </a:solidFill>
                <a:latin typeface="Century Gothic"/>
                <a:ea typeface="Century Gothic"/>
                <a:cs typeface="Century Gothic"/>
                <a:sym typeface="Century Gothic"/>
              </a:rPr>
              <a:t>example</a:t>
            </a:r>
            <a:r>
              <a:rPr lang="fr-FR" sz="1200" i="1">
                <a:solidFill>
                  <a:schemeClr val="dk1"/>
                </a:solidFill>
                <a:latin typeface="Century Gothic"/>
                <a:ea typeface="Century Gothic"/>
                <a:cs typeface="Century Gothic"/>
                <a:sym typeface="Century Gothic"/>
              </a:rPr>
              <a:t>, if </a:t>
            </a:r>
            <a:r>
              <a:rPr lang="fr-FR" sz="1200" i="1" err="1">
                <a:solidFill>
                  <a:schemeClr val="dk1"/>
                </a:solidFill>
                <a:latin typeface="Century Gothic"/>
                <a:ea typeface="Century Gothic"/>
                <a:cs typeface="Century Gothic"/>
                <a:sym typeface="Century Gothic"/>
              </a:rPr>
              <a:t>there</a:t>
            </a:r>
            <a:r>
              <a:rPr lang="fr-FR" sz="1200" i="1">
                <a:solidFill>
                  <a:schemeClr val="dk1"/>
                </a:solidFill>
                <a:latin typeface="Century Gothic"/>
                <a:ea typeface="Century Gothic"/>
                <a:cs typeface="Century Gothic"/>
                <a:sym typeface="Century Gothic"/>
              </a:rPr>
              <a:t> </a:t>
            </a:r>
            <a:r>
              <a:rPr lang="fr-FR" sz="1200" i="1" err="1">
                <a:solidFill>
                  <a:schemeClr val="dk1"/>
                </a:solidFill>
                <a:latin typeface="Century Gothic"/>
                <a:ea typeface="Century Gothic"/>
                <a:cs typeface="Century Gothic"/>
                <a:sym typeface="Century Gothic"/>
              </a:rPr>
              <a:t>is</a:t>
            </a:r>
            <a:r>
              <a:rPr lang="fr-FR" sz="1200" i="1">
                <a:solidFill>
                  <a:schemeClr val="dk1"/>
                </a:solidFill>
                <a:latin typeface="Century Gothic"/>
                <a:ea typeface="Century Gothic"/>
                <a:cs typeface="Century Gothic"/>
                <a:sym typeface="Century Gothic"/>
              </a:rPr>
              <a:t> no injection </a:t>
            </a:r>
            <a:r>
              <a:rPr lang="fr-FR" sz="1200" i="1" err="1">
                <a:solidFill>
                  <a:schemeClr val="dk1"/>
                </a:solidFill>
                <a:latin typeface="Century Gothic"/>
                <a:ea typeface="Century Gothic"/>
                <a:cs typeface="Century Gothic"/>
                <a:sym typeface="Century Gothic"/>
              </a:rPr>
              <a:t>done</a:t>
            </a:r>
            <a:r>
              <a:rPr lang="fr-FR" sz="1200" i="1">
                <a:solidFill>
                  <a:schemeClr val="dk1"/>
                </a:solidFill>
                <a:latin typeface="Century Gothic"/>
                <a:ea typeface="Century Gothic"/>
                <a:cs typeface="Century Gothic"/>
                <a:sym typeface="Century Gothic"/>
              </a:rPr>
              <a:t> (or not </a:t>
            </a:r>
            <a:r>
              <a:rPr lang="fr-FR" sz="1200" i="1" err="1">
                <a:solidFill>
                  <a:schemeClr val="dk1"/>
                </a:solidFill>
                <a:latin typeface="Century Gothic"/>
                <a:ea typeface="Century Gothic"/>
                <a:cs typeface="Century Gothic"/>
                <a:sym typeface="Century Gothic"/>
              </a:rPr>
              <a:t>enough</a:t>
            </a:r>
            <a:r>
              <a:rPr lang="fr-FR" sz="1200" i="1">
                <a:solidFill>
                  <a:schemeClr val="dk1"/>
                </a:solidFill>
                <a:latin typeface="Century Gothic"/>
                <a:ea typeface="Century Gothic"/>
                <a:cs typeface="Century Gothic"/>
                <a:sym typeface="Century Gothic"/>
              </a:rPr>
              <a:t>), </a:t>
            </a:r>
            <a:r>
              <a:rPr lang="fr-FR" sz="1200" i="1" err="1">
                <a:solidFill>
                  <a:schemeClr val="dk1"/>
                </a:solidFill>
                <a:latin typeface="Century Gothic"/>
                <a:ea typeface="Century Gothic"/>
                <a:cs typeface="Century Gothic"/>
                <a:sym typeface="Century Gothic"/>
              </a:rPr>
              <a:t>this</a:t>
            </a:r>
            <a:r>
              <a:rPr lang="fr-FR" sz="1200" i="1">
                <a:solidFill>
                  <a:schemeClr val="dk1"/>
                </a:solidFill>
                <a:latin typeface="Century Gothic"/>
                <a:ea typeface="Century Gothic"/>
                <a:cs typeface="Century Gothic"/>
                <a:sym typeface="Century Gothic"/>
              </a:rPr>
              <a:t> can lead to a </a:t>
            </a:r>
            <a:r>
              <a:rPr lang="fr-FR" sz="1200" i="1" err="1">
                <a:solidFill>
                  <a:schemeClr val="dk1"/>
                </a:solidFill>
                <a:latin typeface="Century Gothic"/>
                <a:ea typeface="Century Gothic"/>
                <a:cs typeface="Century Gothic"/>
                <a:sym typeface="Century Gothic"/>
              </a:rPr>
              <a:t>shortfall</a:t>
            </a:r>
            <a:r>
              <a:rPr lang="fr-FR" sz="1200" i="1">
                <a:solidFill>
                  <a:schemeClr val="dk1"/>
                </a:solidFill>
                <a:latin typeface="Century Gothic"/>
                <a:ea typeface="Century Gothic"/>
                <a:cs typeface="Century Gothic"/>
                <a:sym typeface="Century Gothic"/>
              </a:rPr>
              <a:t>.</a:t>
            </a:r>
            <a:endParaRPr i="1"/>
          </a:p>
        </p:txBody>
      </p:sp>
      <p:sp>
        <p:nvSpPr>
          <p:cNvPr id="75" name="Rectangle 74"/>
          <p:cNvSpPr/>
          <p:nvPr/>
        </p:nvSpPr>
        <p:spPr>
          <a:xfrm>
            <a:off x="20639" y="1956395"/>
            <a:ext cx="6251287" cy="754298"/>
          </a:xfrm>
          <a:prstGeom prst="rect">
            <a:avLst/>
          </a:prstGeom>
        </p:spPr>
        <p:txBody>
          <a:bodyPr/>
          <a:lstStyle/>
          <a:p>
            <a:pPr marL="285750" indent="-285750" fontAlgn="base">
              <a:spcBef>
                <a:spcPct val="20000"/>
              </a:spcBef>
              <a:spcAft>
                <a:spcPct val="0"/>
              </a:spcAft>
              <a:buFont typeface="Arial" panose="020B0604020202020204" pitchFamily="34" charset="0"/>
              <a:buChar char="•"/>
            </a:pPr>
            <a:r>
              <a:rPr lang="en-US" sz="1400">
                <a:solidFill>
                  <a:srgbClr val="7030A0"/>
                </a:solidFill>
              </a:rPr>
              <a:t>Allocated</a:t>
            </a:r>
            <a:r>
              <a:rPr lang="en-US" sz="1400"/>
              <a:t> </a:t>
            </a:r>
            <a:r>
              <a:rPr lang="en-US" sz="1400">
                <a:solidFill>
                  <a:srgbClr val="C00000"/>
                </a:solidFill>
              </a:rPr>
              <a:t>inventory</a:t>
            </a:r>
            <a:r>
              <a:rPr lang="en-US" sz="1400"/>
              <a:t> </a:t>
            </a:r>
            <a:r>
              <a:rPr lang="en-US" sz="1400">
                <a:solidFill>
                  <a:srgbClr val="C00000"/>
                </a:solidFill>
              </a:rPr>
              <a:t>level </a:t>
            </a:r>
            <a:endParaRPr lang="fr-FR" sz="1400">
              <a:solidFill>
                <a:srgbClr val="C00000"/>
              </a:solidFill>
            </a:endParaRPr>
          </a:p>
          <a:p>
            <a:pPr marL="285750" indent="-285750" fontAlgn="base">
              <a:spcBef>
                <a:spcPct val="20000"/>
              </a:spcBef>
              <a:spcAft>
                <a:spcPct val="0"/>
              </a:spcAft>
              <a:buFont typeface="Arial" panose="020B0604020202020204" pitchFamily="34" charset="0"/>
              <a:buChar char="•"/>
            </a:pPr>
            <a:r>
              <a:rPr lang="en-US" sz="1400">
                <a:solidFill>
                  <a:srgbClr val="7030A0"/>
                </a:solidFill>
              </a:rPr>
              <a:t>Real</a:t>
            </a:r>
            <a:r>
              <a:rPr lang="en-US" sz="1400"/>
              <a:t> </a:t>
            </a:r>
            <a:r>
              <a:rPr lang="en-US" sz="1400">
                <a:solidFill>
                  <a:srgbClr val="7030A0"/>
                </a:solidFill>
              </a:rPr>
              <a:t>time</a:t>
            </a:r>
            <a:r>
              <a:rPr lang="en-US" sz="1400"/>
              <a:t> </a:t>
            </a:r>
            <a:r>
              <a:rPr lang="en-US" sz="1400">
                <a:solidFill>
                  <a:srgbClr val="C00000"/>
                </a:solidFill>
              </a:rPr>
              <a:t>inventory</a:t>
            </a:r>
            <a:r>
              <a:rPr lang="en-US" sz="1400"/>
              <a:t> </a:t>
            </a:r>
            <a:r>
              <a:rPr lang="en-US" sz="1400">
                <a:solidFill>
                  <a:srgbClr val="C00000"/>
                </a:solidFill>
              </a:rPr>
              <a:t>level</a:t>
            </a:r>
            <a:r>
              <a:rPr lang="en-US" sz="1400"/>
              <a:t> </a:t>
            </a:r>
            <a:r>
              <a:rPr lang="en-US" sz="1100"/>
              <a:t>A provisional at one time of the day </a:t>
            </a:r>
          </a:p>
          <a:p>
            <a:pPr marL="285750" indent="-285750" fontAlgn="base">
              <a:spcBef>
                <a:spcPct val="20000"/>
              </a:spcBef>
              <a:spcAft>
                <a:spcPct val="0"/>
              </a:spcAft>
              <a:buFont typeface="Arial" panose="020B0604020202020204" pitchFamily="34" charset="0"/>
              <a:buChar char="•"/>
            </a:pPr>
            <a:r>
              <a:rPr lang="fr-FR" sz="1400" err="1">
                <a:solidFill>
                  <a:srgbClr val="7030A0"/>
                </a:solidFill>
              </a:rPr>
              <a:t>Projected</a:t>
            </a:r>
            <a:r>
              <a:rPr lang="fr-FR" sz="1400">
                <a:solidFill>
                  <a:srgbClr val="7030A0"/>
                </a:solidFill>
              </a:rPr>
              <a:t> </a:t>
            </a:r>
            <a:r>
              <a:rPr lang="en-US" sz="1400">
                <a:solidFill>
                  <a:srgbClr val="C00000"/>
                </a:solidFill>
              </a:rPr>
              <a:t>inventory</a:t>
            </a:r>
            <a:r>
              <a:rPr lang="en-US" sz="1400">
                <a:solidFill>
                  <a:srgbClr val="F16B2E"/>
                </a:solidFill>
              </a:rPr>
              <a:t> </a:t>
            </a:r>
            <a:r>
              <a:rPr lang="en-US" sz="1400">
                <a:solidFill>
                  <a:srgbClr val="C00000"/>
                </a:solidFill>
              </a:rPr>
              <a:t>level</a:t>
            </a:r>
            <a:r>
              <a:rPr lang="en-US" sz="1400">
                <a:solidFill>
                  <a:srgbClr val="F16B2E"/>
                </a:solidFill>
              </a:rPr>
              <a:t> </a:t>
            </a:r>
            <a:r>
              <a:rPr lang="en-US" sz="1100"/>
              <a:t>An estimated at the end of day</a:t>
            </a:r>
            <a:endParaRPr lang="fr-FR" sz="1100"/>
          </a:p>
          <a:p>
            <a:pPr fontAlgn="base">
              <a:spcBef>
                <a:spcPct val="20000"/>
              </a:spcBef>
              <a:spcAft>
                <a:spcPct val="0"/>
              </a:spcAft>
            </a:pPr>
            <a:endParaRPr lang="en-US" sz="1400">
              <a:solidFill>
                <a:srgbClr val="F16B2E"/>
              </a:solidFill>
            </a:endParaRPr>
          </a:p>
          <a:p>
            <a:pPr fontAlgn="base">
              <a:spcBef>
                <a:spcPct val="20000"/>
              </a:spcBef>
              <a:spcAft>
                <a:spcPct val="0"/>
              </a:spcAft>
            </a:pPr>
            <a:endParaRPr lang="en-US" sz="1400">
              <a:solidFill>
                <a:srgbClr val="F16B2E"/>
              </a:solidFill>
            </a:endParaRPr>
          </a:p>
          <a:p>
            <a:pPr fontAlgn="base">
              <a:spcBef>
                <a:spcPct val="20000"/>
              </a:spcBef>
              <a:spcAft>
                <a:spcPct val="0"/>
              </a:spcAft>
            </a:pPr>
            <a:endParaRPr lang="en-US" sz="1400">
              <a:solidFill>
                <a:srgbClr val="F16B2E"/>
              </a:solidFill>
            </a:endParaRPr>
          </a:p>
          <a:p>
            <a:pPr fontAlgn="base">
              <a:spcBef>
                <a:spcPct val="20000"/>
              </a:spcBef>
              <a:spcAft>
                <a:spcPct val="0"/>
              </a:spcAft>
            </a:pPr>
            <a:endParaRPr lang="en-US" sz="1400">
              <a:solidFill>
                <a:srgbClr val="F16B2E"/>
              </a:solidFill>
            </a:endParaRPr>
          </a:p>
          <a:p>
            <a:pPr fontAlgn="base">
              <a:spcBef>
                <a:spcPct val="20000"/>
              </a:spcBef>
              <a:spcAft>
                <a:spcPct val="0"/>
              </a:spcAft>
            </a:pPr>
            <a:endParaRPr lang="en-US" sz="1400">
              <a:solidFill>
                <a:srgbClr val="F16B2E"/>
              </a:solidFill>
            </a:endParaRPr>
          </a:p>
          <a:p>
            <a:pPr fontAlgn="base">
              <a:spcBef>
                <a:spcPct val="20000"/>
              </a:spcBef>
              <a:spcAft>
                <a:spcPct val="0"/>
              </a:spcAft>
            </a:pPr>
            <a:endParaRPr lang="en-US" sz="1400">
              <a:solidFill>
                <a:srgbClr val="F16B2E"/>
              </a:solidFill>
            </a:endParaRPr>
          </a:p>
          <a:p>
            <a:pPr fontAlgn="base">
              <a:spcBef>
                <a:spcPct val="20000"/>
              </a:spcBef>
              <a:spcAft>
                <a:spcPct val="0"/>
              </a:spcAft>
            </a:pPr>
            <a:endParaRPr lang="en-US" sz="1400">
              <a:solidFill>
                <a:srgbClr val="F16B2E"/>
              </a:solidFill>
            </a:endParaRPr>
          </a:p>
          <a:p>
            <a:pPr fontAlgn="base">
              <a:spcBef>
                <a:spcPct val="20000"/>
              </a:spcBef>
              <a:spcAft>
                <a:spcPct val="0"/>
              </a:spcAft>
            </a:pPr>
            <a:endParaRPr lang="en-US" sz="1400">
              <a:solidFill>
                <a:srgbClr val="7030A0"/>
              </a:solidFill>
            </a:endParaRPr>
          </a:p>
          <a:p>
            <a:pPr marL="285750" indent="-285750" fontAlgn="base">
              <a:spcBef>
                <a:spcPct val="20000"/>
              </a:spcBef>
              <a:spcAft>
                <a:spcPct val="0"/>
              </a:spcAft>
              <a:buFont typeface="Arial" panose="020B0604020202020204" pitchFamily="34" charset="0"/>
              <a:buChar char="•"/>
            </a:pPr>
            <a:endParaRPr lang="en-US" sz="1400">
              <a:solidFill>
                <a:srgbClr val="7030A0"/>
              </a:solidFill>
            </a:endParaRPr>
          </a:p>
          <a:p>
            <a:pPr marL="285750" indent="-285750" fontAlgn="base">
              <a:spcBef>
                <a:spcPct val="20000"/>
              </a:spcBef>
              <a:spcAft>
                <a:spcPct val="0"/>
              </a:spcAft>
              <a:buFont typeface="Arial" panose="020B0604020202020204" pitchFamily="34" charset="0"/>
              <a:buChar char="•"/>
            </a:pPr>
            <a:endParaRPr lang="en-US" sz="1400">
              <a:solidFill>
                <a:srgbClr val="7030A0"/>
              </a:solidFill>
            </a:endParaRPr>
          </a:p>
        </p:txBody>
      </p:sp>
      <p:sp>
        <p:nvSpPr>
          <p:cNvPr id="76" name="Content Placeholder 1">
            <a:extLst>
              <a:ext uri="{FF2B5EF4-FFF2-40B4-BE49-F238E27FC236}">
                <a16:creationId xmlns:a16="http://schemas.microsoft.com/office/drawing/2014/main" id="{068ADB0B-11C0-A82D-70AD-5B98B48E1237}"/>
              </a:ext>
            </a:extLst>
          </p:cNvPr>
          <p:cNvSpPr txBox="1">
            <a:spLocks/>
          </p:cNvSpPr>
          <p:nvPr/>
        </p:nvSpPr>
        <p:spPr>
          <a:xfrm>
            <a:off x="275725" y="1329688"/>
            <a:ext cx="6853945" cy="694319"/>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b="0">
                <a:solidFill>
                  <a:srgbClr val="1A6597"/>
                </a:solidFill>
                <a:latin typeface="+mn-lt"/>
                <a:ea typeface="+mn-ea"/>
                <a:cs typeface="+mn-cs"/>
              </a:defRPr>
            </a:lvl1pPr>
            <a:lvl2pPr marL="742950" indent="-285750" algn="l" rtl="0" eaLnBrk="1" fontAlgn="base" hangingPunct="1">
              <a:spcBef>
                <a:spcPct val="20000"/>
              </a:spcBef>
              <a:spcAft>
                <a:spcPct val="0"/>
              </a:spcAft>
              <a:buClr>
                <a:srgbClr val="F16B2E"/>
              </a:buClr>
              <a:buFont typeface="Arial" panose="020B0604020202020204" pitchFamily="34" charset="0"/>
              <a:buChar char="•"/>
              <a:defRPr sz="2400">
                <a:solidFill>
                  <a:srgbClr val="1A6597"/>
                </a:solidFill>
                <a:latin typeface="+mn-lt"/>
                <a:cs typeface="+mn-cs"/>
              </a:defRPr>
            </a:lvl2pPr>
            <a:lvl3pPr marL="1143000" indent="-228600" algn="l" rtl="0" eaLnBrk="1" fontAlgn="base" hangingPunct="1">
              <a:spcBef>
                <a:spcPct val="20000"/>
              </a:spcBef>
              <a:spcAft>
                <a:spcPct val="0"/>
              </a:spcAft>
              <a:buClr>
                <a:srgbClr val="F16B2E"/>
              </a:buClr>
              <a:buFont typeface="Arial" panose="020B0604020202020204" pitchFamily="34" charset="0"/>
              <a:buChar char="•"/>
              <a:defRPr sz="2400">
                <a:solidFill>
                  <a:srgbClr val="1A6597"/>
                </a:solidFill>
                <a:latin typeface="+mn-lt"/>
                <a:cs typeface="+mn-cs"/>
              </a:defRPr>
            </a:lvl3pPr>
            <a:lvl4pPr marL="1371600" indent="0" algn="l" rtl="0" eaLnBrk="1" fontAlgn="base" hangingPunct="1">
              <a:spcBef>
                <a:spcPct val="20000"/>
              </a:spcBef>
              <a:spcAft>
                <a:spcPct val="0"/>
              </a:spcAft>
              <a:buNone/>
              <a:defRPr sz="1600">
                <a:solidFill>
                  <a:schemeClr val="tx1"/>
                </a:solidFill>
                <a:latin typeface="+mn-lt"/>
                <a:cs typeface="+mn-cs"/>
              </a:defRPr>
            </a:lvl4pPr>
            <a:lvl5pPr marL="2057400" indent="-228600" algn="l" rtl="0" eaLnBrk="1" fontAlgn="base" hangingPunct="1">
              <a:spcBef>
                <a:spcPct val="20000"/>
              </a:spcBef>
              <a:spcAft>
                <a:spcPct val="0"/>
              </a:spcAft>
              <a:buBlip>
                <a:blip r:embed="rId5"/>
              </a:buBlip>
              <a:defRPr sz="16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a:lnSpc>
                <a:spcPct val="150000"/>
              </a:lnSpc>
              <a:buClr>
                <a:srgbClr val="F16B2E"/>
              </a:buClr>
            </a:pPr>
            <a:r>
              <a:rPr lang="en-US" sz="2400" kern="0"/>
              <a:t>Data supported by the message :</a:t>
            </a:r>
            <a:endParaRPr lang="en-US" kern="0"/>
          </a:p>
        </p:txBody>
      </p:sp>
      <p:sp>
        <p:nvSpPr>
          <p:cNvPr id="82" name="Rectangle 81"/>
          <p:cNvSpPr/>
          <p:nvPr/>
        </p:nvSpPr>
        <p:spPr>
          <a:xfrm>
            <a:off x="9226026" y="5441194"/>
            <a:ext cx="2980380" cy="1134719"/>
          </a:xfrm>
          <a:prstGeom prst="rect">
            <a:avLst/>
          </a:prstGeom>
        </p:spPr>
        <p:txBody>
          <a:bodyPr/>
          <a:lstStyle/>
          <a:p>
            <a:pPr marL="285750" indent="-285750" fontAlgn="base">
              <a:spcBef>
                <a:spcPct val="20000"/>
              </a:spcBef>
              <a:spcAft>
                <a:spcPct val="0"/>
              </a:spcAft>
              <a:buFont typeface="Arial" panose="020B0604020202020204" pitchFamily="34" charset="0"/>
              <a:buChar char="•"/>
            </a:pPr>
            <a:r>
              <a:rPr lang="fr-FR" sz="1400">
                <a:solidFill>
                  <a:srgbClr val="1A6597"/>
                </a:solidFill>
              </a:rPr>
              <a:t>Daily or </a:t>
            </a:r>
            <a:r>
              <a:rPr lang="fr-FR" sz="1400" err="1">
                <a:solidFill>
                  <a:srgbClr val="1A6597"/>
                </a:solidFill>
              </a:rPr>
              <a:t>Hourly</a:t>
            </a:r>
            <a:endParaRPr lang="fr-FR" sz="1400">
              <a:solidFill>
                <a:srgbClr val="1A6597"/>
              </a:solidFill>
            </a:endParaRPr>
          </a:p>
          <a:p>
            <a:pPr marL="285750" indent="-285750" fontAlgn="base">
              <a:spcBef>
                <a:spcPct val="20000"/>
              </a:spcBef>
              <a:spcAft>
                <a:spcPct val="0"/>
              </a:spcAft>
              <a:buFont typeface="Arial" panose="020B0604020202020204" pitchFamily="34" charset="0"/>
              <a:buChar char="•"/>
            </a:pPr>
            <a:r>
              <a:rPr lang="fr-FR" sz="1400" err="1">
                <a:solidFill>
                  <a:srgbClr val="1A6597"/>
                </a:solidFill>
              </a:rPr>
              <a:t>Projected</a:t>
            </a:r>
            <a:r>
              <a:rPr lang="fr-FR" sz="1400">
                <a:solidFill>
                  <a:srgbClr val="1A6597"/>
                </a:solidFill>
              </a:rPr>
              <a:t>, </a:t>
            </a:r>
            <a:r>
              <a:rPr lang="fr-FR" sz="1400" err="1">
                <a:solidFill>
                  <a:srgbClr val="1A6597"/>
                </a:solidFill>
              </a:rPr>
              <a:t>Provisional</a:t>
            </a:r>
            <a:r>
              <a:rPr lang="fr-FR" sz="1400">
                <a:solidFill>
                  <a:srgbClr val="1A6597"/>
                </a:solidFill>
              </a:rPr>
              <a:t> or </a:t>
            </a:r>
            <a:r>
              <a:rPr lang="fr-FR" sz="1400" err="1">
                <a:solidFill>
                  <a:srgbClr val="1A6597"/>
                </a:solidFill>
              </a:rPr>
              <a:t>Definitive</a:t>
            </a:r>
            <a:endParaRPr lang="fr-FR" sz="1400">
              <a:solidFill>
                <a:srgbClr val="1A6597"/>
              </a:solidFill>
            </a:endParaRPr>
          </a:p>
          <a:p>
            <a:pPr marL="285750" indent="-285750" fontAlgn="base">
              <a:spcBef>
                <a:spcPct val="20000"/>
              </a:spcBef>
              <a:spcAft>
                <a:spcPct val="0"/>
              </a:spcAft>
              <a:buFont typeface="Arial" panose="020B0604020202020204" pitchFamily="34" charset="0"/>
              <a:buChar char="•"/>
            </a:pPr>
            <a:r>
              <a:rPr lang="fr-FR" sz="1400" err="1">
                <a:solidFill>
                  <a:srgbClr val="1A6597"/>
                </a:solidFill>
              </a:rPr>
              <a:t>Debit</a:t>
            </a:r>
            <a:r>
              <a:rPr lang="fr-FR" sz="1400">
                <a:solidFill>
                  <a:srgbClr val="1A6597"/>
                </a:solidFill>
              </a:rPr>
              <a:t> or </a:t>
            </a:r>
            <a:r>
              <a:rPr lang="fr-FR" sz="1400" err="1">
                <a:solidFill>
                  <a:srgbClr val="1A6597"/>
                </a:solidFill>
              </a:rPr>
              <a:t>Credit</a:t>
            </a:r>
            <a:endParaRPr lang="fr-FR" sz="1400">
              <a:solidFill>
                <a:srgbClr val="1A6597"/>
              </a:solidFill>
            </a:endParaRPr>
          </a:p>
          <a:p>
            <a:pPr marL="285750" indent="-285750" fontAlgn="base">
              <a:spcBef>
                <a:spcPct val="20000"/>
              </a:spcBef>
              <a:spcAft>
                <a:spcPct val="0"/>
              </a:spcAft>
              <a:buFont typeface="Arial" panose="020B0604020202020204" pitchFamily="34" charset="0"/>
              <a:buChar char="•"/>
            </a:pPr>
            <a:endParaRPr lang="fr-FR" sz="1400">
              <a:solidFill>
                <a:srgbClr val="1A6597"/>
              </a:solidFill>
            </a:endParaRPr>
          </a:p>
          <a:p>
            <a:pPr marL="285750" indent="-285750" fontAlgn="base">
              <a:spcBef>
                <a:spcPct val="20000"/>
              </a:spcBef>
              <a:spcAft>
                <a:spcPct val="0"/>
              </a:spcAft>
              <a:buFont typeface="Arial" panose="020B0604020202020204" pitchFamily="34" charset="0"/>
              <a:buChar char="•"/>
            </a:pPr>
            <a:endParaRPr lang="fr-FR" sz="1400">
              <a:solidFill>
                <a:srgbClr val="1A6597"/>
              </a:solidFill>
            </a:endParaRPr>
          </a:p>
        </p:txBody>
      </p:sp>
      <p:sp>
        <p:nvSpPr>
          <p:cNvPr id="87" name="Google Shape;542;p23"/>
          <p:cNvSpPr/>
          <p:nvPr/>
        </p:nvSpPr>
        <p:spPr>
          <a:xfrm>
            <a:off x="7456512" y="2381014"/>
            <a:ext cx="134400" cy="109200"/>
          </a:xfrm>
          <a:prstGeom prst="ellipse">
            <a:avLst/>
          </a:prstGeom>
          <a:solidFill>
            <a:srgbClr val="92D050"/>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B050"/>
              </a:solidFill>
            </a:endParaRPr>
          </a:p>
        </p:txBody>
      </p:sp>
      <p:cxnSp>
        <p:nvCxnSpPr>
          <p:cNvPr id="34" name="Connecteur droit avec flèche 33">
            <a:extLst>
              <a:ext uri="{FF2B5EF4-FFF2-40B4-BE49-F238E27FC236}">
                <a16:creationId xmlns:a16="http://schemas.microsoft.com/office/drawing/2014/main" id="{10360067-22A3-4490-95B0-8ED04AF1C476}"/>
              </a:ext>
            </a:extLst>
          </p:cNvPr>
          <p:cNvCxnSpPr>
            <a:cxnSpLocks/>
            <a:endCxn id="39" idx="3"/>
          </p:cNvCxnSpPr>
          <p:nvPr/>
        </p:nvCxnSpPr>
        <p:spPr>
          <a:xfrm flipV="1">
            <a:off x="2459115" y="2118101"/>
            <a:ext cx="4861343" cy="15984"/>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1" name="Connecteur droit avec flèche 40">
            <a:extLst>
              <a:ext uri="{FF2B5EF4-FFF2-40B4-BE49-F238E27FC236}">
                <a16:creationId xmlns:a16="http://schemas.microsoft.com/office/drawing/2014/main" id="{87046497-6806-4642-B4D9-1621003B7224}"/>
              </a:ext>
            </a:extLst>
          </p:cNvPr>
          <p:cNvCxnSpPr>
            <a:cxnSpLocks/>
          </p:cNvCxnSpPr>
          <p:nvPr/>
        </p:nvCxnSpPr>
        <p:spPr>
          <a:xfrm>
            <a:off x="4634144" y="2381014"/>
            <a:ext cx="2801032" cy="0"/>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2" name="Connecteur droit avec flèche 41">
            <a:extLst>
              <a:ext uri="{FF2B5EF4-FFF2-40B4-BE49-F238E27FC236}">
                <a16:creationId xmlns:a16="http://schemas.microsoft.com/office/drawing/2014/main" id="{1473B164-A714-45BE-A201-85D27E811603}"/>
              </a:ext>
            </a:extLst>
          </p:cNvPr>
          <p:cNvCxnSpPr>
            <a:cxnSpLocks/>
          </p:cNvCxnSpPr>
          <p:nvPr/>
        </p:nvCxnSpPr>
        <p:spPr>
          <a:xfrm>
            <a:off x="4328638" y="2710693"/>
            <a:ext cx="3246481" cy="0"/>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4" name="Connecteur droit avec flèche 43">
            <a:extLst>
              <a:ext uri="{FF2B5EF4-FFF2-40B4-BE49-F238E27FC236}">
                <a16:creationId xmlns:a16="http://schemas.microsoft.com/office/drawing/2014/main" id="{5BC6BDF1-2A34-41E9-AA68-0AD4E80B78F5}"/>
              </a:ext>
            </a:extLst>
          </p:cNvPr>
          <p:cNvCxnSpPr>
            <a:cxnSpLocks/>
          </p:cNvCxnSpPr>
          <p:nvPr/>
        </p:nvCxnSpPr>
        <p:spPr>
          <a:xfrm flipH="1">
            <a:off x="8797771" y="2203105"/>
            <a:ext cx="2503503" cy="83288"/>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3" name="Connecteur droit avec flèche 52">
            <a:extLst>
              <a:ext uri="{FF2B5EF4-FFF2-40B4-BE49-F238E27FC236}">
                <a16:creationId xmlns:a16="http://schemas.microsoft.com/office/drawing/2014/main" id="{05A8F1D7-05DF-4B96-9465-3EB913A6EDC9}"/>
              </a:ext>
            </a:extLst>
          </p:cNvPr>
          <p:cNvCxnSpPr>
            <a:cxnSpLocks/>
          </p:cNvCxnSpPr>
          <p:nvPr/>
        </p:nvCxnSpPr>
        <p:spPr>
          <a:xfrm>
            <a:off x="2632646" y="3115964"/>
            <a:ext cx="225130" cy="1443166"/>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9" name="Rectangle 58">
            <a:extLst>
              <a:ext uri="{FF2B5EF4-FFF2-40B4-BE49-F238E27FC236}">
                <a16:creationId xmlns:a16="http://schemas.microsoft.com/office/drawing/2014/main" id="{1160A266-F265-4C7E-B6D3-A937D9717F08}"/>
              </a:ext>
            </a:extLst>
          </p:cNvPr>
          <p:cNvSpPr/>
          <p:nvPr/>
        </p:nvSpPr>
        <p:spPr>
          <a:xfrm>
            <a:off x="0" y="2776894"/>
            <a:ext cx="3777066" cy="532704"/>
          </a:xfrm>
          <a:prstGeom prst="rect">
            <a:avLst/>
          </a:prstGeom>
        </p:spPr>
        <p:txBody>
          <a:bodyPr/>
          <a:lstStyle/>
          <a:p>
            <a:pPr marL="285750" indent="-285750" fontAlgn="base">
              <a:spcBef>
                <a:spcPct val="20000"/>
              </a:spcBef>
              <a:spcAft>
                <a:spcPct val="0"/>
              </a:spcAft>
              <a:buFont typeface="Arial" panose="020B0604020202020204" pitchFamily="34" charset="0"/>
              <a:buChar char="•"/>
            </a:pPr>
            <a:r>
              <a:rPr lang="en-US" sz="1400">
                <a:solidFill>
                  <a:srgbClr val="7030A0"/>
                </a:solidFill>
              </a:rPr>
              <a:t>Allocated </a:t>
            </a:r>
            <a:r>
              <a:rPr lang="en-US" sz="1400">
                <a:solidFill>
                  <a:srgbClr val="F16B2E"/>
                </a:solidFill>
              </a:rPr>
              <a:t>storage</a:t>
            </a:r>
            <a:r>
              <a:rPr lang="en-US" sz="1400">
                <a:solidFill>
                  <a:srgbClr val="FFC000"/>
                </a:solidFill>
              </a:rPr>
              <a:t> </a:t>
            </a:r>
            <a:r>
              <a:rPr lang="en-US" sz="1400">
                <a:solidFill>
                  <a:srgbClr val="F16B2E"/>
                </a:solidFill>
              </a:rPr>
              <a:t>overrun / shortfall</a:t>
            </a:r>
          </a:p>
          <a:p>
            <a:pPr fontAlgn="base">
              <a:spcBef>
                <a:spcPct val="20000"/>
              </a:spcBef>
              <a:spcAft>
                <a:spcPct val="0"/>
              </a:spcAft>
            </a:pPr>
            <a:endParaRPr lang="en-US" sz="1400">
              <a:solidFill>
                <a:srgbClr val="F16B2E"/>
              </a:solidFill>
            </a:endParaRPr>
          </a:p>
          <a:p>
            <a:pPr fontAlgn="base">
              <a:spcBef>
                <a:spcPct val="20000"/>
              </a:spcBef>
              <a:spcAft>
                <a:spcPct val="0"/>
              </a:spcAft>
            </a:pPr>
            <a:endParaRPr lang="en-US" sz="1400">
              <a:solidFill>
                <a:srgbClr val="F16B2E"/>
              </a:solidFill>
            </a:endParaRPr>
          </a:p>
          <a:p>
            <a:pPr fontAlgn="base">
              <a:spcBef>
                <a:spcPct val="20000"/>
              </a:spcBef>
              <a:spcAft>
                <a:spcPct val="0"/>
              </a:spcAft>
            </a:pPr>
            <a:endParaRPr lang="en-US" sz="1400">
              <a:solidFill>
                <a:srgbClr val="F16B2E"/>
              </a:solidFill>
            </a:endParaRPr>
          </a:p>
          <a:p>
            <a:pPr fontAlgn="base">
              <a:spcBef>
                <a:spcPct val="20000"/>
              </a:spcBef>
              <a:spcAft>
                <a:spcPct val="0"/>
              </a:spcAft>
            </a:pPr>
            <a:endParaRPr lang="en-US" sz="1400">
              <a:solidFill>
                <a:srgbClr val="F16B2E"/>
              </a:solidFill>
            </a:endParaRPr>
          </a:p>
          <a:p>
            <a:pPr fontAlgn="base">
              <a:spcBef>
                <a:spcPct val="20000"/>
              </a:spcBef>
              <a:spcAft>
                <a:spcPct val="0"/>
              </a:spcAft>
            </a:pPr>
            <a:endParaRPr lang="en-US" sz="1400">
              <a:solidFill>
                <a:srgbClr val="F16B2E"/>
              </a:solidFill>
            </a:endParaRPr>
          </a:p>
          <a:p>
            <a:pPr fontAlgn="base">
              <a:spcBef>
                <a:spcPct val="20000"/>
              </a:spcBef>
              <a:spcAft>
                <a:spcPct val="0"/>
              </a:spcAft>
            </a:pPr>
            <a:endParaRPr lang="en-US" sz="1400">
              <a:solidFill>
                <a:srgbClr val="F16B2E"/>
              </a:solidFill>
            </a:endParaRPr>
          </a:p>
          <a:p>
            <a:pPr fontAlgn="base">
              <a:spcBef>
                <a:spcPct val="20000"/>
              </a:spcBef>
              <a:spcAft>
                <a:spcPct val="0"/>
              </a:spcAft>
            </a:pPr>
            <a:endParaRPr lang="en-US" sz="1400">
              <a:solidFill>
                <a:srgbClr val="F16B2E"/>
              </a:solidFill>
            </a:endParaRPr>
          </a:p>
          <a:p>
            <a:pPr fontAlgn="base">
              <a:spcBef>
                <a:spcPct val="20000"/>
              </a:spcBef>
              <a:spcAft>
                <a:spcPct val="0"/>
              </a:spcAft>
            </a:pPr>
            <a:endParaRPr lang="en-US" sz="1400">
              <a:solidFill>
                <a:srgbClr val="7030A0"/>
              </a:solidFill>
            </a:endParaRPr>
          </a:p>
          <a:p>
            <a:pPr marL="285750" indent="-285750" fontAlgn="base">
              <a:spcBef>
                <a:spcPct val="20000"/>
              </a:spcBef>
              <a:spcAft>
                <a:spcPct val="0"/>
              </a:spcAft>
              <a:buFont typeface="Arial" panose="020B0604020202020204" pitchFamily="34" charset="0"/>
              <a:buChar char="•"/>
            </a:pPr>
            <a:endParaRPr lang="en-US" sz="1400">
              <a:solidFill>
                <a:srgbClr val="7030A0"/>
              </a:solidFill>
            </a:endParaRPr>
          </a:p>
          <a:p>
            <a:pPr marL="285750" indent="-285750" fontAlgn="base">
              <a:spcBef>
                <a:spcPct val="20000"/>
              </a:spcBef>
              <a:spcAft>
                <a:spcPct val="0"/>
              </a:spcAft>
              <a:buFont typeface="Arial" panose="020B0604020202020204" pitchFamily="34" charset="0"/>
              <a:buChar char="•"/>
            </a:pPr>
            <a:endParaRPr lang="en-US" sz="1400">
              <a:solidFill>
                <a:srgbClr val="7030A0"/>
              </a:solidFill>
            </a:endParaRPr>
          </a:p>
        </p:txBody>
      </p:sp>
      <p:sp>
        <p:nvSpPr>
          <p:cNvPr id="2" name="Content Placeholder 1">
            <a:extLst>
              <a:ext uri="{FF2B5EF4-FFF2-40B4-BE49-F238E27FC236}">
                <a16:creationId xmlns:a16="http://schemas.microsoft.com/office/drawing/2014/main" id="{4554BF76-6AF7-D762-1A2E-6AAA8863E2C6}"/>
              </a:ext>
            </a:extLst>
          </p:cNvPr>
          <p:cNvSpPr txBox="1">
            <a:spLocks/>
          </p:cNvSpPr>
          <p:nvPr/>
        </p:nvSpPr>
        <p:spPr>
          <a:xfrm>
            <a:off x="9320061" y="4529652"/>
            <a:ext cx="2727743" cy="872989"/>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b="0">
                <a:solidFill>
                  <a:srgbClr val="1A6597"/>
                </a:solidFill>
                <a:latin typeface="+mn-lt"/>
                <a:ea typeface="+mn-ea"/>
                <a:cs typeface="+mn-cs"/>
              </a:defRPr>
            </a:lvl1pPr>
            <a:lvl2pPr marL="742950" indent="-285750" algn="l" rtl="0" eaLnBrk="1" fontAlgn="base" hangingPunct="1">
              <a:spcBef>
                <a:spcPct val="20000"/>
              </a:spcBef>
              <a:spcAft>
                <a:spcPct val="0"/>
              </a:spcAft>
              <a:buClr>
                <a:srgbClr val="F16B2E"/>
              </a:buClr>
              <a:buFont typeface="Arial" panose="020B0604020202020204" pitchFamily="34" charset="0"/>
              <a:buChar char="•"/>
              <a:defRPr sz="2400">
                <a:solidFill>
                  <a:srgbClr val="1A6597"/>
                </a:solidFill>
                <a:latin typeface="+mn-lt"/>
                <a:cs typeface="+mn-cs"/>
              </a:defRPr>
            </a:lvl2pPr>
            <a:lvl3pPr marL="1143000" indent="-228600" algn="l" rtl="0" eaLnBrk="1" fontAlgn="base" hangingPunct="1">
              <a:spcBef>
                <a:spcPct val="20000"/>
              </a:spcBef>
              <a:spcAft>
                <a:spcPct val="0"/>
              </a:spcAft>
              <a:buClr>
                <a:srgbClr val="F16B2E"/>
              </a:buClr>
              <a:buFont typeface="Arial" panose="020B0604020202020204" pitchFamily="34" charset="0"/>
              <a:buChar char="•"/>
              <a:defRPr sz="2400">
                <a:solidFill>
                  <a:srgbClr val="1A6597"/>
                </a:solidFill>
                <a:latin typeface="+mn-lt"/>
                <a:cs typeface="+mn-cs"/>
              </a:defRPr>
            </a:lvl3pPr>
            <a:lvl4pPr marL="1371600" indent="0" algn="l" rtl="0" eaLnBrk="1" fontAlgn="base" hangingPunct="1">
              <a:spcBef>
                <a:spcPct val="20000"/>
              </a:spcBef>
              <a:spcAft>
                <a:spcPct val="0"/>
              </a:spcAft>
              <a:buNone/>
              <a:defRPr sz="1600">
                <a:solidFill>
                  <a:schemeClr val="tx1"/>
                </a:solidFill>
                <a:latin typeface="+mn-lt"/>
                <a:cs typeface="+mn-cs"/>
              </a:defRPr>
            </a:lvl4pPr>
            <a:lvl5pPr marL="2057400" indent="-228600" algn="l" rtl="0" eaLnBrk="1" fontAlgn="base" hangingPunct="1">
              <a:spcBef>
                <a:spcPct val="20000"/>
              </a:spcBef>
              <a:spcAft>
                <a:spcPct val="0"/>
              </a:spcAft>
              <a:buBlip>
                <a:blip r:embed="rId5"/>
              </a:buBlip>
              <a:defRPr sz="16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a:buClr>
                <a:srgbClr val="F16B2E"/>
              </a:buClr>
            </a:pPr>
            <a:r>
              <a:rPr lang="en-US" sz="1800" kern="0"/>
              <a:t>Flexible message, supporting various storage models :</a:t>
            </a:r>
            <a:endParaRPr lang="en-US" sz="2000" kern="0"/>
          </a:p>
        </p:txBody>
      </p:sp>
    </p:spTree>
    <p:extLst>
      <p:ext uri="{BB962C8B-B14F-4D97-AF65-F5344CB8AC3E}">
        <p14:creationId xmlns:p14="http://schemas.microsoft.com/office/powerpoint/2010/main" val="3928209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5000"/>
          </a:blip>
          <a:srcRect t="31250" b="31250"/>
          <a:stretch>
            <a:fillRect/>
          </a:stretch>
        </p:blipFill>
        <p:spPr>
          <a:xfrm>
            <a:off x="0"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923" y="50526"/>
            <a:ext cx="3013398" cy="1649151"/>
          </a:xfrm>
          <a:prstGeom prst="rect">
            <a:avLst/>
          </a:prstGeom>
        </p:spPr>
      </p:pic>
      <p:grpSp>
        <p:nvGrpSpPr>
          <p:cNvPr id="5" name="Group 5"/>
          <p:cNvGrpSpPr/>
          <p:nvPr/>
        </p:nvGrpSpPr>
        <p:grpSpPr>
          <a:xfrm>
            <a:off x="0" y="4070203"/>
            <a:ext cx="12192000" cy="2229023"/>
            <a:chOff x="0" y="0"/>
            <a:chExt cx="6122943" cy="880602"/>
          </a:xfrm>
        </p:grpSpPr>
        <p:sp>
          <p:nvSpPr>
            <p:cNvPr id="6" name="Freeform 6"/>
            <p:cNvSpPr/>
            <p:nvPr/>
          </p:nvSpPr>
          <p:spPr>
            <a:xfrm>
              <a:off x="0" y="0"/>
              <a:ext cx="6122943" cy="880601"/>
            </a:xfrm>
            <a:custGeom>
              <a:avLst/>
              <a:gdLst/>
              <a:ahLst/>
              <a:cxnLst/>
              <a:rect l="l" t="t" r="r" b="b"/>
              <a:pathLst>
                <a:path w="6122943" h="880601">
                  <a:moveTo>
                    <a:pt x="0" y="0"/>
                  </a:moveTo>
                  <a:lnTo>
                    <a:pt x="6122943" y="0"/>
                  </a:lnTo>
                  <a:lnTo>
                    <a:pt x="6122943" y="880601"/>
                  </a:lnTo>
                  <a:lnTo>
                    <a:pt x="0" y="880601"/>
                  </a:lnTo>
                  <a:close/>
                </a:path>
              </a:pathLst>
            </a:custGeom>
            <a:solidFill>
              <a:srgbClr val="70B747">
                <a:alpha val="81961"/>
              </a:srgbClr>
            </a:solidFill>
          </p:spPr>
          <p:txBody>
            <a:bodyPr/>
            <a:lstStyle/>
            <a:p>
              <a:endParaRPr lang="en-US"/>
            </a:p>
          </p:txBody>
        </p:sp>
        <p:sp>
          <p:nvSpPr>
            <p:cNvPr id="7" name="TextBox 7"/>
            <p:cNvSpPr txBox="1"/>
            <p:nvPr/>
          </p:nvSpPr>
          <p:spPr>
            <a:xfrm>
              <a:off x="0" y="76200"/>
              <a:ext cx="812800" cy="736600"/>
            </a:xfrm>
            <a:prstGeom prst="rect">
              <a:avLst/>
            </a:prstGeom>
          </p:spPr>
          <p:txBody>
            <a:bodyPr lIns="33867" tIns="33867" rIns="33867" bIns="33867" rtlCol="0" anchor="ctr"/>
            <a:lstStyle/>
            <a:p>
              <a:pPr algn="ctr" defTabSz="609630">
                <a:lnSpc>
                  <a:spcPts val="1261"/>
                </a:lnSpc>
              </a:pPr>
              <a:endParaRPr sz="1200">
                <a:solidFill>
                  <a:prstClr val="black"/>
                </a:solidFill>
                <a:latin typeface="Calibri"/>
              </a:endParaRPr>
            </a:p>
          </p:txBody>
        </p:sp>
      </p:grpSp>
      <p:grpSp>
        <p:nvGrpSpPr>
          <p:cNvPr id="8" name="Group 8"/>
          <p:cNvGrpSpPr/>
          <p:nvPr/>
        </p:nvGrpSpPr>
        <p:grpSpPr>
          <a:xfrm>
            <a:off x="0" y="1594805"/>
            <a:ext cx="12192000" cy="2302078"/>
            <a:chOff x="0" y="0"/>
            <a:chExt cx="5065588" cy="812800"/>
          </a:xfrm>
        </p:grpSpPr>
        <p:sp>
          <p:nvSpPr>
            <p:cNvPr id="9" name="Freeform 9"/>
            <p:cNvSpPr/>
            <p:nvPr/>
          </p:nvSpPr>
          <p:spPr>
            <a:xfrm>
              <a:off x="0" y="0"/>
              <a:ext cx="5065588" cy="812800"/>
            </a:xfrm>
            <a:custGeom>
              <a:avLst/>
              <a:gdLst/>
              <a:ahLst/>
              <a:cxnLst/>
              <a:rect l="l" t="t" r="r" b="b"/>
              <a:pathLst>
                <a:path w="5065588" h="812800">
                  <a:moveTo>
                    <a:pt x="0" y="0"/>
                  </a:moveTo>
                  <a:lnTo>
                    <a:pt x="5065588" y="0"/>
                  </a:lnTo>
                  <a:lnTo>
                    <a:pt x="5065588" y="812800"/>
                  </a:lnTo>
                  <a:lnTo>
                    <a:pt x="0" y="812800"/>
                  </a:lnTo>
                  <a:close/>
                </a:path>
              </a:pathLst>
            </a:custGeom>
            <a:solidFill>
              <a:srgbClr val="F68E2C"/>
            </a:solidFill>
          </p:spPr>
          <p:txBody>
            <a:bodyPr/>
            <a:lstStyle/>
            <a:p>
              <a:endParaRPr lang="en-US"/>
            </a:p>
          </p:txBody>
        </p:sp>
        <p:sp>
          <p:nvSpPr>
            <p:cNvPr id="10" name="TextBox 10"/>
            <p:cNvSpPr txBox="1"/>
            <p:nvPr/>
          </p:nvSpPr>
          <p:spPr>
            <a:xfrm>
              <a:off x="0" y="76200"/>
              <a:ext cx="812800" cy="736600"/>
            </a:xfrm>
            <a:prstGeom prst="rect">
              <a:avLst/>
            </a:prstGeom>
          </p:spPr>
          <p:txBody>
            <a:bodyPr lIns="33867" tIns="33867" rIns="33867" bIns="33867" rtlCol="0" anchor="ctr"/>
            <a:lstStyle/>
            <a:p>
              <a:pPr algn="ctr" defTabSz="609630">
                <a:lnSpc>
                  <a:spcPts val="1261"/>
                </a:lnSpc>
              </a:pPr>
              <a:endParaRPr sz="1200">
                <a:solidFill>
                  <a:prstClr val="black"/>
                </a:solidFill>
                <a:latin typeface="Calibri"/>
              </a:endParaRPr>
            </a:p>
          </p:txBody>
        </p:sp>
      </p:grpSp>
      <p:sp>
        <p:nvSpPr>
          <p:cNvPr id="12" name="TextBox 12"/>
          <p:cNvSpPr txBox="1"/>
          <p:nvPr/>
        </p:nvSpPr>
        <p:spPr>
          <a:xfrm>
            <a:off x="1" y="1600500"/>
            <a:ext cx="12192000" cy="2111412"/>
          </a:xfrm>
          <a:prstGeom prst="rect">
            <a:avLst/>
          </a:prstGeom>
        </p:spPr>
        <p:txBody>
          <a:bodyPr wrap="square" lIns="0" tIns="0" rIns="0" bIns="0" rtlCol="0" anchor="t">
            <a:spAutoFit/>
          </a:bodyPr>
          <a:lstStyle/>
          <a:p>
            <a:pPr algn="ctr" defTabSz="609630">
              <a:lnSpc>
                <a:spcPts val="8719"/>
              </a:lnSpc>
            </a:pPr>
            <a:r>
              <a:rPr lang="en-US" sz="4800">
                <a:solidFill>
                  <a:srgbClr val="FFFFFF"/>
                </a:solidFill>
                <a:latin typeface="Open Sans"/>
              </a:rPr>
              <a:t>Storage business process and messages for transfer </a:t>
            </a:r>
          </a:p>
        </p:txBody>
      </p:sp>
      <p:sp>
        <p:nvSpPr>
          <p:cNvPr id="13" name="TextBox 13"/>
          <p:cNvSpPr txBox="1"/>
          <p:nvPr/>
        </p:nvSpPr>
        <p:spPr>
          <a:xfrm>
            <a:off x="379730" y="4204334"/>
            <a:ext cx="4603331" cy="1982017"/>
          </a:xfrm>
          <a:prstGeom prst="rect">
            <a:avLst/>
          </a:prstGeom>
        </p:spPr>
        <p:txBody>
          <a:bodyPr wrap="square" lIns="0" tIns="0" rIns="0" bIns="0" rtlCol="0" anchor="t">
            <a:spAutoFit/>
          </a:bodyPr>
          <a:lstStyle/>
          <a:p>
            <a:pPr algn="ctr" defTabSz="609630">
              <a:lnSpc>
                <a:spcPts val="4592"/>
              </a:lnSpc>
            </a:pPr>
            <a:r>
              <a:rPr lang="en-US" sz="2800">
                <a:solidFill>
                  <a:srgbClr val="FFFFFF"/>
                </a:solidFill>
                <a:latin typeface="Open Sans"/>
              </a:rPr>
              <a:t>Janis Vilims</a:t>
            </a:r>
          </a:p>
          <a:p>
            <a:pPr algn="ctr" defTabSz="609630">
              <a:lnSpc>
                <a:spcPts val="5824"/>
              </a:lnSpc>
            </a:pPr>
            <a:r>
              <a:rPr lang="en-US" sz="2800">
                <a:solidFill>
                  <a:srgbClr val="FFFFFF"/>
                </a:solidFill>
                <a:latin typeface="Open Sans"/>
              </a:rPr>
              <a:t>Conexus Baltic Grid</a:t>
            </a:r>
          </a:p>
          <a:p>
            <a:pPr algn="ctr" defTabSz="609630">
              <a:lnSpc>
                <a:spcPts val="5824"/>
              </a:lnSpc>
            </a:pPr>
            <a:endParaRPr lang="en-US" sz="2733">
              <a:solidFill>
                <a:srgbClr val="FFFFFF"/>
              </a:solidFill>
              <a:latin typeface="Open Sans"/>
            </a:endParaRPr>
          </a:p>
        </p:txBody>
      </p:sp>
      <p:pic>
        <p:nvPicPr>
          <p:cNvPr id="4" name="Picture 3">
            <a:extLst>
              <a:ext uri="{FF2B5EF4-FFF2-40B4-BE49-F238E27FC236}">
                <a16:creationId xmlns:a16="http://schemas.microsoft.com/office/drawing/2014/main" id="{C31C2083-1BDC-884C-24A9-7E76B0A16A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700"/>
          <a:stretch/>
        </p:blipFill>
        <p:spPr>
          <a:xfrm>
            <a:off x="5248354" y="4070202"/>
            <a:ext cx="2064662" cy="2229019"/>
          </a:xfrm>
          <a:prstGeom prst="rect">
            <a:avLst/>
          </a:prstGeom>
        </p:spPr>
      </p:pic>
      <p:sp>
        <p:nvSpPr>
          <p:cNvPr id="11" name="Rectangle 10">
            <a:extLst>
              <a:ext uri="{FF2B5EF4-FFF2-40B4-BE49-F238E27FC236}">
                <a16:creationId xmlns:a16="http://schemas.microsoft.com/office/drawing/2014/main" id="{F37923BE-498C-7FF2-0C67-6A6298F59DB9}"/>
              </a:ext>
            </a:extLst>
          </p:cNvPr>
          <p:cNvSpPr/>
          <p:nvPr/>
        </p:nvSpPr>
        <p:spPr>
          <a:xfrm>
            <a:off x="-1221527" y="1810625"/>
            <a:ext cx="684055" cy="779012"/>
          </a:xfrm>
          <a:prstGeom prst="rect">
            <a:avLst/>
          </a:prstGeom>
          <a:solidFill>
            <a:srgbClr val="87C1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3108122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fr-BE"/>
              <a:t>17</a:t>
            </a:r>
          </a:p>
        </p:txBody>
      </p:sp>
      <p:sp>
        <p:nvSpPr>
          <p:cNvPr id="6" name="Content Placeholder 1">
            <a:extLst>
              <a:ext uri="{FF2B5EF4-FFF2-40B4-BE49-F238E27FC236}">
                <a16:creationId xmlns:a16="http://schemas.microsoft.com/office/drawing/2014/main" id="{068ADB0B-11C0-A82D-70AD-5B98B48E1237}"/>
              </a:ext>
            </a:extLst>
          </p:cNvPr>
          <p:cNvSpPr>
            <a:spLocks noGrp="1"/>
          </p:cNvSpPr>
          <p:nvPr>
            <p:ph idx="1"/>
          </p:nvPr>
        </p:nvSpPr>
        <p:spPr>
          <a:xfrm>
            <a:off x="335360" y="1412777"/>
            <a:ext cx="6850273" cy="4713388"/>
          </a:xfrm>
        </p:spPr>
        <p:txBody>
          <a:bodyPr/>
          <a:lstStyle/>
          <a:p>
            <a:pPr marL="457200" indent="-457200">
              <a:lnSpc>
                <a:spcPct val="150000"/>
              </a:lnSpc>
              <a:buClr>
                <a:srgbClr val="4A85AD"/>
              </a:buClr>
              <a:buFont typeface="+mj-lt"/>
              <a:buAutoNum type="arabicPeriod"/>
            </a:pPr>
            <a:r>
              <a:rPr lang="lv-LV" sz="2400" err="1">
                <a:solidFill>
                  <a:srgbClr val="4A85AD"/>
                </a:solidFill>
              </a:rPr>
              <a:t>Storage</a:t>
            </a:r>
            <a:r>
              <a:rPr lang="lv-LV" sz="2400">
                <a:solidFill>
                  <a:srgbClr val="4A85AD"/>
                </a:solidFill>
              </a:rPr>
              <a:t> </a:t>
            </a:r>
            <a:r>
              <a:rPr lang="lv-LV" sz="2400" err="1">
                <a:solidFill>
                  <a:srgbClr val="4A85AD"/>
                </a:solidFill>
              </a:rPr>
              <a:t>capacity</a:t>
            </a:r>
            <a:r>
              <a:rPr lang="lv-LV" sz="2400">
                <a:solidFill>
                  <a:srgbClr val="4A85AD"/>
                </a:solidFill>
              </a:rPr>
              <a:t> </a:t>
            </a:r>
          </a:p>
          <a:p>
            <a:pPr lvl="2" indent="0">
              <a:spcBef>
                <a:spcPts val="0"/>
              </a:spcBef>
              <a:buNone/>
            </a:pPr>
            <a:r>
              <a:rPr lang="lv-LV" sz="1800" err="1">
                <a:solidFill>
                  <a:srgbClr val="4A85AD"/>
                </a:solidFill>
              </a:rPr>
              <a:t>Amount</a:t>
            </a:r>
            <a:r>
              <a:rPr lang="lv-LV" sz="1800">
                <a:solidFill>
                  <a:srgbClr val="4A85AD"/>
                </a:solidFill>
              </a:rPr>
              <a:t> </a:t>
            </a:r>
            <a:r>
              <a:rPr lang="lv-LV" sz="1800" err="1">
                <a:solidFill>
                  <a:srgbClr val="4A85AD"/>
                </a:solidFill>
              </a:rPr>
              <a:t>of</a:t>
            </a:r>
            <a:r>
              <a:rPr lang="lv-LV" sz="1800">
                <a:solidFill>
                  <a:srgbClr val="4A85AD"/>
                </a:solidFill>
              </a:rPr>
              <a:t> </a:t>
            </a:r>
            <a:r>
              <a:rPr lang="lv-LV" sz="1800" err="1">
                <a:solidFill>
                  <a:srgbClr val="4A85AD"/>
                </a:solidFill>
              </a:rPr>
              <a:t>storage</a:t>
            </a:r>
            <a:r>
              <a:rPr lang="lv-LV" sz="1800">
                <a:solidFill>
                  <a:srgbClr val="4A85AD"/>
                </a:solidFill>
              </a:rPr>
              <a:t> </a:t>
            </a:r>
            <a:r>
              <a:rPr lang="lv-LV" sz="1800" err="1">
                <a:solidFill>
                  <a:srgbClr val="4A85AD"/>
                </a:solidFill>
              </a:rPr>
              <a:t>space</a:t>
            </a:r>
            <a:r>
              <a:rPr lang="lv-LV" sz="1800">
                <a:solidFill>
                  <a:srgbClr val="4A85AD"/>
                </a:solidFill>
              </a:rPr>
              <a:t> </a:t>
            </a:r>
            <a:r>
              <a:rPr lang="lv-LV" sz="1800" err="1">
                <a:solidFill>
                  <a:srgbClr val="4A85AD"/>
                </a:solidFill>
              </a:rPr>
              <a:t>available</a:t>
            </a:r>
            <a:r>
              <a:rPr lang="lv-LV" sz="1800">
                <a:solidFill>
                  <a:srgbClr val="4A85AD"/>
                </a:solidFill>
              </a:rPr>
              <a:t> </a:t>
            </a:r>
            <a:r>
              <a:rPr lang="lv-LV" sz="1800" b="1">
                <a:solidFill>
                  <a:srgbClr val="4A85AD"/>
                </a:solidFill>
              </a:rPr>
              <a:t>to store </a:t>
            </a:r>
            <a:r>
              <a:rPr lang="lv-LV" sz="1800" err="1">
                <a:solidFill>
                  <a:srgbClr val="4A85AD"/>
                </a:solidFill>
              </a:rPr>
              <a:t>energy</a:t>
            </a:r>
            <a:r>
              <a:rPr lang="lv-LV" sz="1800">
                <a:solidFill>
                  <a:srgbClr val="4A85AD"/>
                </a:solidFill>
              </a:rPr>
              <a:t> (</a:t>
            </a:r>
            <a:r>
              <a:rPr lang="lv-LV" sz="1800" err="1">
                <a:solidFill>
                  <a:srgbClr val="4A85AD"/>
                </a:solidFill>
              </a:rPr>
              <a:t>gas</a:t>
            </a:r>
            <a:r>
              <a:rPr lang="lv-LV" sz="1800">
                <a:solidFill>
                  <a:srgbClr val="4A85AD"/>
                </a:solidFill>
              </a:rPr>
              <a:t>) </a:t>
            </a:r>
            <a:r>
              <a:rPr lang="lv-LV" sz="1800" err="1">
                <a:solidFill>
                  <a:srgbClr val="4A85AD"/>
                </a:solidFill>
              </a:rPr>
              <a:t>Very</a:t>
            </a:r>
            <a:r>
              <a:rPr lang="lv-LV" sz="1800">
                <a:solidFill>
                  <a:srgbClr val="4A85AD"/>
                </a:solidFill>
              </a:rPr>
              <a:t> </a:t>
            </a:r>
            <a:r>
              <a:rPr lang="lv-LV" sz="1800" err="1">
                <a:solidFill>
                  <a:srgbClr val="4A85AD"/>
                </a:solidFill>
              </a:rPr>
              <a:t>often</a:t>
            </a:r>
            <a:r>
              <a:rPr lang="lv-LV" sz="1800">
                <a:solidFill>
                  <a:srgbClr val="4A85AD"/>
                </a:solidFill>
              </a:rPr>
              <a:t> </a:t>
            </a:r>
            <a:r>
              <a:rPr lang="lv-LV" sz="1800" err="1">
                <a:solidFill>
                  <a:srgbClr val="4A85AD"/>
                </a:solidFill>
              </a:rPr>
              <a:t>storage</a:t>
            </a:r>
            <a:r>
              <a:rPr lang="lv-LV" sz="1800">
                <a:solidFill>
                  <a:srgbClr val="4A85AD"/>
                </a:solidFill>
              </a:rPr>
              <a:t> </a:t>
            </a:r>
            <a:r>
              <a:rPr lang="lv-LV" sz="1800" err="1">
                <a:solidFill>
                  <a:srgbClr val="4A85AD"/>
                </a:solidFill>
              </a:rPr>
              <a:t>capacity</a:t>
            </a:r>
            <a:r>
              <a:rPr lang="lv-LV" sz="1800">
                <a:solidFill>
                  <a:srgbClr val="4A85AD"/>
                </a:solidFill>
              </a:rPr>
              <a:t> </a:t>
            </a:r>
            <a:r>
              <a:rPr lang="lv-LV" sz="1800" err="1">
                <a:solidFill>
                  <a:srgbClr val="4A85AD"/>
                </a:solidFill>
              </a:rPr>
              <a:t>could</a:t>
            </a:r>
            <a:r>
              <a:rPr lang="lv-LV" sz="1800">
                <a:solidFill>
                  <a:srgbClr val="4A85AD"/>
                </a:solidFill>
              </a:rPr>
              <a:t> </a:t>
            </a:r>
            <a:r>
              <a:rPr lang="lv-LV" sz="1800" err="1">
                <a:solidFill>
                  <a:srgbClr val="4A85AD"/>
                </a:solidFill>
              </a:rPr>
              <a:t>cover</a:t>
            </a:r>
            <a:r>
              <a:rPr lang="lv-LV" sz="1800">
                <a:solidFill>
                  <a:srgbClr val="4A85AD"/>
                </a:solidFill>
              </a:rPr>
              <a:t> </a:t>
            </a:r>
            <a:br>
              <a:rPr lang="lv-LV" sz="1800">
                <a:solidFill>
                  <a:srgbClr val="4A85AD"/>
                </a:solidFill>
              </a:rPr>
            </a:br>
            <a:r>
              <a:rPr lang="lv-LV" sz="1800" err="1">
                <a:solidFill>
                  <a:srgbClr val="4A85AD"/>
                </a:solidFill>
              </a:rPr>
              <a:t>one</a:t>
            </a:r>
            <a:r>
              <a:rPr lang="lv-LV" sz="1800">
                <a:solidFill>
                  <a:srgbClr val="4A85AD"/>
                </a:solidFill>
              </a:rPr>
              <a:t> </a:t>
            </a:r>
            <a:r>
              <a:rPr lang="lv-LV" sz="1800" err="1">
                <a:solidFill>
                  <a:srgbClr val="4A85AD"/>
                </a:solidFill>
              </a:rPr>
              <a:t>or</a:t>
            </a:r>
            <a:r>
              <a:rPr lang="lv-LV" sz="1800">
                <a:solidFill>
                  <a:srgbClr val="4A85AD"/>
                </a:solidFill>
              </a:rPr>
              <a:t> </a:t>
            </a:r>
            <a:r>
              <a:rPr lang="lv-LV" sz="1800" err="1">
                <a:solidFill>
                  <a:srgbClr val="4A85AD"/>
                </a:solidFill>
              </a:rPr>
              <a:t>several</a:t>
            </a:r>
            <a:r>
              <a:rPr lang="lv-LV" sz="1800">
                <a:solidFill>
                  <a:srgbClr val="4A85AD"/>
                </a:solidFill>
              </a:rPr>
              <a:t> </a:t>
            </a:r>
            <a:r>
              <a:rPr lang="lv-LV" sz="1800" err="1">
                <a:solidFill>
                  <a:srgbClr val="4A85AD"/>
                </a:solidFill>
              </a:rPr>
              <a:t>storage</a:t>
            </a:r>
            <a:r>
              <a:rPr lang="lv-LV" sz="1800">
                <a:solidFill>
                  <a:srgbClr val="4A85AD"/>
                </a:solidFill>
              </a:rPr>
              <a:t> </a:t>
            </a:r>
            <a:r>
              <a:rPr lang="lv-LV" sz="1800" err="1">
                <a:solidFill>
                  <a:srgbClr val="4A85AD"/>
                </a:solidFill>
              </a:rPr>
              <a:t>cycles</a:t>
            </a:r>
            <a:endParaRPr lang="en-US" sz="1800">
              <a:solidFill>
                <a:srgbClr val="4A85AD"/>
              </a:solidFill>
            </a:endParaRPr>
          </a:p>
          <a:p>
            <a:pPr marL="457200" indent="-457200">
              <a:lnSpc>
                <a:spcPct val="150000"/>
              </a:lnSpc>
              <a:spcBef>
                <a:spcPts val="300"/>
              </a:spcBef>
              <a:buClr>
                <a:srgbClr val="4A85AD"/>
              </a:buClr>
              <a:buFont typeface="+mj-lt"/>
              <a:buAutoNum type="arabicPeriod"/>
            </a:pPr>
            <a:r>
              <a:rPr lang="lv-LV" sz="2400" err="1">
                <a:solidFill>
                  <a:srgbClr val="4A85AD"/>
                </a:solidFill>
              </a:rPr>
              <a:t>Withdrawal</a:t>
            </a:r>
            <a:r>
              <a:rPr lang="lv-LV" sz="2400">
                <a:solidFill>
                  <a:srgbClr val="4A85AD"/>
                </a:solidFill>
              </a:rPr>
              <a:t> </a:t>
            </a:r>
            <a:r>
              <a:rPr lang="lv-LV" sz="2400" err="1">
                <a:solidFill>
                  <a:srgbClr val="4A85AD"/>
                </a:solidFill>
              </a:rPr>
              <a:t>capacity</a:t>
            </a:r>
            <a:endParaRPr lang="lv-LV" sz="2400">
              <a:solidFill>
                <a:srgbClr val="4A85AD"/>
              </a:solidFill>
            </a:endParaRPr>
          </a:p>
          <a:p>
            <a:pPr lvl="2" indent="0">
              <a:spcBef>
                <a:spcPts val="0"/>
              </a:spcBef>
              <a:buNone/>
            </a:pPr>
            <a:r>
              <a:rPr lang="lv-LV" sz="1800" err="1">
                <a:solidFill>
                  <a:srgbClr val="4A85AD"/>
                </a:solidFill>
              </a:rPr>
              <a:t>Amount</a:t>
            </a:r>
            <a:r>
              <a:rPr lang="lv-LV" sz="1800">
                <a:solidFill>
                  <a:srgbClr val="4A85AD"/>
                </a:solidFill>
              </a:rPr>
              <a:t> </a:t>
            </a:r>
            <a:r>
              <a:rPr lang="lv-LV" sz="1800" err="1">
                <a:solidFill>
                  <a:srgbClr val="4A85AD"/>
                </a:solidFill>
              </a:rPr>
              <a:t>of</a:t>
            </a:r>
            <a:r>
              <a:rPr lang="lv-LV" sz="1800">
                <a:solidFill>
                  <a:srgbClr val="4A85AD"/>
                </a:solidFill>
              </a:rPr>
              <a:t> </a:t>
            </a:r>
            <a:r>
              <a:rPr lang="lv-LV" sz="1800" err="1">
                <a:solidFill>
                  <a:srgbClr val="4A85AD"/>
                </a:solidFill>
              </a:rPr>
              <a:t>energy</a:t>
            </a:r>
            <a:r>
              <a:rPr lang="lv-LV" sz="1800">
                <a:solidFill>
                  <a:srgbClr val="4A85AD"/>
                </a:solidFill>
              </a:rPr>
              <a:t> </a:t>
            </a:r>
            <a:r>
              <a:rPr lang="lv-LV" sz="1800" err="1">
                <a:solidFill>
                  <a:srgbClr val="4A85AD"/>
                </a:solidFill>
              </a:rPr>
              <a:t>available</a:t>
            </a:r>
            <a:r>
              <a:rPr lang="lv-LV" sz="1800">
                <a:solidFill>
                  <a:srgbClr val="4A85AD"/>
                </a:solidFill>
              </a:rPr>
              <a:t> to </a:t>
            </a:r>
            <a:r>
              <a:rPr lang="lv-LV" sz="1800" err="1">
                <a:solidFill>
                  <a:srgbClr val="4A85AD"/>
                </a:solidFill>
              </a:rPr>
              <a:t>storage</a:t>
            </a:r>
            <a:r>
              <a:rPr lang="lv-LV" sz="1800">
                <a:solidFill>
                  <a:srgbClr val="4A85AD"/>
                </a:solidFill>
              </a:rPr>
              <a:t> </a:t>
            </a:r>
            <a:r>
              <a:rPr lang="lv-LV" sz="1800" err="1">
                <a:solidFill>
                  <a:srgbClr val="4A85AD"/>
                </a:solidFill>
              </a:rPr>
              <a:t>user</a:t>
            </a:r>
            <a:r>
              <a:rPr lang="lv-LV" sz="1800">
                <a:solidFill>
                  <a:srgbClr val="4A85AD"/>
                </a:solidFill>
              </a:rPr>
              <a:t> </a:t>
            </a:r>
            <a:br>
              <a:rPr lang="lv-LV" sz="1800">
                <a:solidFill>
                  <a:srgbClr val="4A85AD"/>
                </a:solidFill>
              </a:rPr>
            </a:br>
            <a:r>
              <a:rPr lang="lv-LV" sz="1800">
                <a:solidFill>
                  <a:srgbClr val="4A85AD"/>
                </a:solidFill>
              </a:rPr>
              <a:t>per </a:t>
            </a:r>
            <a:r>
              <a:rPr lang="lv-LV" sz="1800" err="1">
                <a:solidFill>
                  <a:srgbClr val="4A85AD"/>
                </a:solidFill>
              </a:rPr>
              <a:t>gas</a:t>
            </a:r>
            <a:r>
              <a:rPr lang="lv-LV" sz="1800">
                <a:solidFill>
                  <a:srgbClr val="4A85AD"/>
                </a:solidFill>
              </a:rPr>
              <a:t> </a:t>
            </a:r>
            <a:r>
              <a:rPr lang="lv-LV" sz="1800" err="1">
                <a:solidFill>
                  <a:srgbClr val="4A85AD"/>
                </a:solidFill>
              </a:rPr>
              <a:t>day</a:t>
            </a:r>
            <a:r>
              <a:rPr lang="lv-LV" sz="1800">
                <a:solidFill>
                  <a:srgbClr val="4A85AD"/>
                </a:solidFill>
              </a:rPr>
              <a:t> </a:t>
            </a:r>
            <a:r>
              <a:rPr lang="lv-LV" sz="1800" err="1">
                <a:solidFill>
                  <a:srgbClr val="4A85AD"/>
                </a:solidFill>
              </a:rPr>
              <a:t>or</a:t>
            </a:r>
            <a:r>
              <a:rPr lang="lv-LV" sz="1800">
                <a:solidFill>
                  <a:srgbClr val="4A85AD"/>
                </a:solidFill>
              </a:rPr>
              <a:t> </a:t>
            </a:r>
            <a:r>
              <a:rPr lang="lv-LV" sz="1800" err="1">
                <a:solidFill>
                  <a:srgbClr val="4A85AD"/>
                </a:solidFill>
              </a:rPr>
              <a:t>gas</a:t>
            </a:r>
            <a:r>
              <a:rPr lang="lv-LV" sz="1800">
                <a:solidFill>
                  <a:srgbClr val="4A85AD"/>
                </a:solidFill>
              </a:rPr>
              <a:t> </a:t>
            </a:r>
            <a:r>
              <a:rPr lang="lv-LV" sz="1800" err="1">
                <a:solidFill>
                  <a:srgbClr val="4A85AD"/>
                </a:solidFill>
              </a:rPr>
              <a:t>hour</a:t>
            </a:r>
            <a:r>
              <a:rPr lang="lv-LV" sz="1800">
                <a:solidFill>
                  <a:srgbClr val="4A85AD"/>
                </a:solidFill>
              </a:rPr>
              <a:t> to </a:t>
            </a:r>
            <a:r>
              <a:rPr lang="lv-LV" sz="1800" b="1" err="1">
                <a:solidFill>
                  <a:srgbClr val="4A85AD"/>
                </a:solidFill>
              </a:rPr>
              <a:t>take</a:t>
            </a:r>
            <a:r>
              <a:rPr lang="lv-LV" sz="1800" b="1">
                <a:solidFill>
                  <a:srgbClr val="4A85AD"/>
                </a:solidFill>
              </a:rPr>
              <a:t> </a:t>
            </a:r>
            <a:r>
              <a:rPr lang="lv-LV" sz="1800" b="1" err="1">
                <a:solidFill>
                  <a:srgbClr val="4A85AD"/>
                </a:solidFill>
              </a:rPr>
              <a:t>out</a:t>
            </a:r>
            <a:r>
              <a:rPr lang="lv-LV" sz="1800" b="1">
                <a:solidFill>
                  <a:srgbClr val="4A85AD"/>
                </a:solidFill>
              </a:rPr>
              <a:t> </a:t>
            </a:r>
            <a:r>
              <a:rPr lang="lv-LV" sz="1800" err="1">
                <a:solidFill>
                  <a:srgbClr val="4A85AD"/>
                </a:solidFill>
              </a:rPr>
              <a:t>gas</a:t>
            </a:r>
            <a:r>
              <a:rPr lang="lv-LV" sz="1800">
                <a:solidFill>
                  <a:srgbClr val="4A85AD"/>
                </a:solidFill>
              </a:rPr>
              <a:t> </a:t>
            </a:r>
            <a:r>
              <a:rPr lang="lv-LV" sz="1800" err="1">
                <a:solidFill>
                  <a:srgbClr val="4A85AD"/>
                </a:solidFill>
              </a:rPr>
              <a:t>of</a:t>
            </a:r>
            <a:r>
              <a:rPr lang="lv-LV" sz="1800">
                <a:solidFill>
                  <a:srgbClr val="4A85AD"/>
                </a:solidFill>
              </a:rPr>
              <a:t> </a:t>
            </a:r>
            <a:r>
              <a:rPr lang="lv-LV" sz="1800" err="1">
                <a:solidFill>
                  <a:srgbClr val="4A85AD"/>
                </a:solidFill>
              </a:rPr>
              <a:t>storage</a:t>
            </a:r>
            <a:endParaRPr lang="lv-LV" sz="1800">
              <a:solidFill>
                <a:srgbClr val="4A85AD"/>
              </a:solidFill>
            </a:endParaRPr>
          </a:p>
          <a:p>
            <a:pPr marL="457200" indent="-457200">
              <a:lnSpc>
                <a:spcPct val="150000"/>
              </a:lnSpc>
              <a:spcBef>
                <a:spcPts val="300"/>
              </a:spcBef>
              <a:buClr>
                <a:srgbClr val="4A85AD"/>
              </a:buClr>
              <a:buFont typeface="+mj-lt"/>
              <a:buAutoNum type="arabicPeriod"/>
            </a:pPr>
            <a:r>
              <a:rPr lang="lv-LV" sz="2400" err="1">
                <a:solidFill>
                  <a:srgbClr val="4A85AD"/>
                </a:solidFill>
              </a:rPr>
              <a:t>Injection</a:t>
            </a:r>
            <a:r>
              <a:rPr lang="lv-LV" sz="2400">
                <a:solidFill>
                  <a:srgbClr val="4A85AD"/>
                </a:solidFill>
              </a:rPr>
              <a:t> </a:t>
            </a:r>
            <a:r>
              <a:rPr lang="lv-LV" sz="2400" err="1">
                <a:solidFill>
                  <a:srgbClr val="4A85AD"/>
                </a:solidFill>
              </a:rPr>
              <a:t>capacity</a:t>
            </a:r>
            <a:endParaRPr lang="lv-LV" sz="2400">
              <a:solidFill>
                <a:srgbClr val="4A85AD"/>
              </a:solidFill>
            </a:endParaRPr>
          </a:p>
          <a:p>
            <a:pPr lvl="2" indent="0">
              <a:spcBef>
                <a:spcPts val="0"/>
              </a:spcBef>
              <a:buNone/>
            </a:pPr>
            <a:r>
              <a:rPr lang="lv-LV" sz="1800" err="1">
                <a:solidFill>
                  <a:srgbClr val="4A85AD"/>
                </a:solidFill>
              </a:rPr>
              <a:t>Amount</a:t>
            </a:r>
            <a:r>
              <a:rPr lang="lv-LV" sz="1800">
                <a:solidFill>
                  <a:srgbClr val="4A85AD"/>
                </a:solidFill>
              </a:rPr>
              <a:t> </a:t>
            </a:r>
            <a:r>
              <a:rPr lang="lv-LV" sz="1800" err="1">
                <a:solidFill>
                  <a:srgbClr val="4A85AD"/>
                </a:solidFill>
              </a:rPr>
              <a:t>of</a:t>
            </a:r>
            <a:r>
              <a:rPr lang="lv-LV" sz="1800">
                <a:solidFill>
                  <a:srgbClr val="4A85AD"/>
                </a:solidFill>
              </a:rPr>
              <a:t> </a:t>
            </a:r>
            <a:r>
              <a:rPr lang="lv-LV" sz="1800" err="1">
                <a:solidFill>
                  <a:srgbClr val="4A85AD"/>
                </a:solidFill>
              </a:rPr>
              <a:t>energy</a:t>
            </a:r>
            <a:r>
              <a:rPr lang="lv-LV" sz="1800">
                <a:solidFill>
                  <a:srgbClr val="4A85AD"/>
                </a:solidFill>
              </a:rPr>
              <a:t> </a:t>
            </a:r>
            <a:r>
              <a:rPr lang="lv-LV" sz="1800" err="1">
                <a:solidFill>
                  <a:srgbClr val="4A85AD"/>
                </a:solidFill>
              </a:rPr>
              <a:t>available</a:t>
            </a:r>
            <a:r>
              <a:rPr lang="lv-LV" sz="1800">
                <a:solidFill>
                  <a:srgbClr val="4A85AD"/>
                </a:solidFill>
              </a:rPr>
              <a:t> to </a:t>
            </a:r>
            <a:r>
              <a:rPr lang="lv-LV" sz="1800" err="1">
                <a:solidFill>
                  <a:srgbClr val="4A85AD"/>
                </a:solidFill>
              </a:rPr>
              <a:t>storage</a:t>
            </a:r>
            <a:r>
              <a:rPr lang="lv-LV" sz="1800">
                <a:solidFill>
                  <a:srgbClr val="4A85AD"/>
                </a:solidFill>
              </a:rPr>
              <a:t> </a:t>
            </a:r>
            <a:r>
              <a:rPr lang="lv-LV" sz="1800" err="1">
                <a:solidFill>
                  <a:srgbClr val="4A85AD"/>
                </a:solidFill>
              </a:rPr>
              <a:t>user</a:t>
            </a:r>
            <a:r>
              <a:rPr lang="lv-LV" sz="1800">
                <a:solidFill>
                  <a:srgbClr val="4A85AD"/>
                </a:solidFill>
              </a:rPr>
              <a:t> |</a:t>
            </a:r>
            <a:br>
              <a:rPr lang="lv-LV" sz="1800">
                <a:solidFill>
                  <a:srgbClr val="4A85AD"/>
                </a:solidFill>
              </a:rPr>
            </a:br>
            <a:r>
              <a:rPr lang="lv-LV" sz="1800">
                <a:solidFill>
                  <a:srgbClr val="4A85AD"/>
                </a:solidFill>
              </a:rPr>
              <a:t>per </a:t>
            </a:r>
            <a:r>
              <a:rPr lang="lv-LV" sz="1800" err="1">
                <a:solidFill>
                  <a:srgbClr val="4A85AD"/>
                </a:solidFill>
              </a:rPr>
              <a:t>gas</a:t>
            </a:r>
            <a:r>
              <a:rPr lang="lv-LV" sz="1800">
                <a:solidFill>
                  <a:srgbClr val="4A85AD"/>
                </a:solidFill>
              </a:rPr>
              <a:t> </a:t>
            </a:r>
            <a:r>
              <a:rPr lang="lv-LV" sz="1800" err="1">
                <a:solidFill>
                  <a:srgbClr val="4A85AD"/>
                </a:solidFill>
              </a:rPr>
              <a:t>day</a:t>
            </a:r>
            <a:r>
              <a:rPr lang="lv-LV" sz="1800">
                <a:solidFill>
                  <a:srgbClr val="4A85AD"/>
                </a:solidFill>
              </a:rPr>
              <a:t> </a:t>
            </a:r>
            <a:r>
              <a:rPr lang="lv-LV" sz="1800" err="1">
                <a:solidFill>
                  <a:srgbClr val="4A85AD"/>
                </a:solidFill>
              </a:rPr>
              <a:t>or</a:t>
            </a:r>
            <a:r>
              <a:rPr lang="lv-LV" sz="1800">
                <a:solidFill>
                  <a:srgbClr val="4A85AD"/>
                </a:solidFill>
              </a:rPr>
              <a:t> </a:t>
            </a:r>
            <a:r>
              <a:rPr lang="lv-LV" sz="1800" err="1">
                <a:solidFill>
                  <a:srgbClr val="4A85AD"/>
                </a:solidFill>
              </a:rPr>
              <a:t>gas</a:t>
            </a:r>
            <a:r>
              <a:rPr lang="lv-LV" sz="1800">
                <a:solidFill>
                  <a:srgbClr val="4A85AD"/>
                </a:solidFill>
              </a:rPr>
              <a:t> </a:t>
            </a:r>
            <a:r>
              <a:rPr lang="lv-LV" sz="1800" err="1">
                <a:solidFill>
                  <a:srgbClr val="4A85AD"/>
                </a:solidFill>
              </a:rPr>
              <a:t>hour</a:t>
            </a:r>
            <a:r>
              <a:rPr lang="lv-LV" sz="1800">
                <a:solidFill>
                  <a:srgbClr val="4A85AD"/>
                </a:solidFill>
              </a:rPr>
              <a:t> to </a:t>
            </a:r>
            <a:r>
              <a:rPr lang="lv-LV" sz="1800" b="1" err="1">
                <a:solidFill>
                  <a:srgbClr val="4A85AD"/>
                </a:solidFill>
              </a:rPr>
              <a:t>inject</a:t>
            </a:r>
            <a:r>
              <a:rPr lang="lv-LV" sz="1800" b="1">
                <a:solidFill>
                  <a:srgbClr val="4A85AD"/>
                </a:solidFill>
              </a:rPr>
              <a:t> </a:t>
            </a:r>
            <a:r>
              <a:rPr lang="lv-LV" sz="1800" b="1" err="1">
                <a:solidFill>
                  <a:srgbClr val="4A85AD"/>
                </a:solidFill>
              </a:rPr>
              <a:t>into</a:t>
            </a:r>
            <a:r>
              <a:rPr lang="lv-LV" sz="1800" b="1">
                <a:solidFill>
                  <a:srgbClr val="4A85AD"/>
                </a:solidFill>
              </a:rPr>
              <a:t> </a:t>
            </a:r>
            <a:r>
              <a:rPr lang="lv-LV" sz="1800" err="1">
                <a:solidFill>
                  <a:srgbClr val="4A85AD"/>
                </a:solidFill>
              </a:rPr>
              <a:t>storage</a:t>
            </a:r>
            <a:endParaRPr lang="lv-LV" sz="1800">
              <a:solidFill>
                <a:srgbClr val="4A85AD"/>
              </a:solidFill>
            </a:endParaRPr>
          </a:p>
          <a:p>
            <a:pPr marL="457200" indent="-457200">
              <a:lnSpc>
                <a:spcPct val="150000"/>
              </a:lnSpc>
              <a:spcBef>
                <a:spcPts val="300"/>
              </a:spcBef>
              <a:buFont typeface="+mj-lt"/>
              <a:buAutoNum type="arabicPeriod"/>
            </a:pPr>
            <a:r>
              <a:rPr lang="lv-LV" sz="2400">
                <a:solidFill>
                  <a:srgbClr val="4A85AD"/>
                </a:solidFill>
              </a:rPr>
              <a:t>… </a:t>
            </a:r>
            <a:r>
              <a:rPr lang="lv-LV" sz="2400" err="1">
                <a:solidFill>
                  <a:srgbClr val="4A85AD"/>
                </a:solidFill>
              </a:rPr>
              <a:t>other</a:t>
            </a:r>
            <a:r>
              <a:rPr lang="lv-LV" sz="2400">
                <a:solidFill>
                  <a:srgbClr val="4A85AD"/>
                </a:solidFill>
              </a:rPr>
              <a:t>, </a:t>
            </a:r>
            <a:r>
              <a:rPr lang="lv-LV" sz="2400" err="1">
                <a:solidFill>
                  <a:srgbClr val="4A85AD"/>
                </a:solidFill>
              </a:rPr>
              <a:t>storage</a:t>
            </a:r>
            <a:r>
              <a:rPr lang="lv-LV" sz="2400">
                <a:solidFill>
                  <a:srgbClr val="4A85AD"/>
                </a:solidFill>
              </a:rPr>
              <a:t> </a:t>
            </a:r>
            <a:r>
              <a:rPr lang="lv-LV" sz="2400" err="1">
                <a:solidFill>
                  <a:srgbClr val="4A85AD"/>
                </a:solidFill>
              </a:rPr>
              <a:t>specific</a:t>
            </a:r>
            <a:r>
              <a:rPr lang="lv-LV" sz="2400">
                <a:solidFill>
                  <a:srgbClr val="4A85AD"/>
                </a:solidFill>
              </a:rPr>
              <a:t> elements</a:t>
            </a:r>
          </a:p>
          <a:p>
            <a:pPr lvl="2" indent="0">
              <a:buNone/>
            </a:pPr>
            <a:endParaRPr lang="en-US">
              <a:ea typeface="+mn-ea"/>
            </a:endParaRPr>
          </a:p>
          <a:p>
            <a:endParaRPr lang="en-US"/>
          </a:p>
        </p:txBody>
      </p:sp>
      <p:pic>
        <p:nvPicPr>
          <p:cNvPr id="5" name="Graphic 4">
            <a:extLst>
              <a:ext uri="{FF2B5EF4-FFF2-40B4-BE49-F238E27FC236}">
                <a16:creationId xmlns:a16="http://schemas.microsoft.com/office/drawing/2014/main" id="{9FF1A047-920C-BD7B-25C5-60DF9A2F51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22144" y="1306971"/>
            <a:ext cx="5507946" cy="5507946"/>
          </a:xfrm>
          <a:prstGeom prst="rect">
            <a:avLst/>
          </a:prstGeom>
        </p:spPr>
      </p:pic>
      <p:sp>
        <p:nvSpPr>
          <p:cNvPr id="2" name="Title 2">
            <a:extLst>
              <a:ext uri="{FF2B5EF4-FFF2-40B4-BE49-F238E27FC236}">
                <a16:creationId xmlns:a16="http://schemas.microsoft.com/office/drawing/2014/main" id="{02979585-C628-CAD6-FB1B-232460843528}"/>
              </a:ext>
            </a:extLst>
          </p:cNvPr>
          <p:cNvSpPr txBox="1">
            <a:spLocks/>
          </p:cNvSpPr>
          <p:nvPr/>
        </p:nvSpPr>
        <p:spPr>
          <a:xfrm>
            <a:off x="311357" y="764704"/>
            <a:ext cx="5960569" cy="432048"/>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2800" b="1" kern="1200">
                <a:solidFill>
                  <a:srgbClr val="1A6597"/>
                </a:solidFill>
                <a:latin typeface="Arial" panose="020B0604020202020204" pitchFamily="34" charset="0"/>
                <a:ea typeface="+mj-ea"/>
                <a:cs typeface="Arial" panose="020B0604020202020204" pitchFamily="34" charset="0"/>
              </a:defRPr>
            </a:lvl1pPr>
          </a:lstStyle>
          <a:p>
            <a:r>
              <a:rPr lang="en-US"/>
              <a:t>General storage business process</a:t>
            </a:r>
          </a:p>
        </p:txBody>
      </p:sp>
    </p:spTree>
    <p:extLst>
      <p:ext uri="{BB962C8B-B14F-4D97-AF65-F5344CB8AC3E}">
        <p14:creationId xmlns:p14="http://schemas.microsoft.com/office/powerpoint/2010/main" val="1387468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35360" y="764704"/>
            <a:ext cx="10451910" cy="393802"/>
          </a:xfrm>
        </p:spPr>
        <p:txBody>
          <a:bodyPr>
            <a:normAutofit fontScale="90000"/>
          </a:bodyPr>
          <a:lstStyle/>
          <a:p>
            <a:r>
              <a:rPr lang="en-US"/>
              <a:t>Business Process – Transfers</a:t>
            </a:r>
            <a:endParaRPr lang="fr-BE">
              <a:solidFill>
                <a:srgbClr val="1A6597"/>
              </a:solidFill>
            </a:endParaRPr>
          </a:p>
        </p:txBody>
      </p:sp>
      <p:sp>
        <p:nvSpPr>
          <p:cNvPr id="4" name="Text Placeholder 3"/>
          <p:cNvSpPr>
            <a:spLocks noGrp="1"/>
          </p:cNvSpPr>
          <p:nvPr>
            <p:ph type="body" sz="quarter" idx="10"/>
          </p:nvPr>
        </p:nvSpPr>
        <p:spPr/>
        <p:txBody>
          <a:bodyPr/>
          <a:lstStyle/>
          <a:p>
            <a:r>
              <a:rPr lang="fr-BE"/>
              <a:t>17</a:t>
            </a:r>
          </a:p>
        </p:txBody>
      </p:sp>
      <p:sp>
        <p:nvSpPr>
          <p:cNvPr id="6" name="Content Placeholder 1">
            <a:extLst>
              <a:ext uri="{FF2B5EF4-FFF2-40B4-BE49-F238E27FC236}">
                <a16:creationId xmlns:a16="http://schemas.microsoft.com/office/drawing/2014/main" id="{068ADB0B-11C0-A82D-70AD-5B98B48E1237}"/>
              </a:ext>
            </a:extLst>
          </p:cNvPr>
          <p:cNvSpPr>
            <a:spLocks noGrp="1"/>
          </p:cNvSpPr>
          <p:nvPr>
            <p:ph idx="1"/>
          </p:nvPr>
        </p:nvSpPr>
        <p:spPr>
          <a:xfrm>
            <a:off x="335360" y="1379908"/>
            <a:ext cx="11593288" cy="5286706"/>
          </a:xfrm>
        </p:spPr>
        <p:txBody>
          <a:bodyPr>
            <a:normAutofit/>
          </a:bodyPr>
          <a:lstStyle/>
          <a:p>
            <a:pPr>
              <a:lnSpc>
                <a:spcPct val="150000"/>
              </a:lnSpc>
              <a:buClr>
                <a:srgbClr val="F16B2E"/>
              </a:buClr>
            </a:pPr>
            <a:r>
              <a:rPr lang="en-US" sz="2400"/>
              <a:t>Necessity – to perform transactions within storage</a:t>
            </a:r>
          </a:p>
          <a:p>
            <a:pPr>
              <a:lnSpc>
                <a:spcPct val="150000"/>
              </a:lnSpc>
              <a:buClr>
                <a:srgbClr val="F16B2E"/>
              </a:buClr>
            </a:pPr>
            <a:r>
              <a:rPr lang="en-US" sz="2400"/>
              <a:t>	1. Transfer of commodity</a:t>
            </a:r>
            <a:r>
              <a:rPr lang="lv-LV" sz="2400"/>
              <a:t> (</a:t>
            </a:r>
            <a:r>
              <a:rPr lang="lv-LV" sz="2400" err="1"/>
              <a:t>gas</a:t>
            </a:r>
            <a:r>
              <a:rPr lang="lv-LV" sz="2400"/>
              <a:t>)</a:t>
            </a:r>
            <a:endParaRPr lang="en-US" sz="2400"/>
          </a:p>
          <a:p>
            <a:pPr>
              <a:lnSpc>
                <a:spcPct val="150000"/>
              </a:lnSpc>
              <a:buClr>
                <a:srgbClr val="F16B2E"/>
              </a:buClr>
            </a:pPr>
            <a:r>
              <a:rPr lang="en-US" sz="2400"/>
              <a:t>	2. Transfer of capacity</a:t>
            </a:r>
            <a:r>
              <a:rPr lang="lv-LV" sz="2400"/>
              <a:t> (</a:t>
            </a:r>
            <a:r>
              <a:rPr lang="lv-LV" sz="2400" err="1"/>
              <a:t>storage</a:t>
            </a:r>
            <a:r>
              <a:rPr lang="lv-LV" sz="2400"/>
              <a:t>, </a:t>
            </a:r>
            <a:r>
              <a:rPr lang="lv-LV" sz="2400" err="1"/>
              <a:t>withdrawal</a:t>
            </a:r>
            <a:r>
              <a:rPr lang="lv-LV" sz="2400"/>
              <a:t>, </a:t>
            </a:r>
            <a:r>
              <a:rPr lang="lv-LV" sz="2400" err="1"/>
              <a:t>injection</a:t>
            </a:r>
            <a:r>
              <a:rPr lang="lv-LV" sz="2400"/>
              <a:t>, </a:t>
            </a:r>
            <a:r>
              <a:rPr lang="lv-LV" sz="2400" err="1"/>
              <a:t>product</a:t>
            </a:r>
            <a:r>
              <a:rPr lang="lv-LV" sz="2400"/>
              <a:t>)</a:t>
            </a:r>
            <a:endParaRPr lang="en-US" sz="2400"/>
          </a:p>
          <a:p>
            <a:pPr>
              <a:lnSpc>
                <a:spcPct val="150000"/>
              </a:lnSpc>
              <a:buClr>
                <a:srgbClr val="F16B2E"/>
              </a:buClr>
            </a:pPr>
            <a:r>
              <a:rPr lang="en-US" sz="2400"/>
              <a:t>	3. Transfer of capacity + commodity</a:t>
            </a:r>
            <a:r>
              <a:rPr lang="lv-LV" sz="2400"/>
              <a:t> («</a:t>
            </a:r>
            <a:r>
              <a:rPr lang="lv-LV" sz="2400" err="1"/>
              <a:t>all-or-nothing</a:t>
            </a:r>
            <a:r>
              <a:rPr lang="lv-LV" sz="2400"/>
              <a:t>» </a:t>
            </a:r>
            <a:r>
              <a:rPr lang="lv-LV" sz="2400" err="1"/>
              <a:t>scenario</a:t>
            </a:r>
            <a:r>
              <a:rPr lang="lv-LV" sz="2400"/>
              <a:t>)</a:t>
            </a:r>
            <a:endParaRPr lang="en-US" sz="2400"/>
          </a:p>
          <a:p>
            <a:pPr>
              <a:lnSpc>
                <a:spcPct val="150000"/>
              </a:lnSpc>
              <a:buClr>
                <a:srgbClr val="F16B2E"/>
              </a:buClr>
            </a:pPr>
            <a:r>
              <a:rPr lang="en-US" sz="2400"/>
              <a:t>	4. More complex or market-specific transactions</a:t>
            </a:r>
          </a:p>
          <a:p>
            <a:pPr>
              <a:lnSpc>
                <a:spcPct val="150000"/>
              </a:lnSpc>
              <a:buClr>
                <a:srgbClr val="F16B2E"/>
              </a:buClr>
            </a:pPr>
            <a:r>
              <a:rPr lang="lv-LV" sz="2400" b="1" err="1"/>
              <a:t>Products</a:t>
            </a:r>
            <a:r>
              <a:rPr lang="en-US" sz="2400"/>
              <a:t>: </a:t>
            </a:r>
          </a:p>
          <a:p>
            <a:pPr>
              <a:spcBef>
                <a:spcPts val="0"/>
              </a:spcBef>
              <a:buClr>
                <a:srgbClr val="F16B2E"/>
              </a:buClr>
            </a:pPr>
            <a:r>
              <a:rPr lang="lv-LV" sz="2400"/>
              <a:t>Sets </a:t>
            </a:r>
            <a:r>
              <a:rPr lang="lv-LV" sz="2400" err="1"/>
              <a:t>of</a:t>
            </a:r>
            <a:r>
              <a:rPr lang="lv-LV" sz="2400"/>
              <a:t> </a:t>
            </a:r>
            <a:r>
              <a:rPr lang="lv-LV" sz="2400" err="1"/>
              <a:t>rights</a:t>
            </a:r>
            <a:r>
              <a:rPr lang="lv-LV" sz="2400"/>
              <a:t> to </a:t>
            </a:r>
            <a:r>
              <a:rPr lang="lv-LV" sz="2400" err="1"/>
              <a:t>use</a:t>
            </a:r>
            <a:r>
              <a:rPr lang="lv-LV" sz="2400"/>
              <a:t> </a:t>
            </a:r>
            <a:r>
              <a:rPr lang="lv-LV" sz="2400" err="1"/>
              <a:t>certain</a:t>
            </a:r>
            <a:r>
              <a:rPr lang="lv-LV" sz="2400"/>
              <a:t> </a:t>
            </a:r>
            <a:r>
              <a:rPr lang="lv-LV" sz="2400" err="1"/>
              <a:t>activities</a:t>
            </a:r>
            <a:r>
              <a:rPr lang="lv-LV" sz="2400"/>
              <a:t> </a:t>
            </a:r>
            <a:r>
              <a:rPr lang="lv-LV" sz="2400" err="1"/>
              <a:t>at</a:t>
            </a:r>
            <a:r>
              <a:rPr lang="lv-LV" sz="2400"/>
              <a:t> </a:t>
            </a:r>
            <a:r>
              <a:rPr lang="lv-LV" sz="2400" err="1"/>
              <a:t>storage</a:t>
            </a:r>
            <a:r>
              <a:rPr lang="lv-LV" sz="2400"/>
              <a:t> (</a:t>
            </a:r>
            <a:r>
              <a:rPr lang="lv-LV" sz="2400" err="1"/>
              <a:t>storages</a:t>
            </a:r>
            <a:r>
              <a:rPr lang="lv-LV" sz="2400"/>
              <a:t>).</a:t>
            </a:r>
          </a:p>
          <a:p>
            <a:pPr>
              <a:buClr>
                <a:srgbClr val="F16B2E"/>
              </a:buClr>
              <a:tabLst>
                <a:tab pos="1438275" algn="l"/>
              </a:tabLst>
            </a:pPr>
            <a:r>
              <a:rPr lang="lv-LV" sz="2400" b="1" u="sng"/>
              <a:t>Example:</a:t>
            </a:r>
            <a:r>
              <a:rPr lang="lv-LV" sz="2400"/>
              <a:t> SBU or Standard Bund</a:t>
            </a:r>
            <a:r>
              <a:rPr lang="en-US" sz="2400"/>
              <a:t>l</a:t>
            </a:r>
            <a:r>
              <a:rPr lang="lv-LV" sz="2400"/>
              <a:t>ed </a:t>
            </a:r>
            <a:r>
              <a:rPr lang="lv-LV" sz="2400" err="1"/>
              <a:t>Unit</a:t>
            </a:r>
            <a:r>
              <a:rPr lang="lv-LV" sz="2400"/>
              <a:t> </a:t>
            </a:r>
            <a:r>
              <a:rPr lang="en-US" sz="2400"/>
              <a:t> </a:t>
            </a:r>
            <a:br>
              <a:rPr lang="en-US" sz="2400"/>
            </a:br>
            <a:r>
              <a:rPr lang="en-US" sz="2400"/>
              <a:t>	</a:t>
            </a:r>
            <a:r>
              <a:rPr lang="lv-LV" sz="2400"/>
              <a:t>(Storage capacity, injection and wit</a:t>
            </a:r>
            <a:r>
              <a:rPr lang="en-US" sz="2400"/>
              <a:t>h</a:t>
            </a:r>
            <a:r>
              <a:rPr lang="lv-LV" sz="2400"/>
              <a:t>drawal capacities)  </a:t>
            </a:r>
            <a:endParaRPr lang="en-US" sz="2400"/>
          </a:p>
          <a:p>
            <a:endParaRPr lang="en-US"/>
          </a:p>
        </p:txBody>
      </p:sp>
    </p:spTree>
    <p:extLst>
      <p:ext uri="{BB962C8B-B14F-4D97-AF65-F5344CB8AC3E}">
        <p14:creationId xmlns:p14="http://schemas.microsoft.com/office/powerpoint/2010/main" val="1600090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35360" y="764704"/>
            <a:ext cx="10451910" cy="393802"/>
          </a:xfrm>
        </p:spPr>
        <p:txBody>
          <a:bodyPr>
            <a:normAutofit fontScale="90000"/>
          </a:bodyPr>
          <a:lstStyle/>
          <a:p>
            <a:r>
              <a:rPr lang="en-US"/>
              <a:t>STOREQ / STOCON Messages</a:t>
            </a:r>
            <a:endParaRPr lang="fr-BE">
              <a:solidFill>
                <a:srgbClr val="1A6597"/>
              </a:solidFill>
            </a:endParaRPr>
          </a:p>
        </p:txBody>
      </p:sp>
      <p:sp>
        <p:nvSpPr>
          <p:cNvPr id="4" name="Text Placeholder 3"/>
          <p:cNvSpPr>
            <a:spLocks noGrp="1"/>
          </p:cNvSpPr>
          <p:nvPr>
            <p:ph type="body" sz="quarter" idx="10"/>
          </p:nvPr>
        </p:nvSpPr>
        <p:spPr/>
        <p:txBody>
          <a:bodyPr/>
          <a:lstStyle/>
          <a:p>
            <a:r>
              <a:rPr lang="fr-BE"/>
              <a:t>17</a:t>
            </a:r>
          </a:p>
        </p:txBody>
      </p:sp>
      <p:sp>
        <p:nvSpPr>
          <p:cNvPr id="6" name="Content Placeholder 1">
            <a:extLst>
              <a:ext uri="{FF2B5EF4-FFF2-40B4-BE49-F238E27FC236}">
                <a16:creationId xmlns:a16="http://schemas.microsoft.com/office/drawing/2014/main" id="{068ADB0B-11C0-A82D-70AD-5B98B48E1237}"/>
              </a:ext>
            </a:extLst>
          </p:cNvPr>
          <p:cNvSpPr>
            <a:spLocks noGrp="1"/>
          </p:cNvSpPr>
          <p:nvPr>
            <p:ph idx="1"/>
          </p:nvPr>
        </p:nvSpPr>
        <p:spPr>
          <a:xfrm>
            <a:off x="335360" y="1371600"/>
            <a:ext cx="11856640" cy="4754565"/>
          </a:xfrm>
        </p:spPr>
        <p:txBody>
          <a:bodyPr/>
          <a:lstStyle/>
          <a:p>
            <a:pPr>
              <a:buClr>
                <a:srgbClr val="F16B2E"/>
              </a:buClr>
            </a:pPr>
            <a:r>
              <a:rPr lang="en-US" sz="2400" b="1" kern="0"/>
              <a:t>Solution</a:t>
            </a:r>
            <a:r>
              <a:rPr lang="en-US" sz="2400" kern="0"/>
              <a:t>: </a:t>
            </a:r>
          </a:p>
          <a:p>
            <a:pPr>
              <a:buClr>
                <a:srgbClr val="F16B2E"/>
              </a:buClr>
            </a:pPr>
            <a:r>
              <a:rPr lang="en-US" sz="2150" kern="0"/>
              <a:t>To implement standardized yet flexible messaging solution to cover </a:t>
            </a:r>
            <a:r>
              <a:rPr lang="lv-LV" sz="2150" kern="0"/>
              <a:t>as </a:t>
            </a:r>
            <a:r>
              <a:rPr lang="en-US" sz="2150" kern="0"/>
              <a:t>many cases</a:t>
            </a:r>
            <a:r>
              <a:rPr lang="lv-LV" sz="2150" kern="0"/>
              <a:t> </a:t>
            </a:r>
            <a:r>
              <a:rPr lang="lv-LV" sz="2150" kern="0" err="1"/>
              <a:t>as</a:t>
            </a:r>
            <a:r>
              <a:rPr lang="lv-LV" sz="2150" kern="0"/>
              <a:t> </a:t>
            </a:r>
            <a:r>
              <a:rPr lang="lv-LV" sz="2150" kern="0" err="1"/>
              <a:t>possible</a:t>
            </a:r>
            <a:endParaRPr lang="en-US" sz="2150" kern="0"/>
          </a:p>
        </p:txBody>
      </p:sp>
      <p:pic>
        <p:nvPicPr>
          <p:cNvPr id="7" name="Graphic 6">
            <a:extLst>
              <a:ext uri="{FF2B5EF4-FFF2-40B4-BE49-F238E27FC236}">
                <a16:creationId xmlns:a16="http://schemas.microsoft.com/office/drawing/2014/main" id="{6361C9B8-ABB1-1F9B-F8E5-715BDA249F6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4259"/>
          <a:stretch/>
        </p:blipFill>
        <p:spPr>
          <a:xfrm>
            <a:off x="1580521" y="2209800"/>
            <a:ext cx="9030958" cy="4197678"/>
          </a:xfrm>
          <a:prstGeom prst="rect">
            <a:avLst/>
          </a:prstGeom>
        </p:spPr>
      </p:pic>
    </p:spTree>
    <p:extLst>
      <p:ext uri="{BB962C8B-B14F-4D97-AF65-F5344CB8AC3E}">
        <p14:creationId xmlns:p14="http://schemas.microsoft.com/office/powerpoint/2010/main" val="4264050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F994-46C1-BCEB-3F6E-01727C106011}"/>
              </a:ext>
            </a:extLst>
          </p:cNvPr>
          <p:cNvSpPr>
            <a:spLocks noGrp="1"/>
          </p:cNvSpPr>
          <p:nvPr>
            <p:ph type="title"/>
          </p:nvPr>
        </p:nvSpPr>
        <p:spPr/>
        <p:txBody>
          <a:bodyPr/>
          <a:lstStyle/>
          <a:p>
            <a:r>
              <a:rPr lang="en-US" b="1"/>
              <a:t>Workshop Agenda</a:t>
            </a:r>
          </a:p>
        </p:txBody>
      </p:sp>
      <p:sp>
        <p:nvSpPr>
          <p:cNvPr id="7" name="Content Placeholder 6">
            <a:extLst>
              <a:ext uri="{FF2B5EF4-FFF2-40B4-BE49-F238E27FC236}">
                <a16:creationId xmlns:a16="http://schemas.microsoft.com/office/drawing/2014/main" id="{85CADE6E-0C48-55FD-5947-A2A5A1C1A8CE}"/>
              </a:ext>
            </a:extLst>
          </p:cNvPr>
          <p:cNvSpPr>
            <a:spLocks noGrp="1"/>
          </p:cNvSpPr>
          <p:nvPr>
            <p:ph idx="1"/>
          </p:nvPr>
        </p:nvSpPr>
        <p:spPr>
          <a:xfrm>
            <a:off x="838199" y="2228495"/>
            <a:ext cx="11273725" cy="4062767"/>
          </a:xfrm>
        </p:spPr>
        <p:txBody>
          <a:bodyPr/>
          <a:lstStyle/>
          <a:p>
            <a:r>
              <a:rPr lang="en-US"/>
              <a:t>Introduction to EASEE-gas and Edig@s</a:t>
            </a:r>
          </a:p>
          <a:p>
            <a:r>
              <a:rPr lang="en-US"/>
              <a:t>Storage customer requirements</a:t>
            </a:r>
          </a:p>
          <a:p>
            <a:r>
              <a:rPr lang="en-US"/>
              <a:t>Storage business process and messages for inventory and capacity </a:t>
            </a:r>
          </a:p>
          <a:p>
            <a:r>
              <a:rPr lang="en-US"/>
              <a:t>Storage business process and messages for transfer </a:t>
            </a:r>
          </a:p>
          <a:p>
            <a:r>
              <a:rPr lang="en-US"/>
              <a:t>LNG business process and messages</a:t>
            </a:r>
          </a:p>
          <a:p>
            <a:r>
              <a:rPr lang="en-US"/>
              <a:t>Q&amp;A Session</a:t>
            </a:r>
          </a:p>
          <a:p>
            <a:endParaRPr lang="en-US"/>
          </a:p>
          <a:p>
            <a:endParaRPr lang="en-US"/>
          </a:p>
          <a:p>
            <a:endParaRPr lang="en-US"/>
          </a:p>
        </p:txBody>
      </p:sp>
    </p:spTree>
    <p:extLst>
      <p:ext uri="{BB962C8B-B14F-4D97-AF65-F5344CB8AC3E}">
        <p14:creationId xmlns:p14="http://schemas.microsoft.com/office/powerpoint/2010/main" val="1845900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fr-BE"/>
              <a:t>17</a:t>
            </a:r>
          </a:p>
        </p:txBody>
      </p:sp>
      <p:sp>
        <p:nvSpPr>
          <p:cNvPr id="2" name="Title 2">
            <a:extLst>
              <a:ext uri="{FF2B5EF4-FFF2-40B4-BE49-F238E27FC236}">
                <a16:creationId xmlns:a16="http://schemas.microsoft.com/office/drawing/2014/main" id="{145B968D-4234-51E2-5DD0-1E56461DC235}"/>
              </a:ext>
            </a:extLst>
          </p:cNvPr>
          <p:cNvSpPr txBox="1">
            <a:spLocks/>
          </p:cNvSpPr>
          <p:nvPr/>
        </p:nvSpPr>
        <p:spPr>
          <a:xfrm>
            <a:off x="335360" y="573502"/>
            <a:ext cx="6550349" cy="9084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1A6597"/>
                </a:solidFill>
                <a:latin typeface="Arial" panose="020B0604020202020204" pitchFamily="34" charset="0"/>
                <a:ea typeface="+mj-ea"/>
                <a:cs typeface="Arial" panose="020B0604020202020204" pitchFamily="34" charset="0"/>
              </a:defRPr>
            </a:lvl1pPr>
          </a:lstStyle>
          <a:p>
            <a:r>
              <a:rPr lang="en-US" sz="2500"/>
              <a:t>Use case examples </a:t>
            </a:r>
          </a:p>
          <a:p>
            <a:r>
              <a:rPr lang="en-US" sz="2500"/>
              <a:t>Transfer of commodity </a:t>
            </a:r>
          </a:p>
          <a:p>
            <a:r>
              <a:rPr lang="en-US" sz="2500"/>
              <a:t>Before the transaction</a:t>
            </a:r>
            <a:endParaRPr lang="fr-BE" sz="2500"/>
          </a:p>
        </p:txBody>
      </p:sp>
      <p:sp>
        <p:nvSpPr>
          <p:cNvPr id="3" name="TextBox 2">
            <a:extLst>
              <a:ext uri="{FF2B5EF4-FFF2-40B4-BE49-F238E27FC236}">
                <a16:creationId xmlns:a16="http://schemas.microsoft.com/office/drawing/2014/main" id="{06512598-2E32-AD92-75CC-05B776A93B16}"/>
              </a:ext>
            </a:extLst>
          </p:cNvPr>
          <p:cNvSpPr txBox="1"/>
          <p:nvPr/>
        </p:nvSpPr>
        <p:spPr>
          <a:xfrm>
            <a:off x="398859" y="5227023"/>
            <a:ext cx="1570901" cy="461665"/>
          </a:xfrm>
          <a:prstGeom prst="rect">
            <a:avLst/>
          </a:prstGeom>
          <a:noFill/>
        </p:spPr>
        <p:txBody>
          <a:bodyPr wrap="square" rtlCol="0">
            <a:spAutoFit/>
          </a:bodyPr>
          <a:lstStyle/>
          <a:p>
            <a:r>
              <a:rPr lang="lv-LV" sz="2400" b="1" err="1">
                <a:solidFill>
                  <a:srgbClr val="1A6597"/>
                </a:solidFill>
              </a:rPr>
              <a:t>Storage</a:t>
            </a:r>
            <a:r>
              <a:rPr lang="lv-LV" sz="2400" b="1">
                <a:solidFill>
                  <a:srgbClr val="1A6597"/>
                </a:solidFill>
              </a:rPr>
              <a:t> </a:t>
            </a:r>
            <a:endParaRPr lang="en-US" sz="2400" b="1">
              <a:solidFill>
                <a:srgbClr val="1A6597"/>
              </a:solidFill>
            </a:endParaRPr>
          </a:p>
        </p:txBody>
      </p:sp>
      <p:pic>
        <p:nvPicPr>
          <p:cNvPr id="9" name="Graphic 8">
            <a:extLst>
              <a:ext uri="{FF2B5EF4-FFF2-40B4-BE49-F238E27FC236}">
                <a16:creationId xmlns:a16="http://schemas.microsoft.com/office/drawing/2014/main" id="{FF2B50BF-1B74-D7EC-AE3A-8399A69B16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65980" y="2102179"/>
            <a:ext cx="8660040" cy="4618195"/>
          </a:xfrm>
          <a:prstGeom prst="rect">
            <a:avLst/>
          </a:prstGeom>
        </p:spPr>
      </p:pic>
      <p:sp>
        <p:nvSpPr>
          <p:cNvPr id="10" name="TextBox 9">
            <a:extLst>
              <a:ext uri="{FF2B5EF4-FFF2-40B4-BE49-F238E27FC236}">
                <a16:creationId xmlns:a16="http://schemas.microsoft.com/office/drawing/2014/main" id="{4B342554-3F5B-DF54-9646-9B85C5B0B90A}"/>
              </a:ext>
            </a:extLst>
          </p:cNvPr>
          <p:cNvSpPr txBox="1"/>
          <p:nvPr/>
        </p:nvSpPr>
        <p:spPr>
          <a:xfrm>
            <a:off x="356300" y="1939125"/>
            <a:ext cx="2089739" cy="369332"/>
          </a:xfrm>
          <a:prstGeom prst="rect">
            <a:avLst/>
          </a:prstGeom>
          <a:noFill/>
        </p:spPr>
        <p:txBody>
          <a:bodyPr wrap="none" rtlCol="0">
            <a:spAutoFit/>
          </a:bodyPr>
          <a:lstStyle/>
          <a:p>
            <a:r>
              <a:rPr lang="lv-LV" err="1"/>
              <a:t>Storage</a:t>
            </a:r>
            <a:r>
              <a:rPr lang="lv-LV"/>
              <a:t> </a:t>
            </a:r>
            <a:r>
              <a:rPr lang="lv-LV" err="1"/>
              <a:t>user</a:t>
            </a:r>
            <a:r>
              <a:rPr lang="lv-LV"/>
              <a:t> 1</a:t>
            </a:r>
            <a:r>
              <a:rPr lang="en-US"/>
              <a:t> </a:t>
            </a:r>
            <a:r>
              <a:rPr lang="lv-LV"/>
              <a:t>(SU1)</a:t>
            </a:r>
            <a:endParaRPr lang="en-US"/>
          </a:p>
        </p:txBody>
      </p:sp>
      <p:sp>
        <p:nvSpPr>
          <p:cNvPr id="15" name="TextBox 14">
            <a:extLst>
              <a:ext uri="{FF2B5EF4-FFF2-40B4-BE49-F238E27FC236}">
                <a16:creationId xmlns:a16="http://schemas.microsoft.com/office/drawing/2014/main" id="{887B4BB7-3F85-89FF-0EE9-1BCAE1D71C2E}"/>
              </a:ext>
            </a:extLst>
          </p:cNvPr>
          <p:cNvSpPr txBox="1"/>
          <p:nvPr/>
        </p:nvSpPr>
        <p:spPr>
          <a:xfrm>
            <a:off x="9767853" y="1925165"/>
            <a:ext cx="2036840" cy="369332"/>
          </a:xfrm>
          <a:prstGeom prst="rect">
            <a:avLst/>
          </a:prstGeom>
          <a:noFill/>
        </p:spPr>
        <p:txBody>
          <a:bodyPr wrap="none" rtlCol="0">
            <a:spAutoFit/>
          </a:bodyPr>
          <a:lstStyle/>
          <a:p>
            <a:r>
              <a:rPr lang="lv-LV" err="1"/>
              <a:t>Storage</a:t>
            </a:r>
            <a:r>
              <a:rPr lang="lv-LV"/>
              <a:t> </a:t>
            </a:r>
            <a:r>
              <a:rPr lang="lv-LV" err="1"/>
              <a:t>user</a:t>
            </a:r>
            <a:r>
              <a:rPr lang="lv-LV"/>
              <a:t> 2(SU2)</a:t>
            </a:r>
            <a:endParaRPr lang="en-US"/>
          </a:p>
        </p:txBody>
      </p:sp>
      <p:sp>
        <p:nvSpPr>
          <p:cNvPr id="16" name="Rectangle 15">
            <a:extLst>
              <a:ext uri="{FF2B5EF4-FFF2-40B4-BE49-F238E27FC236}">
                <a16:creationId xmlns:a16="http://schemas.microsoft.com/office/drawing/2014/main" id="{18A922C4-235D-8112-26C1-3523858ADCF6}"/>
              </a:ext>
            </a:extLst>
          </p:cNvPr>
          <p:cNvSpPr/>
          <p:nvPr/>
        </p:nvSpPr>
        <p:spPr>
          <a:xfrm>
            <a:off x="335361" y="1605435"/>
            <a:ext cx="11521280" cy="5190055"/>
          </a:xfrm>
          <a:prstGeom prst="rect">
            <a:avLst/>
          </a:prstGeom>
          <a:noFill/>
          <a:ln>
            <a:solidFill>
              <a:srgbClr val="4A85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2488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35360" y="787229"/>
            <a:ext cx="6792804" cy="697897"/>
          </a:xfrm>
        </p:spPr>
        <p:txBody>
          <a:bodyPr>
            <a:normAutofit fontScale="90000"/>
          </a:bodyPr>
          <a:lstStyle/>
          <a:p>
            <a:r>
              <a:rPr lang="lv-LV"/>
              <a:t>Use </a:t>
            </a:r>
            <a:r>
              <a:rPr lang="lv-LV" err="1"/>
              <a:t>case</a:t>
            </a:r>
            <a:r>
              <a:rPr lang="lv-LV"/>
              <a:t> </a:t>
            </a:r>
            <a:r>
              <a:rPr lang="lv-LV" err="1"/>
              <a:t>examples</a:t>
            </a:r>
            <a:r>
              <a:rPr lang="lv-LV" sz="2800" b="1" kern="0"/>
              <a:t> </a:t>
            </a:r>
            <a:br>
              <a:rPr lang="en-US" sz="2800" b="1" kern="0"/>
            </a:br>
            <a:r>
              <a:rPr lang="lv-LV" sz="2800" b="1" kern="0"/>
              <a:t>Transfer </a:t>
            </a:r>
            <a:r>
              <a:rPr lang="lv-LV" sz="2800" b="1" kern="0" err="1"/>
              <a:t>of</a:t>
            </a:r>
            <a:r>
              <a:rPr lang="lv-LV"/>
              <a:t> </a:t>
            </a:r>
            <a:r>
              <a:rPr lang="lv-LV" err="1"/>
              <a:t>commodit</a:t>
            </a:r>
            <a:r>
              <a:rPr lang="en-US"/>
              <a:t>y</a:t>
            </a:r>
            <a:endParaRPr lang="fr-BE">
              <a:solidFill>
                <a:srgbClr val="1A6597"/>
              </a:solidFill>
            </a:endParaRPr>
          </a:p>
        </p:txBody>
      </p:sp>
      <p:sp>
        <p:nvSpPr>
          <p:cNvPr id="4" name="Text Placeholder 3"/>
          <p:cNvSpPr>
            <a:spLocks noGrp="1"/>
          </p:cNvSpPr>
          <p:nvPr>
            <p:ph type="body" sz="quarter" idx="10"/>
          </p:nvPr>
        </p:nvSpPr>
        <p:spPr/>
        <p:txBody>
          <a:bodyPr/>
          <a:lstStyle/>
          <a:p>
            <a:r>
              <a:rPr lang="fr-BE"/>
              <a:t>17</a:t>
            </a:r>
          </a:p>
        </p:txBody>
      </p:sp>
      <p:pic>
        <p:nvPicPr>
          <p:cNvPr id="9" name="Graphic 8">
            <a:extLst>
              <a:ext uri="{FF2B5EF4-FFF2-40B4-BE49-F238E27FC236}">
                <a16:creationId xmlns:a16="http://schemas.microsoft.com/office/drawing/2014/main" id="{2F2DC9CA-3519-8987-AB1E-A705CBC416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24601" y="2117620"/>
            <a:ext cx="8672711" cy="4624952"/>
          </a:xfrm>
          <a:prstGeom prst="rect">
            <a:avLst/>
          </a:prstGeom>
        </p:spPr>
      </p:pic>
      <p:sp>
        <p:nvSpPr>
          <p:cNvPr id="10" name="TextBox 9">
            <a:extLst>
              <a:ext uri="{FF2B5EF4-FFF2-40B4-BE49-F238E27FC236}">
                <a16:creationId xmlns:a16="http://schemas.microsoft.com/office/drawing/2014/main" id="{57A0F0E5-EB7F-004C-5824-853098A6C235}"/>
              </a:ext>
            </a:extLst>
          </p:cNvPr>
          <p:cNvSpPr txBox="1"/>
          <p:nvPr/>
        </p:nvSpPr>
        <p:spPr>
          <a:xfrm>
            <a:off x="356300" y="1939125"/>
            <a:ext cx="2089739" cy="369332"/>
          </a:xfrm>
          <a:prstGeom prst="rect">
            <a:avLst/>
          </a:prstGeom>
          <a:noFill/>
        </p:spPr>
        <p:txBody>
          <a:bodyPr wrap="none" rtlCol="0">
            <a:spAutoFit/>
          </a:bodyPr>
          <a:lstStyle/>
          <a:p>
            <a:r>
              <a:rPr lang="lv-LV" err="1"/>
              <a:t>Storage</a:t>
            </a:r>
            <a:r>
              <a:rPr lang="lv-LV"/>
              <a:t> </a:t>
            </a:r>
            <a:r>
              <a:rPr lang="lv-LV" err="1"/>
              <a:t>user</a:t>
            </a:r>
            <a:r>
              <a:rPr lang="lv-LV"/>
              <a:t> 1</a:t>
            </a:r>
            <a:r>
              <a:rPr lang="en-US"/>
              <a:t> </a:t>
            </a:r>
            <a:r>
              <a:rPr lang="lv-LV"/>
              <a:t>(SU1)</a:t>
            </a:r>
            <a:endParaRPr lang="en-US"/>
          </a:p>
        </p:txBody>
      </p:sp>
      <p:sp>
        <p:nvSpPr>
          <p:cNvPr id="11" name="TextBox 10">
            <a:extLst>
              <a:ext uri="{FF2B5EF4-FFF2-40B4-BE49-F238E27FC236}">
                <a16:creationId xmlns:a16="http://schemas.microsoft.com/office/drawing/2014/main" id="{814EFE32-CF17-01E6-A950-06A4577BB066}"/>
              </a:ext>
            </a:extLst>
          </p:cNvPr>
          <p:cNvSpPr txBox="1"/>
          <p:nvPr/>
        </p:nvSpPr>
        <p:spPr>
          <a:xfrm>
            <a:off x="9767853" y="1925165"/>
            <a:ext cx="2036840" cy="369332"/>
          </a:xfrm>
          <a:prstGeom prst="rect">
            <a:avLst/>
          </a:prstGeom>
          <a:noFill/>
        </p:spPr>
        <p:txBody>
          <a:bodyPr wrap="none" rtlCol="0">
            <a:spAutoFit/>
          </a:bodyPr>
          <a:lstStyle/>
          <a:p>
            <a:r>
              <a:rPr lang="lv-LV" err="1"/>
              <a:t>Storage</a:t>
            </a:r>
            <a:r>
              <a:rPr lang="lv-LV"/>
              <a:t> </a:t>
            </a:r>
            <a:r>
              <a:rPr lang="lv-LV" err="1"/>
              <a:t>user</a:t>
            </a:r>
            <a:r>
              <a:rPr lang="lv-LV"/>
              <a:t> 2(SU2)</a:t>
            </a:r>
            <a:endParaRPr lang="en-US"/>
          </a:p>
        </p:txBody>
      </p:sp>
      <p:sp>
        <p:nvSpPr>
          <p:cNvPr id="12" name="Rectangle 11">
            <a:extLst>
              <a:ext uri="{FF2B5EF4-FFF2-40B4-BE49-F238E27FC236}">
                <a16:creationId xmlns:a16="http://schemas.microsoft.com/office/drawing/2014/main" id="{46351C95-75EA-ECBB-1B54-C6E03CE3D0FB}"/>
              </a:ext>
            </a:extLst>
          </p:cNvPr>
          <p:cNvSpPr/>
          <p:nvPr/>
        </p:nvSpPr>
        <p:spPr>
          <a:xfrm>
            <a:off x="335361" y="1605435"/>
            <a:ext cx="11521280" cy="5190055"/>
          </a:xfrm>
          <a:prstGeom prst="rect">
            <a:avLst/>
          </a:prstGeom>
          <a:noFill/>
          <a:ln>
            <a:solidFill>
              <a:srgbClr val="4A85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5B2B27B-3AFB-AB1F-581A-C33F73E4E687}"/>
              </a:ext>
            </a:extLst>
          </p:cNvPr>
          <p:cNvSpPr txBox="1"/>
          <p:nvPr/>
        </p:nvSpPr>
        <p:spPr>
          <a:xfrm>
            <a:off x="398859" y="5227023"/>
            <a:ext cx="1570901" cy="461665"/>
          </a:xfrm>
          <a:prstGeom prst="rect">
            <a:avLst/>
          </a:prstGeom>
          <a:noFill/>
        </p:spPr>
        <p:txBody>
          <a:bodyPr wrap="square" rtlCol="0">
            <a:spAutoFit/>
          </a:bodyPr>
          <a:lstStyle/>
          <a:p>
            <a:r>
              <a:rPr lang="lv-LV" sz="2400" b="1" err="1">
                <a:solidFill>
                  <a:srgbClr val="1A6597"/>
                </a:solidFill>
              </a:rPr>
              <a:t>Storage</a:t>
            </a:r>
            <a:r>
              <a:rPr lang="lv-LV" sz="2400" b="1">
                <a:solidFill>
                  <a:srgbClr val="1A6597"/>
                </a:solidFill>
              </a:rPr>
              <a:t> </a:t>
            </a:r>
            <a:endParaRPr lang="en-US" sz="2400" b="1">
              <a:solidFill>
                <a:srgbClr val="1A6597"/>
              </a:solidFill>
            </a:endParaRPr>
          </a:p>
        </p:txBody>
      </p:sp>
      <p:sp>
        <p:nvSpPr>
          <p:cNvPr id="14" name="TextBox 13">
            <a:extLst>
              <a:ext uri="{FF2B5EF4-FFF2-40B4-BE49-F238E27FC236}">
                <a16:creationId xmlns:a16="http://schemas.microsoft.com/office/drawing/2014/main" id="{E92FF2B7-6154-0F7B-BC1C-D7DEC450DF7B}"/>
              </a:ext>
            </a:extLst>
          </p:cNvPr>
          <p:cNvSpPr txBox="1"/>
          <p:nvPr/>
        </p:nvSpPr>
        <p:spPr>
          <a:xfrm>
            <a:off x="398859" y="5697228"/>
            <a:ext cx="2121093" cy="923330"/>
          </a:xfrm>
          <a:prstGeom prst="rect">
            <a:avLst/>
          </a:prstGeom>
          <a:noFill/>
        </p:spPr>
        <p:txBody>
          <a:bodyPr wrap="none" rtlCol="0">
            <a:spAutoFit/>
          </a:bodyPr>
          <a:lstStyle/>
          <a:p>
            <a:r>
              <a:rPr lang="lv-LV" err="1"/>
              <a:t>Each</a:t>
            </a:r>
            <a:r>
              <a:rPr lang="lv-LV"/>
              <a:t> </a:t>
            </a:r>
            <a:r>
              <a:rPr lang="lv-LV" err="1"/>
              <a:t>storage</a:t>
            </a:r>
            <a:r>
              <a:rPr lang="lv-LV"/>
              <a:t> </a:t>
            </a:r>
            <a:r>
              <a:rPr lang="lv-LV" err="1"/>
              <a:t>user</a:t>
            </a:r>
            <a:r>
              <a:rPr lang="lv-LV"/>
              <a:t> </a:t>
            </a:r>
          </a:p>
          <a:p>
            <a:r>
              <a:rPr lang="lv-LV" err="1"/>
              <a:t>keeps</a:t>
            </a:r>
            <a:r>
              <a:rPr lang="lv-LV"/>
              <a:t> </a:t>
            </a:r>
            <a:r>
              <a:rPr lang="lv-LV" err="1"/>
              <a:t>their</a:t>
            </a:r>
            <a:r>
              <a:rPr lang="lv-LV"/>
              <a:t> </a:t>
            </a:r>
          </a:p>
          <a:p>
            <a:r>
              <a:rPr lang="lv-LV" err="1"/>
              <a:t>product</a:t>
            </a:r>
            <a:r>
              <a:rPr lang="lv-LV"/>
              <a:t> </a:t>
            </a:r>
            <a:r>
              <a:rPr lang="lv-LV" err="1"/>
              <a:t>rights</a:t>
            </a:r>
            <a:endParaRPr lang="en-US"/>
          </a:p>
        </p:txBody>
      </p:sp>
      <p:sp>
        <p:nvSpPr>
          <p:cNvPr id="2" name="TextBox 1">
            <a:extLst>
              <a:ext uri="{FF2B5EF4-FFF2-40B4-BE49-F238E27FC236}">
                <a16:creationId xmlns:a16="http://schemas.microsoft.com/office/drawing/2014/main" id="{EB6B566C-24D3-780C-247E-8A713AE60F5A}"/>
              </a:ext>
            </a:extLst>
          </p:cNvPr>
          <p:cNvSpPr txBox="1"/>
          <p:nvPr/>
        </p:nvSpPr>
        <p:spPr>
          <a:xfrm>
            <a:off x="4195072" y="1636000"/>
            <a:ext cx="4756104" cy="461665"/>
          </a:xfrm>
          <a:prstGeom prst="rect">
            <a:avLst/>
          </a:prstGeom>
          <a:noFill/>
        </p:spPr>
        <p:txBody>
          <a:bodyPr wrap="square" rtlCol="0">
            <a:spAutoFit/>
          </a:bodyPr>
          <a:lstStyle/>
          <a:p>
            <a:pPr algn="ctr"/>
            <a:r>
              <a:rPr lang="en-US" sz="2400" b="1">
                <a:solidFill>
                  <a:srgbClr val="1A6597"/>
                </a:solidFill>
              </a:rPr>
              <a:t>Transfer 100 MWh commodity</a:t>
            </a:r>
          </a:p>
        </p:txBody>
      </p:sp>
      <p:cxnSp>
        <p:nvCxnSpPr>
          <p:cNvPr id="6" name="Straight Arrow Connector 5">
            <a:extLst>
              <a:ext uri="{FF2B5EF4-FFF2-40B4-BE49-F238E27FC236}">
                <a16:creationId xmlns:a16="http://schemas.microsoft.com/office/drawing/2014/main" id="{29E12DC4-EDDB-DB67-90CD-8E9440E05261}"/>
              </a:ext>
            </a:extLst>
          </p:cNvPr>
          <p:cNvCxnSpPr>
            <a:cxnSpLocks/>
          </p:cNvCxnSpPr>
          <p:nvPr/>
        </p:nvCxnSpPr>
        <p:spPr>
          <a:xfrm flipH="1" flipV="1">
            <a:off x="2466979" y="2088891"/>
            <a:ext cx="7256373" cy="1202"/>
          </a:xfrm>
          <a:prstGeom prst="straightConnector1">
            <a:avLst/>
          </a:prstGeom>
          <a:ln w="38100">
            <a:solidFill>
              <a:srgbClr val="1A6597"/>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4C73F4B4-0F1C-E163-DBEE-ED1D89506B01}"/>
              </a:ext>
            </a:extLst>
          </p:cNvPr>
          <p:cNvGrpSpPr/>
          <p:nvPr/>
        </p:nvGrpSpPr>
        <p:grpSpPr>
          <a:xfrm>
            <a:off x="398859" y="2967335"/>
            <a:ext cx="1570901" cy="461665"/>
            <a:chOff x="398859" y="2967335"/>
            <a:chExt cx="1570901" cy="461665"/>
          </a:xfrm>
        </p:grpSpPr>
        <p:cxnSp>
          <p:nvCxnSpPr>
            <p:cNvPr id="19" name="Straight Arrow Connector 18">
              <a:extLst>
                <a:ext uri="{FF2B5EF4-FFF2-40B4-BE49-F238E27FC236}">
                  <a16:creationId xmlns:a16="http://schemas.microsoft.com/office/drawing/2014/main" id="{7D8A12C5-7DD5-BA26-7380-44A63A5148DA}"/>
                </a:ext>
              </a:extLst>
            </p:cNvPr>
            <p:cNvCxnSpPr>
              <a:cxnSpLocks/>
            </p:cNvCxnSpPr>
            <p:nvPr/>
          </p:nvCxnSpPr>
          <p:spPr>
            <a:xfrm flipH="1">
              <a:off x="460145" y="3429000"/>
              <a:ext cx="1367060" cy="0"/>
            </a:xfrm>
            <a:prstGeom prst="straightConnector1">
              <a:avLst/>
            </a:prstGeom>
            <a:ln w="38100">
              <a:solidFill>
                <a:srgbClr val="F4852D"/>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24F46BA-43AB-C9FF-DEE8-4B568595F9BE}"/>
                </a:ext>
              </a:extLst>
            </p:cNvPr>
            <p:cNvSpPr txBox="1"/>
            <p:nvPr/>
          </p:nvSpPr>
          <p:spPr>
            <a:xfrm>
              <a:off x="398859" y="2967335"/>
              <a:ext cx="1570901" cy="461665"/>
            </a:xfrm>
            <a:prstGeom prst="rect">
              <a:avLst/>
            </a:prstGeom>
            <a:noFill/>
          </p:spPr>
          <p:txBody>
            <a:bodyPr wrap="square" rtlCol="0">
              <a:spAutoFit/>
            </a:bodyPr>
            <a:lstStyle/>
            <a:p>
              <a:r>
                <a:rPr lang="en-US" sz="2400" b="1">
                  <a:solidFill>
                    <a:srgbClr val="F4852D"/>
                  </a:solidFill>
                </a:rPr>
                <a:t>STOREQ</a:t>
              </a:r>
            </a:p>
          </p:txBody>
        </p:sp>
      </p:grpSp>
      <p:grpSp>
        <p:nvGrpSpPr>
          <p:cNvPr id="38" name="Group 37">
            <a:extLst>
              <a:ext uri="{FF2B5EF4-FFF2-40B4-BE49-F238E27FC236}">
                <a16:creationId xmlns:a16="http://schemas.microsoft.com/office/drawing/2014/main" id="{2CDBE510-3082-71EF-A787-00A063E0BFEE}"/>
              </a:ext>
            </a:extLst>
          </p:cNvPr>
          <p:cNvGrpSpPr/>
          <p:nvPr/>
        </p:nvGrpSpPr>
        <p:grpSpPr>
          <a:xfrm>
            <a:off x="10274671" y="2958795"/>
            <a:ext cx="1518470" cy="470205"/>
            <a:chOff x="10274671" y="2958795"/>
            <a:chExt cx="1518470" cy="470205"/>
          </a:xfrm>
        </p:grpSpPr>
        <p:cxnSp>
          <p:nvCxnSpPr>
            <p:cNvPr id="17" name="Straight Arrow Connector 16">
              <a:extLst>
                <a:ext uri="{FF2B5EF4-FFF2-40B4-BE49-F238E27FC236}">
                  <a16:creationId xmlns:a16="http://schemas.microsoft.com/office/drawing/2014/main" id="{BFA8CEAF-84F7-31F7-C4E5-92C0461E4954}"/>
                </a:ext>
              </a:extLst>
            </p:cNvPr>
            <p:cNvCxnSpPr>
              <a:cxnSpLocks/>
            </p:cNvCxnSpPr>
            <p:nvPr/>
          </p:nvCxnSpPr>
          <p:spPr>
            <a:xfrm flipH="1">
              <a:off x="10274671" y="3429000"/>
              <a:ext cx="1367060" cy="0"/>
            </a:xfrm>
            <a:prstGeom prst="straightConnector1">
              <a:avLst/>
            </a:prstGeom>
            <a:ln w="38100">
              <a:solidFill>
                <a:srgbClr val="F4852D"/>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16D1B5A-FFF2-A7D6-3E73-51130FC02B49}"/>
                </a:ext>
              </a:extLst>
            </p:cNvPr>
            <p:cNvSpPr txBox="1"/>
            <p:nvPr/>
          </p:nvSpPr>
          <p:spPr>
            <a:xfrm>
              <a:off x="10492200" y="2958795"/>
              <a:ext cx="1300941" cy="461665"/>
            </a:xfrm>
            <a:prstGeom prst="rect">
              <a:avLst/>
            </a:prstGeom>
            <a:noFill/>
          </p:spPr>
          <p:txBody>
            <a:bodyPr wrap="square" rtlCol="0">
              <a:spAutoFit/>
            </a:bodyPr>
            <a:lstStyle/>
            <a:p>
              <a:r>
                <a:rPr lang="en-US" sz="2400" b="1">
                  <a:solidFill>
                    <a:srgbClr val="F4852D"/>
                  </a:solidFill>
                </a:rPr>
                <a:t>STOREQ</a:t>
              </a:r>
            </a:p>
          </p:txBody>
        </p:sp>
      </p:grpSp>
      <p:grpSp>
        <p:nvGrpSpPr>
          <p:cNvPr id="36" name="Group 35">
            <a:extLst>
              <a:ext uri="{FF2B5EF4-FFF2-40B4-BE49-F238E27FC236}">
                <a16:creationId xmlns:a16="http://schemas.microsoft.com/office/drawing/2014/main" id="{1B14592E-7BA6-D08B-1D17-22236648A9D5}"/>
              </a:ext>
            </a:extLst>
          </p:cNvPr>
          <p:cNvGrpSpPr/>
          <p:nvPr/>
        </p:nvGrpSpPr>
        <p:grpSpPr>
          <a:xfrm>
            <a:off x="398859" y="4473106"/>
            <a:ext cx="1570901" cy="461665"/>
            <a:chOff x="398859" y="4473106"/>
            <a:chExt cx="1570901" cy="461665"/>
          </a:xfrm>
        </p:grpSpPr>
        <p:cxnSp>
          <p:nvCxnSpPr>
            <p:cNvPr id="26" name="Straight Arrow Connector 25">
              <a:extLst>
                <a:ext uri="{FF2B5EF4-FFF2-40B4-BE49-F238E27FC236}">
                  <a16:creationId xmlns:a16="http://schemas.microsoft.com/office/drawing/2014/main" id="{605F8DAA-AAFC-1F29-129C-F6D84A55F931}"/>
                </a:ext>
              </a:extLst>
            </p:cNvPr>
            <p:cNvCxnSpPr>
              <a:cxnSpLocks/>
            </p:cNvCxnSpPr>
            <p:nvPr/>
          </p:nvCxnSpPr>
          <p:spPr>
            <a:xfrm flipH="1">
              <a:off x="460145" y="4934771"/>
              <a:ext cx="1367060" cy="0"/>
            </a:xfrm>
            <a:prstGeom prst="straightConnector1">
              <a:avLst/>
            </a:prstGeom>
            <a:ln w="38100">
              <a:solidFill>
                <a:srgbClr val="F4852D"/>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1953472-0F85-F96C-E9B3-7B6DA5BCBC31}"/>
                </a:ext>
              </a:extLst>
            </p:cNvPr>
            <p:cNvSpPr txBox="1"/>
            <p:nvPr/>
          </p:nvSpPr>
          <p:spPr>
            <a:xfrm>
              <a:off x="398859" y="4473106"/>
              <a:ext cx="1570901" cy="461665"/>
            </a:xfrm>
            <a:prstGeom prst="rect">
              <a:avLst/>
            </a:prstGeom>
            <a:noFill/>
          </p:spPr>
          <p:txBody>
            <a:bodyPr wrap="square" rtlCol="0">
              <a:spAutoFit/>
            </a:bodyPr>
            <a:lstStyle/>
            <a:p>
              <a:pPr algn="r"/>
              <a:r>
                <a:rPr lang="en-US" sz="2400" b="1">
                  <a:solidFill>
                    <a:srgbClr val="F4852D"/>
                  </a:solidFill>
                </a:rPr>
                <a:t>STOCON</a:t>
              </a:r>
            </a:p>
          </p:txBody>
        </p:sp>
      </p:grpSp>
      <p:grpSp>
        <p:nvGrpSpPr>
          <p:cNvPr id="37" name="Group 36">
            <a:extLst>
              <a:ext uri="{FF2B5EF4-FFF2-40B4-BE49-F238E27FC236}">
                <a16:creationId xmlns:a16="http://schemas.microsoft.com/office/drawing/2014/main" id="{DBA4015D-697B-F0D1-0028-A036048DB6D0}"/>
              </a:ext>
            </a:extLst>
          </p:cNvPr>
          <p:cNvGrpSpPr/>
          <p:nvPr/>
        </p:nvGrpSpPr>
        <p:grpSpPr>
          <a:xfrm>
            <a:off x="10222242" y="4464566"/>
            <a:ext cx="1570900" cy="470205"/>
            <a:chOff x="10222242" y="4464566"/>
            <a:chExt cx="1570900" cy="470205"/>
          </a:xfrm>
        </p:grpSpPr>
        <p:cxnSp>
          <p:nvCxnSpPr>
            <p:cNvPr id="29" name="Straight Arrow Connector 28">
              <a:extLst>
                <a:ext uri="{FF2B5EF4-FFF2-40B4-BE49-F238E27FC236}">
                  <a16:creationId xmlns:a16="http://schemas.microsoft.com/office/drawing/2014/main" id="{A321015C-5BE2-A75D-D29E-9642281D8D24}"/>
                </a:ext>
              </a:extLst>
            </p:cNvPr>
            <p:cNvCxnSpPr>
              <a:cxnSpLocks/>
            </p:cNvCxnSpPr>
            <p:nvPr/>
          </p:nvCxnSpPr>
          <p:spPr>
            <a:xfrm flipH="1">
              <a:off x="10274671" y="4934771"/>
              <a:ext cx="1367060" cy="0"/>
            </a:xfrm>
            <a:prstGeom prst="straightConnector1">
              <a:avLst/>
            </a:prstGeom>
            <a:ln w="38100">
              <a:solidFill>
                <a:srgbClr val="F4852D"/>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84CED16-5D6D-4A91-4210-1A417FE58735}"/>
                </a:ext>
              </a:extLst>
            </p:cNvPr>
            <p:cNvSpPr txBox="1"/>
            <p:nvPr/>
          </p:nvSpPr>
          <p:spPr>
            <a:xfrm>
              <a:off x="10222242" y="4464566"/>
              <a:ext cx="1570900" cy="461665"/>
            </a:xfrm>
            <a:prstGeom prst="rect">
              <a:avLst/>
            </a:prstGeom>
            <a:noFill/>
          </p:spPr>
          <p:txBody>
            <a:bodyPr wrap="square" rtlCol="0">
              <a:spAutoFit/>
            </a:bodyPr>
            <a:lstStyle/>
            <a:p>
              <a:r>
                <a:rPr lang="en-US" sz="2400" b="1">
                  <a:solidFill>
                    <a:srgbClr val="F4852D"/>
                  </a:solidFill>
                </a:rPr>
                <a:t>STOCON</a:t>
              </a:r>
            </a:p>
          </p:txBody>
        </p:sp>
      </p:grpSp>
      <p:pic>
        <p:nvPicPr>
          <p:cNvPr id="34" name="Graphic 33">
            <a:extLst>
              <a:ext uri="{FF2B5EF4-FFF2-40B4-BE49-F238E27FC236}">
                <a16:creationId xmlns:a16="http://schemas.microsoft.com/office/drawing/2014/main" id="{6A8D75AB-3716-921E-5DAE-5419FE879A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27181" y="2120660"/>
            <a:ext cx="8660040" cy="4618195"/>
          </a:xfrm>
          <a:prstGeom prst="rect">
            <a:avLst/>
          </a:prstGeom>
        </p:spPr>
      </p:pic>
    </p:spTree>
    <p:extLst>
      <p:ext uri="{BB962C8B-B14F-4D97-AF65-F5344CB8AC3E}">
        <p14:creationId xmlns:p14="http://schemas.microsoft.com/office/powerpoint/2010/main" val="232124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1000" fill="hold"/>
                                        <p:tgtEl>
                                          <p:spTgt spid="38"/>
                                        </p:tgtEl>
                                        <p:attrNameLst>
                                          <p:attrName>ppt_x</p:attrName>
                                        </p:attrNameLst>
                                      </p:cBhvr>
                                      <p:tavLst>
                                        <p:tav tm="0">
                                          <p:val>
                                            <p:strVal val="1+#ppt_w/2"/>
                                          </p:val>
                                        </p:tav>
                                        <p:tav tm="100000">
                                          <p:val>
                                            <p:strVal val="#ppt_x"/>
                                          </p:val>
                                        </p:tav>
                                      </p:tavLst>
                                    </p:anim>
                                    <p:anim calcmode="lin" valueType="num">
                                      <p:cBhvr additive="base">
                                        <p:cTn id="14" dur="1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500"/>
                                        <p:tgtEl>
                                          <p:spTgt spid="34"/>
                                        </p:tgtEl>
                                      </p:cBhvr>
                                    </p:animEffect>
                                    <p:set>
                                      <p:cBhvr>
                                        <p:cTn id="19" dur="1" fill="hold">
                                          <p:stCondLst>
                                            <p:cond delay="1499"/>
                                          </p:stCondLst>
                                        </p:cTn>
                                        <p:tgtEl>
                                          <p:spTgt spid="34"/>
                                        </p:tgtEl>
                                        <p:attrNameLst>
                                          <p:attrName>style.visibility</p:attrName>
                                        </p:attrNameLst>
                                      </p:cBhvr>
                                      <p:to>
                                        <p:strVal val="hidden"/>
                                      </p:to>
                                    </p:se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1000"/>
                                        <p:tgtEl>
                                          <p:spTgt spid="36"/>
                                        </p:tgtEl>
                                      </p:cBhvr>
                                    </p:animEffect>
                                    <p:anim calcmode="lin" valueType="num">
                                      <p:cBhvr>
                                        <p:cTn id="29" dur="1000" fill="hold"/>
                                        <p:tgtEl>
                                          <p:spTgt spid="36"/>
                                        </p:tgtEl>
                                        <p:attrNameLst>
                                          <p:attrName>ppt_x</p:attrName>
                                        </p:attrNameLst>
                                      </p:cBhvr>
                                      <p:tavLst>
                                        <p:tav tm="0">
                                          <p:val>
                                            <p:strVal val="#ppt_x"/>
                                          </p:val>
                                        </p:tav>
                                        <p:tav tm="100000">
                                          <p:val>
                                            <p:strVal val="#ppt_x"/>
                                          </p:val>
                                        </p:tav>
                                      </p:tavLst>
                                    </p:anim>
                                    <p:anim calcmode="lin" valueType="num">
                                      <p:cBhvr>
                                        <p:cTn id="30" dur="1000" fill="hold"/>
                                        <p:tgtEl>
                                          <p:spTgt spid="3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1000"/>
                                        <p:tgtEl>
                                          <p:spTgt spid="37"/>
                                        </p:tgtEl>
                                      </p:cBhvr>
                                    </p:animEffect>
                                    <p:anim calcmode="lin" valueType="num">
                                      <p:cBhvr>
                                        <p:cTn id="34" dur="1000" fill="hold"/>
                                        <p:tgtEl>
                                          <p:spTgt spid="37"/>
                                        </p:tgtEl>
                                        <p:attrNameLst>
                                          <p:attrName>ppt_x</p:attrName>
                                        </p:attrNameLst>
                                      </p:cBhvr>
                                      <p:tavLst>
                                        <p:tav tm="0">
                                          <p:val>
                                            <p:strVal val="#ppt_x"/>
                                          </p:val>
                                        </p:tav>
                                        <p:tav tm="100000">
                                          <p:val>
                                            <p:strVal val="#ppt_x"/>
                                          </p:val>
                                        </p:tav>
                                      </p:tavLst>
                                    </p:anim>
                                    <p:anim calcmode="lin" valueType="num">
                                      <p:cBhvr>
                                        <p:cTn id="3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fr-BE"/>
              <a:t>17</a:t>
            </a:r>
          </a:p>
        </p:txBody>
      </p:sp>
      <p:sp>
        <p:nvSpPr>
          <p:cNvPr id="2" name="Title 2">
            <a:extLst>
              <a:ext uri="{FF2B5EF4-FFF2-40B4-BE49-F238E27FC236}">
                <a16:creationId xmlns:a16="http://schemas.microsoft.com/office/drawing/2014/main" id="{145B968D-4234-51E2-5DD0-1E56461DC235}"/>
              </a:ext>
            </a:extLst>
          </p:cNvPr>
          <p:cNvSpPr txBox="1">
            <a:spLocks/>
          </p:cNvSpPr>
          <p:nvPr/>
        </p:nvSpPr>
        <p:spPr>
          <a:xfrm>
            <a:off x="335360" y="573502"/>
            <a:ext cx="6550349" cy="9084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1A6597"/>
                </a:solidFill>
                <a:latin typeface="Arial" panose="020B0604020202020204" pitchFamily="34" charset="0"/>
                <a:ea typeface="+mj-ea"/>
                <a:cs typeface="Arial" panose="020B0604020202020204" pitchFamily="34" charset="0"/>
              </a:defRPr>
            </a:lvl1pPr>
          </a:lstStyle>
          <a:p>
            <a:r>
              <a:rPr lang="en-US" sz="2500"/>
              <a:t>Use case examples </a:t>
            </a:r>
          </a:p>
          <a:p>
            <a:r>
              <a:rPr lang="en-US" sz="2500"/>
              <a:t>Transfer of capacity + </a:t>
            </a:r>
            <a:r>
              <a:rPr lang="en-US" sz="2500" err="1"/>
              <a:t>comodity</a:t>
            </a:r>
            <a:r>
              <a:rPr lang="en-US" sz="2500"/>
              <a:t> </a:t>
            </a:r>
          </a:p>
          <a:p>
            <a:r>
              <a:rPr lang="en-US" sz="2500"/>
              <a:t>Before the transaction</a:t>
            </a:r>
            <a:endParaRPr lang="fr-BE" sz="2500"/>
          </a:p>
        </p:txBody>
      </p:sp>
      <p:sp>
        <p:nvSpPr>
          <p:cNvPr id="3" name="TextBox 2">
            <a:extLst>
              <a:ext uri="{FF2B5EF4-FFF2-40B4-BE49-F238E27FC236}">
                <a16:creationId xmlns:a16="http://schemas.microsoft.com/office/drawing/2014/main" id="{06512598-2E32-AD92-75CC-05B776A93B16}"/>
              </a:ext>
            </a:extLst>
          </p:cNvPr>
          <p:cNvSpPr txBox="1"/>
          <p:nvPr/>
        </p:nvSpPr>
        <p:spPr>
          <a:xfrm>
            <a:off x="398859" y="5227023"/>
            <a:ext cx="1570901" cy="461665"/>
          </a:xfrm>
          <a:prstGeom prst="rect">
            <a:avLst/>
          </a:prstGeom>
          <a:noFill/>
        </p:spPr>
        <p:txBody>
          <a:bodyPr wrap="square" rtlCol="0">
            <a:spAutoFit/>
          </a:bodyPr>
          <a:lstStyle/>
          <a:p>
            <a:r>
              <a:rPr lang="lv-LV" sz="2400" b="1" err="1">
                <a:solidFill>
                  <a:srgbClr val="1A6597"/>
                </a:solidFill>
              </a:rPr>
              <a:t>Storage</a:t>
            </a:r>
            <a:r>
              <a:rPr lang="lv-LV" sz="2400" b="1">
                <a:solidFill>
                  <a:srgbClr val="1A6597"/>
                </a:solidFill>
              </a:rPr>
              <a:t> </a:t>
            </a:r>
            <a:endParaRPr lang="en-US" sz="2400" b="1">
              <a:solidFill>
                <a:srgbClr val="1A6597"/>
              </a:solidFill>
            </a:endParaRPr>
          </a:p>
        </p:txBody>
      </p:sp>
      <p:pic>
        <p:nvPicPr>
          <p:cNvPr id="9" name="Graphic 8">
            <a:extLst>
              <a:ext uri="{FF2B5EF4-FFF2-40B4-BE49-F238E27FC236}">
                <a16:creationId xmlns:a16="http://schemas.microsoft.com/office/drawing/2014/main" id="{FF2B50BF-1B74-D7EC-AE3A-8399A69B16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65980" y="2102179"/>
            <a:ext cx="8660040" cy="4618195"/>
          </a:xfrm>
          <a:prstGeom prst="rect">
            <a:avLst/>
          </a:prstGeom>
        </p:spPr>
      </p:pic>
      <p:sp>
        <p:nvSpPr>
          <p:cNvPr id="10" name="TextBox 9">
            <a:extLst>
              <a:ext uri="{FF2B5EF4-FFF2-40B4-BE49-F238E27FC236}">
                <a16:creationId xmlns:a16="http://schemas.microsoft.com/office/drawing/2014/main" id="{4B342554-3F5B-DF54-9646-9B85C5B0B90A}"/>
              </a:ext>
            </a:extLst>
          </p:cNvPr>
          <p:cNvSpPr txBox="1"/>
          <p:nvPr/>
        </p:nvSpPr>
        <p:spPr>
          <a:xfrm>
            <a:off x="356300" y="1939125"/>
            <a:ext cx="2089739" cy="369332"/>
          </a:xfrm>
          <a:prstGeom prst="rect">
            <a:avLst/>
          </a:prstGeom>
          <a:noFill/>
        </p:spPr>
        <p:txBody>
          <a:bodyPr wrap="none" rtlCol="0">
            <a:spAutoFit/>
          </a:bodyPr>
          <a:lstStyle/>
          <a:p>
            <a:r>
              <a:rPr lang="lv-LV" err="1"/>
              <a:t>Storage</a:t>
            </a:r>
            <a:r>
              <a:rPr lang="lv-LV"/>
              <a:t> </a:t>
            </a:r>
            <a:r>
              <a:rPr lang="lv-LV" err="1"/>
              <a:t>user</a:t>
            </a:r>
            <a:r>
              <a:rPr lang="lv-LV"/>
              <a:t> 1</a:t>
            </a:r>
            <a:r>
              <a:rPr lang="en-US"/>
              <a:t> </a:t>
            </a:r>
            <a:r>
              <a:rPr lang="lv-LV"/>
              <a:t>(SU1)</a:t>
            </a:r>
            <a:endParaRPr lang="en-US"/>
          </a:p>
        </p:txBody>
      </p:sp>
      <p:sp>
        <p:nvSpPr>
          <p:cNvPr id="15" name="TextBox 14">
            <a:extLst>
              <a:ext uri="{FF2B5EF4-FFF2-40B4-BE49-F238E27FC236}">
                <a16:creationId xmlns:a16="http://schemas.microsoft.com/office/drawing/2014/main" id="{887B4BB7-3F85-89FF-0EE9-1BCAE1D71C2E}"/>
              </a:ext>
            </a:extLst>
          </p:cNvPr>
          <p:cNvSpPr txBox="1"/>
          <p:nvPr/>
        </p:nvSpPr>
        <p:spPr>
          <a:xfrm>
            <a:off x="9767853" y="1925165"/>
            <a:ext cx="2036840" cy="369332"/>
          </a:xfrm>
          <a:prstGeom prst="rect">
            <a:avLst/>
          </a:prstGeom>
          <a:noFill/>
        </p:spPr>
        <p:txBody>
          <a:bodyPr wrap="none" rtlCol="0">
            <a:spAutoFit/>
          </a:bodyPr>
          <a:lstStyle/>
          <a:p>
            <a:r>
              <a:rPr lang="lv-LV" err="1"/>
              <a:t>Storage</a:t>
            </a:r>
            <a:r>
              <a:rPr lang="lv-LV"/>
              <a:t> </a:t>
            </a:r>
            <a:r>
              <a:rPr lang="lv-LV" err="1"/>
              <a:t>user</a:t>
            </a:r>
            <a:r>
              <a:rPr lang="lv-LV"/>
              <a:t> 2(SU2)</a:t>
            </a:r>
            <a:endParaRPr lang="en-US"/>
          </a:p>
        </p:txBody>
      </p:sp>
      <p:sp>
        <p:nvSpPr>
          <p:cNvPr id="16" name="Rectangle 15">
            <a:extLst>
              <a:ext uri="{FF2B5EF4-FFF2-40B4-BE49-F238E27FC236}">
                <a16:creationId xmlns:a16="http://schemas.microsoft.com/office/drawing/2014/main" id="{18A922C4-235D-8112-26C1-3523858ADCF6}"/>
              </a:ext>
            </a:extLst>
          </p:cNvPr>
          <p:cNvSpPr/>
          <p:nvPr/>
        </p:nvSpPr>
        <p:spPr>
          <a:xfrm>
            <a:off x="335361" y="1605435"/>
            <a:ext cx="11521280" cy="5190055"/>
          </a:xfrm>
          <a:prstGeom prst="rect">
            <a:avLst/>
          </a:prstGeom>
          <a:noFill/>
          <a:ln>
            <a:solidFill>
              <a:srgbClr val="4A85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1794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35360" y="787229"/>
            <a:ext cx="6792804" cy="697897"/>
          </a:xfrm>
        </p:spPr>
        <p:txBody>
          <a:bodyPr>
            <a:normAutofit fontScale="90000"/>
          </a:bodyPr>
          <a:lstStyle/>
          <a:p>
            <a:r>
              <a:rPr lang="lv-LV"/>
              <a:t>Use </a:t>
            </a:r>
            <a:r>
              <a:rPr lang="lv-LV" err="1"/>
              <a:t>case</a:t>
            </a:r>
            <a:r>
              <a:rPr lang="lv-LV"/>
              <a:t> </a:t>
            </a:r>
            <a:r>
              <a:rPr lang="lv-LV" err="1"/>
              <a:t>examples</a:t>
            </a:r>
            <a:r>
              <a:rPr lang="lv-LV" sz="2800" b="1" kern="0"/>
              <a:t> </a:t>
            </a:r>
            <a:br>
              <a:rPr lang="en-US" sz="2800" b="1" kern="0"/>
            </a:br>
            <a:r>
              <a:rPr lang="lv-LV" sz="2800" b="1" kern="0"/>
              <a:t>Transfer </a:t>
            </a:r>
            <a:r>
              <a:rPr lang="lv-LV" sz="2800" b="1" kern="0" err="1"/>
              <a:t>of</a:t>
            </a:r>
            <a:r>
              <a:rPr lang="lv-LV"/>
              <a:t> </a:t>
            </a:r>
            <a:r>
              <a:rPr lang="en-US"/>
              <a:t>capacity + </a:t>
            </a:r>
            <a:r>
              <a:rPr lang="lv-LV" err="1"/>
              <a:t>commodity</a:t>
            </a:r>
            <a:r>
              <a:rPr lang="lv-LV"/>
              <a:t> </a:t>
            </a:r>
            <a:endParaRPr lang="fr-BE">
              <a:solidFill>
                <a:srgbClr val="1A6597"/>
              </a:solidFill>
            </a:endParaRPr>
          </a:p>
        </p:txBody>
      </p:sp>
      <p:sp>
        <p:nvSpPr>
          <p:cNvPr id="4" name="Text Placeholder 3"/>
          <p:cNvSpPr>
            <a:spLocks noGrp="1"/>
          </p:cNvSpPr>
          <p:nvPr>
            <p:ph type="body" sz="quarter" idx="10"/>
          </p:nvPr>
        </p:nvSpPr>
        <p:spPr/>
        <p:txBody>
          <a:bodyPr/>
          <a:lstStyle/>
          <a:p>
            <a:r>
              <a:rPr lang="fr-BE"/>
              <a:t>17</a:t>
            </a:r>
          </a:p>
        </p:txBody>
      </p:sp>
      <p:pic>
        <p:nvPicPr>
          <p:cNvPr id="9" name="Graphic 8">
            <a:extLst>
              <a:ext uri="{FF2B5EF4-FFF2-40B4-BE49-F238E27FC236}">
                <a16:creationId xmlns:a16="http://schemas.microsoft.com/office/drawing/2014/main" id="{2F2DC9CA-3519-8987-AB1E-A705CBC416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65980" y="2102179"/>
            <a:ext cx="8660040" cy="4618195"/>
          </a:xfrm>
          <a:prstGeom prst="rect">
            <a:avLst/>
          </a:prstGeom>
        </p:spPr>
      </p:pic>
      <p:sp>
        <p:nvSpPr>
          <p:cNvPr id="10" name="TextBox 9">
            <a:extLst>
              <a:ext uri="{FF2B5EF4-FFF2-40B4-BE49-F238E27FC236}">
                <a16:creationId xmlns:a16="http://schemas.microsoft.com/office/drawing/2014/main" id="{57A0F0E5-EB7F-004C-5824-853098A6C235}"/>
              </a:ext>
            </a:extLst>
          </p:cNvPr>
          <p:cNvSpPr txBox="1"/>
          <p:nvPr/>
        </p:nvSpPr>
        <p:spPr>
          <a:xfrm>
            <a:off x="356300" y="1939125"/>
            <a:ext cx="2089739" cy="369332"/>
          </a:xfrm>
          <a:prstGeom prst="rect">
            <a:avLst/>
          </a:prstGeom>
          <a:noFill/>
        </p:spPr>
        <p:txBody>
          <a:bodyPr wrap="none" rtlCol="0">
            <a:spAutoFit/>
          </a:bodyPr>
          <a:lstStyle/>
          <a:p>
            <a:r>
              <a:rPr lang="lv-LV" err="1"/>
              <a:t>Storage</a:t>
            </a:r>
            <a:r>
              <a:rPr lang="lv-LV"/>
              <a:t> </a:t>
            </a:r>
            <a:r>
              <a:rPr lang="lv-LV" err="1"/>
              <a:t>user</a:t>
            </a:r>
            <a:r>
              <a:rPr lang="lv-LV"/>
              <a:t> 1</a:t>
            </a:r>
            <a:r>
              <a:rPr lang="en-US"/>
              <a:t> </a:t>
            </a:r>
            <a:r>
              <a:rPr lang="lv-LV"/>
              <a:t>(SU1)</a:t>
            </a:r>
            <a:endParaRPr lang="en-US"/>
          </a:p>
        </p:txBody>
      </p:sp>
      <p:sp>
        <p:nvSpPr>
          <p:cNvPr id="11" name="TextBox 10">
            <a:extLst>
              <a:ext uri="{FF2B5EF4-FFF2-40B4-BE49-F238E27FC236}">
                <a16:creationId xmlns:a16="http://schemas.microsoft.com/office/drawing/2014/main" id="{814EFE32-CF17-01E6-A950-06A4577BB066}"/>
              </a:ext>
            </a:extLst>
          </p:cNvPr>
          <p:cNvSpPr txBox="1"/>
          <p:nvPr/>
        </p:nvSpPr>
        <p:spPr>
          <a:xfrm>
            <a:off x="9767853" y="1925165"/>
            <a:ext cx="2036840" cy="369332"/>
          </a:xfrm>
          <a:prstGeom prst="rect">
            <a:avLst/>
          </a:prstGeom>
          <a:noFill/>
        </p:spPr>
        <p:txBody>
          <a:bodyPr wrap="none" rtlCol="0">
            <a:spAutoFit/>
          </a:bodyPr>
          <a:lstStyle/>
          <a:p>
            <a:r>
              <a:rPr lang="lv-LV" err="1"/>
              <a:t>Storage</a:t>
            </a:r>
            <a:r>
              <a:rPr lang="lv-LV"/>
              <a:t> </a:t>
            </a:r>
            <a:r>
              <a:rPr lang="lv-LV" err="1"/>
              <a:t>user</a:t>
            </a:r>
            <a:r>
              <a:rPr lang="lv-LV"/>
              <a:t> 2(SU2)</a:t>
            </a:r>
            <a:endParaRPr lang="en-US"/>
          </a:p>
        </p:txBody>
      </p:sp>
      <p:sp>
        <p:nvSpPr>
          <p:cNvPr id="12" name="Rectangle 11">
            <a:extLst>
              <a:ext uri="{FF2B5EF4-FFF2-40B4-BE49-F238E27FC236}">
                <a16:creationId xmlns:a16="http://schemas.microsoft.com/office/drawing/2014/main" id="{46351C95-75EA-ECBB-1B54-C6E03CE3D0FB}"/>
              </a:ext>
            </a:extLst>
          </p:cNvPr>
          <p:cNvSpPr/>
          <p:nvPr/>
        </p:nvSpPr>
        <p:spPr>
          <a:xfrm>
            <a:off x="335361" y="1605435"/>
            <a:ext cx="11521280" cy="5190055"/>
          </a:xfrm>
          <a:prstGeom prst="rect">
            <a:avLst/>
          </a:prstGeom>
          <a:noFill/>
          <a:ln>
            <a:solidFill>
              <a:srgbClr val="4A85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5B2B27B-3AFB-AB1F-581A-C33F73E4E687}"/>
              </a:ext>
            </a:extLst>
          </p:cNvPr>
          <p:cNvSpPr txBox="1"/>
          <p:nvPr/>
        </p:nvSpPr>
        <p:spPr>
          <a:xfrm>
            <a:off x="398859" y="5227023"/>
            <a:ext cx="1570901" cy="461665"/>
          </a:xfrm>
          <a:prstGeom prst="rect">
            <a:avLst/>
          </a:prstGeom>
          <a:noFill/>
        </p:spPr>
        <p:txBody>
          <a:bodyPr wrap="square" rtlCol="0">
            <a:spAutoFit/>
          </a:bodyPr>
          <a:lstStyle/>
          <a:p>
            <a:r>
              <a:rPr lang="lv-LV" sz="2400" b="1" err="1">
                <a:solidFill>
                  <a:srgbClr val="1A6597"/>
                </a:solidFill>
              </a:rPr>
              <a:t>Storage</a:t>
            </a:r>
            <a:r>
              <a:rPr lang="lv-LV" sz="2400" b="1">
                <a:solidFill>
                  <a:srgbClr val="1A6597"/>
                </a:solidFill>
              </a:rPr>
              <a:t> </a:t>
            </a:r>
            <a:endParaRPr lang="en-US" sz="2400" b="1">
              <a:solidFill>
                <a:srgbClr val="1A6597"/>
              </a:solidFill>
            </a:endParaRPr>
          </a:p>
        </p:txBody>
      </p:sp>
      <p:sp>
        <p:nvSpPr>
          <p:cNvPr id="14" name="TextBox 13">
            <a:extLst>
              <a:ext uri="{FF2B5EF4-FFF2-40B4-BE49-F238E27FC236}">
                <a16:creationId xmlns:a16="http://schemas.microsoft.com/office/drawing/2014/main" id="{E92FF2B7-6154-0F7B-BC1C-D7DEC450DF7B}"/>
              </a:ext>
            </a:extLst>
          </p:cNvPr>
          <p:cNvSpPr txBox="1"/>
          <p:nvPr/>
        </p:nvSpPr>
        <p:spPr>
          <a:xfrm>
            <a:off x="398859" y="5697228"/>
            <a:ext cx="2204738" cy="923330"/>
          </a:xfrm>
          <a:prstGeom prst="rect">
            <a:avLst/>
          </a:prstGeom>
          <a:noFill/>
        </p:spPr>
        <p:txBody>
          <a:bodyPr wrap="square" rtlCol="0">
            <a:spAutoFit/>
          </a:bodyPr>
          <a:lstStyle/>
          <a:p>
            <a:r>
              <a:rPr lang="lv-LV" err="1"/>
              <a:t>Each</a:t>
            </a:r>
            <a:r>
              <a:rPr lang="lv-LV"/>
              <a:t> </a:t>
            </a:r>
            <a:r>
              <a:rPr lang="lv-LV" err="1"/>
              <a:t>storage</a:t>
            </a:r>
            <a:r>
              <a:rPr lang="lv-LV"/>
              <a:t> </a:t>
            </a:r>
            <a:r>
              <a:rPr lang="lv-LV" err="1"/>
              <a:t>user</a:t>
            </a:r>
            <a:r>
              <a:rPr lang="lv-LV"/>
              <a:t> </a:t>
            </a:r>
          </a:p>
          <a:p>
            <a:r>
              <a:rPr lang="en-US"/>
              <a:t>has updated</a:t>
            </a:r>
            <a:endParaRPr lang="lv-LV"/>
          </a:p>
          <a:p>
            <a:r>
              <a:rPr lang="lv-LV" err="1"/>
              <a:t>product</a:t>
            </a:r>
            <a:r>
              <a:rPr lang="lv-LV"/>
              <a:t> </a:t>
            </a:r>
            <a:r>
              <a:rPr lang="lv-LV" err="1"/>
              <a:t>rights</a:t>
            </a:r>
            <a:endParaRPr lang="en-US"/>
          </a:p>
        </p:txBody>
      </p:sp>
      <p:sp>
        <p:nvSpPr>
          <p:cNvPr id="2" name="TextBox 1">
            <a:extLst>
              <a:ext uri="{FF2B5EF4-FFF2-40B4-BE49-F238E27FC236}">
                <a16:creationId xmlns:a16="http://schemas.microsoft.com/office/drawing/2014/main" id="{EB6B566C-24D3-780C-247E-8A713AE60F5A}"/>
              </a:ext>
            </a:extLst>
          </p:cNvPr>
          <p:cNvSpPr txBox="1"/>
          <p:nvPr/>
        </p:nvSpPr>
        <p:spPr>
          <a:xfrm>
            <a:off x="2966565" y="1636000"/>
            <a:ext cx="6652084" cy="461665"/>
          </a:xfrm>
          <a:prstGeom prst="rect">
            <a:avLst/>
          </a:prstGeom>
          <a:noFill/>
        </p:spPr>
        <p:txBody>
          <a:bodyPr wrap="square" rtlCol="0">
            <a:spAutoFit/>
          </a:bodyPr>
          <a:lstStyle/>
          <a:p>
            <a:pPr algn="ctr"/>
            <a:r>
              <a:rPr lang="en-US" sz="2400" b="1">
                <a:solidFill>
                  <a:srgbClr val="1A6597"/>
                </a:solidFill>
              </a:rPr>
              <a:t>Transfer 100 MWh capacity + commodity</a:t>
            </a:r>
          </a:p>
        </p:txBody>
      </p:sp>
      <p:cxnSp>
        <p:nvCxnSpPr>
          <p:cNvPr id="6" name="Straight Arrow Connector 5">
            <a:extLst>
              <a:ext uri="{FF2B5EF4-FFF2-40B4-BE49-F238E27FC236}">
                <a16:creationId xmlns:a16="http://schemas.microsoft.com/office/drawing/2014/main" id="{29E12DC4-EDDB-DB67-90CD-8E9440E05261}"/>
              </a:ext>
            </a:extLst>
          </p:cNvPr>
          <p:cNvCxnSpPr>
            <a:cxnSpLocks/>
          </p:cNvCxnSpPr>
          <p:nvPr/>
        </p:nvCxnSpPr>
        <p:spPr>
          <a:xfrm flipH="1" flipV="1">
            <a:off x="2446039" y="2060971"/>
            <a:ext cx="7256373" cy="1202"/>
          </a:xfrm>
          <a:prstGeom prst="straightConnector1">
            <a:avLst/>
          </a:prstGeom>
          <a:ln w="38100">
            <a:solidFill>
              <a:srgbClr val="1A6597"/>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4C73F4B4-0F1C-E163-DBEE-ED1D89506B01}"/>
              </a:ext>
            </a:extLst>
          </p:cNvPr>
          <p:cNvGrpSpPr/>
          <p:nvPr/>
        </p:nvGrpSpPr>
        <p:grpSpPr>
          <a:xfrm>
            <a:off x="398859" y="2967335"/>
            <a:ext cx="1570901" cy="461665"/>
            <a:chOff x="398859" y="2967335"/>
            <a:chExt cx="1570901" cy="461665"/>
          </a:xfrm>
        </p:grpSpPr>
        <p:cxnSp>
          <p:nvCxnSpPr>
            <p:cNvPr id="19" name="Straight Arrow Connector 18">
              <a:extLst>
                <a:ext uri="{FF2B5EF4-FFF2-40B4-BE49-F238E27FC236}">
                  <a16:creationId xmlns:a16="http://schemas.microsoft.com/office/drawing/2014/main" id="{7D8A12C5-7DD5-BA26-7380-44A63A5148DA}"/>
                </a:ext>
              </a:extLst>
            </p:cNvPr>
            <p:cNvCxnSpPr>
              <a:cxnSpLocks/>
            </p:cNvCxnSpPr>
            <p:nvPr/>
          </p:nvCxnSpPr>
          <p:spPr>
            <a:xfrm flipH="1">
              <a:off x="460145" y="3429000"/>
              <a:ext cx="1367060" cy="0"/>
            </a:xfrm>
            <a:prstGeom prst="straightConnector1">
              <a:avLst/>
            </a:prstGeom>
            <a:ln w="38100">
              <a:solidFill>
                <a:srgbClr val="F4852D"/>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24F46BA-43AB-C9FF-DEE8-4B568595F9BE}"/>
                </a:ext>
              </a:extLst>
            </p:cNvPr>
            <p:cNvSpPr txBox="1"/>
            <p:nvPr/>
          </p:nvSpPr>
          <p:spPr>
            <a:xfrm>
              <a:off x="398859" y="2967335"/>
              <a:ext cx="1570901" cy="461665"/>
            </a:xfrm>
            <a:prstGeom prst="rect">
              <a:avLst/>
            </a:prstGeom>
            <a:noFill/>
          </p:spPr>
          <p:txBody>
            <a:bodyPr wrap="square" rtlCol="0">
              <a:spAutoFit/>
            </a:bodyPr>
            <a:lstStyle/>
            <a:p>
              <a:r>
                <a:rPr lang="en-US" sz="2400" b="1">
                  <a:solidFill>
                    <a:srgbClr val="F4852D"/>
                  </a:solidFill>
                </a:rPr>
                <a:t>STOREQ</a:t>
              </a:r>
            </a:p>
          </p:txBody>
        </p:sp>
      </p:grpSp>
      <p:grpSp>
        <p:nvGrpSpPr>
          <p:cNvPr id="38" name="Group 37">
            <a:extLst>
              <a:ext uri="{FF2B5EF4-FFF2-40B4-BE49-F238E27FC236}">
                <a16:creationId xmlns:a16="http://schemas.microsoft.com/office/drawing/2014/main" id="{2CDBE510-3082-71EF-A787-00A063E0BFEE}"/>
              </a:ext>
            </a:extLst>
          </p:cNvPr>
          <p:cNvGrpSpPr/>
          <p:nvPr/>
        </p:nvGrpSpPr>
        <p:grpSpPr>
          <a:xfrm>
            <a:off x="10274671" y="2958795"/>
            <a:ext cx="1518470" cy="470205"/>
            <a:chOff x="10274671" y="2958795"/>
            <a:chExt cx="1518470" cy="470205"/>
          </a:xfrm>
        </p:grpSpPr>
        <p:cxnSp>
          <p:nvCxnSpPr>
            <p:cNvPr id="17" name="Straight Arrow Connector 16">
              <a:extLst>
                <a:ext uri="{FF2B5EF4-FFF2-40B4-BE49-F238E27FC236}">
                  <a16:creationId xmlns:a16="http://schemas.microsoft.com/office/drawing/2014/main" id="{BFA8CEAF-84F7-31F7-C4E5-92C0461E4954}"/>
                </a:ext>
              </a:extLst>
            </p:cNvPr>
            <p:cNvCxnSpPr>
              <a:cxnSpLocks/>
            </p:cNvCxnSpPr>
            <p:nvPr/>
          </p:nvCxnSpPr>
          <p:spPr>
            <a:xfrm flipH="1">
              <a:off x="10274671" y="3429000"/>
              <a:ext cx="1367060" cy="0"/>
            </a:xfrm>
            <a:prstGeom prst="straightConnector1">
              <a:avLst/>
            </a:prstGeom>
            <a:ln w="38100">
              <a:solidFill>
                <a:srgbClr val="F4852D"/>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16D1B5A-FFF2-A7D6-3E73-51130FC02B49}"/>
                </a:ext>
              </a:extLst>
            </p:cNvPr>
            <p:cNvSpPr txBox="1"/>
            <p:nvPr/>
          </p:nvSpPr>
          <p:spPr>
            <a:xfrm>
              <a:off x="10492200" y="2958795"/>
              <a:ext cx="1300941" cy="461665"/>
            </a:xfrm>
            <a:prstGeom prst="rect">
              <a:avLst/>
            </a:prstGeom>
            <a:noFill/>
          </p:spPr>
          <p:txBody>
            <a:bodyPr wrap="square" rtlCol="0">
              <a:spAutoFit/>
            </a:bodyPr>
            <a:lstStyle/>
            <a:p>
              <a:r>
                <a:rPr lang="en-US" sz="2400" b="1">
                  <a:solidFill>
                    <a:srgbClr val="F4852D"/>
                  </a:solidFill>
                </a:rPr>
                <a:t>STOREQ</a:t>
              </a:r>
            </a:p>
          </p:txBody>
        </p:sp>
      </p:grpSp>
      <p:grpSp>
        <p:nvGrpSpPr>
          <p:cNvPr id="36" name="Group 35">
            <a:extLst>
              <a:ext uri="{FF2B5EF4-FFF2-40B4-BE49-F238E27FC236}">
                <a16:creationId xmlns:a16="http://schemas.microsoft.com/office/drawing/2014/main" id="{1B14592E-7BA6-D08B-1D17-22236648A9D5}"/>
              </a:ext>
            </a:extLst>
          </p:cNvPr>
          <p:cNvGrpSpPr/>
          <p:nvPr/>
        </p:nvGrpSpPr>
        <p:grpSpPr>
          <a:xfrm>
            <a:off x="398859" y="4473106"/>
            <a:ext cx="1570901" cy="461665"/>
            <a:chOff x="398859" y="4473106"/>
            <a:chExt cx="1570901" cy="461665"/>
          </a:xfrm>
        </p:grpSpPr>
        <p:cxnSp>
          <p:nvCxnSpPr>
            <p:cNvPr id="26" name="Straight Arrow Connector 25">
              <a:extLst>
                <a:ext uri="{FF2B5EF4-FFF2-40B4-BE49-F238E27FC236}">
                  <a16:creationId xmlns:a16="http://schemas.microsoft.com/office/drawing/2014/main" id="{605F8DAA-AAFC-1F29-129C-F6D84A55F931}"/>
                </a:ext>
              </a:extLst>
            </p:cNvPr>
            <p:cNvCxnSpPr>
              <a:cxnSpLocks/>
            </p:cNvCxnSpPr>
            <p:nvPr/>
          </p:nvCxnSpPr>
          <p:spPr>
            <a:xfrm flipH="1">
              <a:off x="460145" y="4934771"/>
              <a:ext cx="1367060" cy="0"/>
            </a:xfrm>
            <a:prstGeom prst="straightConnector1">
              <a:avLst/>
            </a:prstGeom>
            <a:ln w="38100">
              <a:solidFill>
                <a:srgbClr val="F4852D"/>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1953472-0F85-F96C-E9B3-7B6DA5BCBC31}"/>
                </a:ext>
              </a:extLst>
            </p:cNvPr>
            <p:cNvSpPr txBox="1"/>
            <p:nvPr/>
          </p:nvSpPr>
          <p:spPr>
            <a:xfrm>
              <a:off x="398859" y="4473106"/>
              <a:ext cx="1570901" cy="461665"/>
            </a:xfrm>
            <a:prstGeom prst="rect">
              <a:avLst/>
            </a:prstGeom>
            <a:noFill/>
          </p:spPr>
          <p:txBody>
            <a:bodyPr wrap="square" rtlCol="0">
              <a:spAutoFit/>
            </a:bodyPr>
            <a:lstStyle/>
            <a:p>
              <a:pPr algn="r"/>
              <a:r>
                <a:rPr lang="en-US" sz="2400" b="1">
                  <a:solidFill>
                    <a:srgbClr val="F4852D"/>
                  </a:solidFill>
                </a:rPr>
                <a:t>STOCON</a:t>
              </a:r>
            </a:p>
          </p:txBody>
        </p:sp>
      </p:grpSp>
      <p:grpSp>
        <p:nvGrpSpPr>
          <p:cNvPr id="37" name="Group 36">
            <a:extLst>
              <a:ext uri="{FF2B5EF4-FFF2-40B4-BE49-F238E27FC236}">
                <a16:creationId xmlns:a16="http://schemas.microsoft.com/office/drawing/2014/main" id="{DBA4015D-697B-F0D1-0028-A036048DB6D0}"/>
              </a:ext>
            </a:extLst>
          </p:cNvPr>
          <p:cNvGrpSpPr/>
          <p:nvPr/>
        </p:nvGrpSpPr>
        <p:grpSpPr>
          <a:xfrm>
            <a:off x="10222242" y="4464566"/>
            <a:ext cx="1570900" cy="470205"/>
            <a:chOff x="10222242" y="4464566"/>
            <a:chExt cx="1570900" cy="470205"/>
          </a:xfrm>
        </p:grpSpPr>
        <p:cxnSp>
          <p:nvCxnSpPr>
            <p:cNvPr id="29" name="Straight Arrow Connector 28">
              <a:extLst>
                <a:ext uri="{FF2B5EF4-FFF2-40B4-BE49-F238E27FC236}">
                  <a16:creationId xmlns:a16="http://schemas.microsoft.com/office/drawing/2014/main" id="{A321015C-5BE2-A75D-D29E-9642281D8D24}"/>
                </a:ext>
              </a:extLst>
            </p:cNvPr>
            <p:cNvCxnSpPr>
              <a:cxnSpLocks/>
            </p:cNvCxnSpPr>
            <p:nvPr/>
          </p:nvCxnSpPr>
          <p:spPr>
            <a:xfrm flipH="1">
              <a:off x="10274671" y="4934771"/>
              <a:ext cx="1367060" cy="0"/>
            </a:xfrm>
            <a:prstGeom prst="straightConnector1">
              <a:avLst/>
            </a:prstGeom>
            <a:ln w="38100">
              <a:solidFill>
                <a:srgbClr val="F4852D"/>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84CED16-5D6D-4A91-4210-1A417FE58735}"/>
                </a:ext>
              </a:extLst>
            </p:cNvPr>
            <p:cNvSpPr txBox="1"/>
            <p:nvPr/>
          </p:nvSpPr>
          <p:spPr>
            <a:xfrm>
              <a:off x="10222242" y="4464566"/>
              <a:ext cx="1570900" cy="461665"/>
            </a:xfrm>
            <a:prstGeom prst="rect">
              <a:avLst/>
            </a:prstGeom>
            <a:noFill/>
          </p:spPr>
          <p:txBody>
            <a:bodyPr wrap="square" rtlCol="0">
              <a:spAutoFit/>
            </a:bodyPr>
            <a:lstStyle/>
            <a:p>
              <a:r>
                <a:rPr lang="en-US" sz="2400" b="1">
                  <a:solidFill>
                    <a:srgbClr val="F4852D"/>
                  </a:solidFill>
                </a:rPr>
                <a:t>STOCON</a:t>
              </a:r>
            </a:p>
          </p:txBody>
        </p:sp>
      </p:grpSp>
      <p:pic>
        <p:nvPicPr>
          <p:cNvPr id="34" name="Graphic 33">
            <a:extLst>
              <a:ext uri="{FF2B5EF4-FFF2-40B4-BE49-F238E27FC236}">
                <a16:creationId xmlns:a16="http://schemas.microsoft.com/office/drawing/2014/main" id="{6A8D75AB-3716-921E-5DAE-5419FE879A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65980" y="2111269"/>
            <a:ext cx="8660040" cy="4618195"/>
          </a:xfrm>
          <a:prstGeom prst="rect">
            <a:avLst/>
          </a:prstGeom>
        </p:spPr>
      </p:pic>
    </p:spTree>
    <p:extLst>
      <p:ext uri="{BB962C8B-B14F-4D97-AF65-F5344CB8AC3E}">
        <p14:creationId xmlns:p14="http://schemas.microsoft.com/office/powerpoint/2010/main" val="151188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1000" fill="hold"/>
                                        <p:tgtEl>
                                          <p:spTgt spid="38"/>
                                        </p:tgtEl>
                                        <p:attrNameLst>
                                          <p:attrName>ppt_x</p:attrName>
                                        </p:attrNameLst>
                                      </p:cBhvr>
                                      <p:tavLst>
                                        <p:tav tm="0">
                                          <p:val>
                                            <p:strVal val="1+#ppt_w/2"/>
                                          </p:val>
                                        </p:tav>
                                        <p:tav tm="100000">
                                          <p:val>
                                            <p:strVal val="#ppt_x"/>
                                          </p:val>
                                        </p:tav>
                                      </p:tavLst>
                                    </p:anim>
                                    <p:anim calcmode="lin" valueType="num">
                                      <p:cBhvr additive="base">
                                        <p:cTn id="14" dur="1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500"/>
                                        <p:tgtEl>
                                          <p:spTgt spid="34"/>
                                        </p:tgtEl>
                                      </p:cBhvr>
                                    </p:animEffect>
                                    <p:set>
                                      <p:cBhvr>
                                        <p:cTn id="19" dur="1" fill="hold">
                                          <p:stCondLst>
                                            <p:cond delay="1499"/>
                                          </p:stCondLst>
                                        </p:cTn>
                                        <p:tgtEl>
                                          <p:spTgt spid="34"/>
                                        </p:tgtEl>
                                        <p:attrNameLst>
                                          <p:attrName>style.visibility</p:attrName>
                                        </p:attrNameLst>
                                      </p:cBhvr>
                                      <p:to>
                                        <p:strVal val="hidden"/>
                                      </p:to>
                                    </p:se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1000"/>
                                        <p:tgtEl>
                                          <p:spTgt spid="36"/>
                                        </p:tgtEl>
                                      </p:cBhvr>
                                    </p:animEffect>
                                    <p:anim calcmode="lin" valueType="num">
                                      <p:cBhvr>
                                        <p:cTn id="29" dur="1000" fill="hold"/>
                                        <p:tgtEl>
                                          <p:spTgt spid="36"/>
                                        </p:tgtEl>
                                        <p:attrNameLst>
                                          <p:attrName>ppt_x</p:attrName>
                                        </p:attrNameLst>
                                      </p:cBhvr>
                                      <p:tavLst>
                                        <p:tav tm="0">
                                          <p:val>
                                            <p:strVal val="#ppt_x"/>
                                          </p:val>
                                        </p:tav>
                                        <p:tav tm="100000">
                                          <p:val>
                                            <p:strVal val="#ppt_x"/>
                                          </p:val>
                                        </p:tav>
                                      </p:tavLst>
                                    </p:anim>
                                    <p:anim calcmode="lin" valueType="num">
                                      <p:cBhvr>
                                        <p:cTn id="30" dur="1000" fill="hold"/>
                                        <p:tgtEl>
                                          <p:spTgt spid="3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1000"/>
                                        <p:tgtEl>
                                          <p:spTgt spid="37"/>
                                        </p:tgtEl>
                                      </p:cBhvr>
                                    </p:animEffect>
                                    <p:anim calcmode="lin" valueType="num">
                                      <p:cBhvr>
                                        <p:cTn id="34" dur="1000" fill="hold"/>
                                        <p:tgtEl>
                                          <p:spTgt spid="37"/>
                                        </p:tgtEl>
                                        <p:attrNameLst>
                                          <p:attrName>ppt_x</p:attrName>
                                        </p:attrNameLst>
                                      </p:cBhvr>
                                      <p:tavLst>
                                        <p:tav tm="0">
                                          <p:val>
                                            <p:strVal val="#ppt_x"/>
                                          </p:val>
                                        </p:tav>
                                        <p:tav tm="100000">
                                          <p:val>
                                            <p:strVal val="#ppt_x"/>
                                          </p:val>
                                        </p:tav>
                                      </p:tavLst>
                                    </p:anim>
                                    <p:anim calcmode="lin" valueType="num">
                                      <p:cBhvr>
                                        <p:cTn id="3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blip>
          <a:srcRect t="31250" b="31250"/>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923" y="50526"/>
            <a:ext cx="3013398" cy="1649151"/>
          </a:xfrm>
          <a:prstGeom prst="rect">
            <a:avLst/>
          </a:prstGeom>
        </p:spPr>
      </p:pic>
      <p:grpSp>
        <p:nvGrpSpPr>
          <p:cNvPr id="5" name="Group 5"/>
          <p:cNvGrpSpPr/>
          <p:nvPr/>
        </p:nvGrpSpPr>
        <p:grpSpPr>
          <a:xfrm>
            <a:off x="0" y="4070203"/>
            <a:ext cx="12192000" cy="2229023"/>
            <a:chOff x="0" y="0"/>
            <a:chExt cx="6122943" cy="880602"/>
          </a:xfrm>
        </p:grpSpPr>
        <p:sp>
          <p:nvSpPr>
            <p:cNvPr id="6" name="Freeform 6"/>
            <p:cNvSpPr/>
            <p:nvPr/>
          </p:nvSpPr>
          <p:spPr>
            <a:xfrm>
              <a:off x="0" y="0"/>
              <a:ext cx="6122943" cy="880601"/>
            </a:xfrm>
            <a:custGeom>
              <a:avLst/>
              <a:gdLst/>
              <a:ahLst/>
              <a:cxnLst/>
              <a:rect l="l" t="t" r="r" b="b"/>
              <a:pathLst>
                <a:path w="6122943" h="880601">
                  <a:moveTo>
                    <a:pt x="0" y="0"/>
                  </a:moveTo>
                  <a:lnTo>
                    <a:pt x="6122943" y="0"/>
                  </a:lnTo>
                  <a:lnTo>
                    <a:pt x="6122943" y="880601"/>
                  </a:lnTo>
                  <a:lnTo>
                    <a:pt x="0" y="880601"/>
                  </a:lnTo>
                  <a:close/>
                </a:path>
              </a:pathLst>
            </a:custGeom>
            <a:solidFill>
              <a:srgbClr val="70B747">
                <a:alpha val="81961"/>
              </a:srgbClr>
            </a:solidFill>
          </p:spPr>
          <p:txBody>
            <a:bodyPr/>
            <a:lstStyle/>
            <a:p>
              <a:endParaRPr lang="en-US"/>
            </a:p>
          </p:txBody>
        </p:sp>
        <p:sp>
          <p:nvSpPr>
            <p:cNvPr id="7" name="TextBox 7"/>
            <p:cNvSpPr txBox="1"/>
            <p:nvPr/>
          </p:nvSpPr>
          <p:spPr>
            <a:xfrm>
              <a:off x="0" y="76200"/>
              <a:ext cx="812800" cy="736600"/>
            </a:xfrm>
            <a:prstGeom prst="rect">
              <a:avLst/>
            </a:prstGeom>
          </p:spPr>
          <p:txBody>
            <a:bodyPr lIns="33867" tIns="33867" rIns="33867" bIns="33867" rtlCol="0" anchor="ctr"/>
            <a:lstStyle/>
            <a:p>
              <a:pPr algn="ctr" defTabSz="609630">
                <a:lnSpc>
                  <a:spcPts val="1261"/>
                </a:lnSpc>
              </a:pPr>
              <a:endParaRPr sz="1200">
                <a:solidFill>
                  <a:prstClr val="black"/>
                </a:solidFill>
                <a:latin typeface="Calibri"/>
              </a:endParaRPr>
            </a:p>
          </p:txBody>
        </p:sp>
      </p:grpSp>
      <p:grpSp>
        <p:nvGrpSpPr>
          <p:cNvPr id="8" name="Group 8"/>
          <p:cNvGrpSpPr/>
          <p:nvPr/>
        </p:nvGrpSpPr>
        <p:grpSpPr>
          <a:xfrm>
            <a:off x="0" y="1594805"/>
            <a:ext cx="12192000" cy="2302078"/>
            <a:chOff x="0" y="0"/>
            <a:chExt cx="5065588" cy="812800"/>
          </a:xfrm>
        </p:grpSpPr>
        <p:sp>
          <p:nvSpPr>
            <p:cNvPr id="9" name="Freeform 9"/>
            <p:cNvSpPr/>
            <p:nvPr/>
          </p:nvSpPr>
          <p:spPr>
            <a:xfrm>
              <a:off x="0" y="0"/>
              <a:ext cx="5065588" cy="812800"/>
            </a:xfrm>
            <a:custGeom>
              <a:avLst/>
              <a:gdLst/>
              <a:ahLst/>
              <a:cxnLst/>
              <a:rect l="l" t="t" r="r" b="b"/>
              <a:pathLst>
                <a:path w="5065588" h="812800">
                  <a:moveTo>
                    <a:pt x="0" y="0"/>
                  </a:moveTo>
                  <a:lnTo>
                    <a:pt x="5065588" y="0"/>
                  </a:lnTo>
                  <a:lnTo>
                    <a:pt x="5065588" y="812800"/>
                  </a:lnTo>
                  <a:lnTo>
                    <a:pt x="0" y="812800"/>
                  </a:lnTo>
                  <a:close/>
                </a:path>
              </a:pathLst>
            </a:custGeom>
            <a:solidFill>
              <a:srgbClr val="F68E2C"/>
            </a:solidFill>
          </p:spPr>
          <p:txBody>
            <a:bodyPr/>
            <a:lstStyle/>
            <a:p>
              <a:endParaRPr lang="en-US"/>
            </a:p>
          </p:txBody>
        </p:sp>
        <p:sp>
          <p:nvSpPr>
            <p:cNvPr id="10" name="TextBox 10"/>
            <p:cNvSpPr txBox="1"/>
            <p:nvPr/>
          </p:nvSpPr>
          <p:spPr>
            <a:xfrm>
              <a:off x="0" y="76200"/>
              <a:ext cx="812800" cy="736600"/>
            </a:xfrm>
            <a:prstGeom prst="rect">
              <a:avLst/>
            </a:prstGeom>
          </p:spPr>
          <p:txBody>
            <a:bodyPr lIns="33867" tIns="33867" rIns="33867" bIns="33867" rtlCol="0" anchor="ctr"/>
            <a:lstStyle/>
            <a:p>
              <a:pPr algn="ctr" defTabSz="609630">
                <a:lnSpc>
                  <a:spcPts val="1261"/>
                </a:lnSpc>
              </a:pPr>
              <a:endParaRPr sz="1200">
                <a:solidFill>
                  <a:prstClr val="black"/>
                </a:solidFill>
                <a:latin typeface="Calibri"/>
              </a:endParaRPr>
            </a:p>
          </p:txBody>
        </p:sp>
      </p:grpSp>
      <p:sp>
        <p:nvSpPr>
          <p:cNvPr id="12" name="TextBox 12"/>
          <p:cNvSpPr txBox="1"/>
          <p:nvPr/>
        </p:nvSpPr>
        <p:spPr>
          <a:xfrm>
            <a:off x="0" y="2179341"/>
            <a:ext cx="12192000" cy="995722"/>
          </a:xfrm>
          <a:prstGeom prst="rect">
            <a:avLst/>
          </a:prstGeom>
        </p:spPr>
        <p:txBody>
          <a:bodyPr wrap="square" lIns="0" tIns="0" rIns="0" bIns="0" rtlCol="0" anchor="t">
            <a:spAutoFit/>
          </a:bodyPr>
          <a:lstStyle/>
          <a:p>
            <a:pPr algn="ctr" defTabSz="609630">
              <a:lnSpc>
                <a:spcPts val="8719"/>
              </a:lnSpc>
            </a:pPr>
            <a:r>
              <a:rPr lang="en-US" sz="4800">
                <a:solidFill>
                  <a:srgbClr val="FFFFFF"/>
                </a:solidFill>
                <a:latin typeface="Open Sans"/>
              </a:rPr>
              <a:t>LNG business process </a:t>
            </a:r>
          </a:p>
        </p:txBody>
      </p:sp>
      <p:sp>
        <p:nvSpPr>
          <p:cNvPr id="13" name="TextBox 13"/>
          <p:cNvSpPr txBox="1"/>
          <p:nvPr/>
        </p:nvSpPr>
        <p:spPr>
          <a:xfrm>
            <a:off x="379730" y="4204334"/>
            <a:ext cx="4603331" cy="1982017"/>
          </a:xfrm>
          <a:prstGeom prst="rect">
            <a:avLst/>
          </a:prstGeom>
        </p:spPr>
        <p:txBody>
          <a:bodyPr wrap="square" lIns="0" tIns="0" rIns="0" bIns="0" rtlCol="0" anchor="t">
            <a:spAutoFit/>
          </a:bodyPr>
          <a:lstStyle/>
          <a:p>
            <a:pPr algn="ctr" defTabSz="609630">
              <a:lnSpc>
                <a:spcPts val="4592"/>
              </a:lnSpc>
            </a:pPr>
            <a:r>
              <a:rPr lang="en-US" sz="2800">
                <a:solidFill>
                  <a:srgbClr val="FFFFFF"/>
                </a:solidFill>
                <a:latin typeface="Open Sans"/>
              </a:rPr>
              <a:t>Jeremy Devillers</a:t>
            </a:r>
          </a:p>
          <a:p>
            <a:pPr algn="ctr" defTabSz="609630">
              <a:lnSpc>
                <a:spcPts val="5824"/>
              </a:lnSpc>
            </a:pPr>
            <a:r>
              <a:rPr lang="en-US" sz="2800" err="1">
                <a:solidFill>
                  <a:srgbClr val="FFFFFF"/>
                </a:solidFill>
                <a:latin typeface="Open Sans"/>
              </a:rPr>
              <a:t>Fluxys</a:t>
            </a:r>
            <a:endParaRPr lang="en-US" sz="2800">
              <a:solidFill>
                <a:srgbClr val="FFFFFF"/>
              </a:solidFill>
              <a:latin typeface="Open Sans"/>
            </a:endParaRPr>
          </a:p>
          <a:p>
            <a:pPr algn="ctr" defTabSz="609630">
              <a:lnSpc>
                <a:spcPts val="5824"/>
              </a:lnSpc>
            </a:pPr>
            <a:endParaRPr lang="en-US" sz="2733">
              <a:solidFill>
                <a:srgbClr val="FFFFFF"/>
              </a:solidFill>
              <a:latin typeface="Open Sans"/>
            </a:endParaRPr>
          </a:p>
        </p:txBody>
      </p:sp>
      <p:pic>
        <p:nvPicPr>
          <p:cNvPr id="1026" name="Picture 2" descr="User Photo">
            <a:extLst>
              <a:ext uri="{FF2B5EF4-FFF2-40B4-BE49-F238E27FC236}">
                <a16:creationId xmlns:a16="http://schemas.microsoft.com/office/drawing/2014/main" id="{4A33BA81-08AE-099A-CA5C-B506030215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816" y="4166642"/>
            <a:ext cx="16002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277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421F51C6-2CD7-E68B-E187-7BA45CF70705}"/>
              </a:ext>
            </a:extLst>
          </p:cNvPr>
          <p:cNvGraphicFramePr>
            <a:graphicFrameLocks noChangeAspect="1"/>
          </p:cNvGraphicFramePr>
          <p:nvPr>
            <p:custDataLst>
              <p:tags r:id="rId1"/>
            </p:custDataLst>
            <p:extLst>
              <p:ext uri="{D42A27DB-BD31-4B8C-83A1-F6EECF244321}">
                <p14:modId xmlns:p14="http://schemas.microsoft.com/office/powerpoint/2010/main" val="370470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4" name="think-cell data - do not delete" hidden="1">
                        <a:extLst>
                          <a:ext uri="{FF2B5EF4-FFF2-40B4-BE49-F238E27FC236}">
                            <a16:creationId xmlns:a16="http://schemas.microsoft.com/office/drawing/2014/main" id="{421F51C6-2CD7-E68B-E187-7BA45CF7070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p:cNvSpPr>
            <a:spLocks noGrp="1"/>
          </p:cNvSpPr>
          <p:nvPr>
            <p:ph type="ctrTitle"/>
          </p:nvPr>
        </p:nvSpPr>
        <p:spPr>
          <a:xfrm>
            <a:off x="335360" y="764704"/>
            <a:ext cx="6097338" cy="393802"/>
          </a:xfrm>
        </p:spPr>
        <p:txBody>
          <a:bodyPr vert="horz">
            <a:normAutofit fontScale="90000"/>
          </a:bodyPr>
          <a:lstStyle/>
          <a:p>
            <a:r>
              <a:rPr lang="en-US"/>
              <a:t>Business Process – LNG messages</a:t>
            </a:r>
            <a:endParaRPr lang="fr-BE">
              <a:solidFill>
                <a:srgbClr val="1A6597"/>
              </a:solidFill>
            </a:endParaRPr>
          </a:p>
        </p:txBody>
      </p:sp>
      <p:sp>
        <p:nvSpPr>
          <p:cNvPr id="4" name="Text Placeholder 3"/>
          <p:cNvSpPr>
            <a:spLocks noGrp="1"/>
          </p:cNvSpPr>
          <p:nvPr>
            <p:ph type="body" sz="quarter" idx="10"/>
          </p:nvPr>
        </p:nvSpPr>
        <p:spPr/>
        <p:txBody>
          <a:bodyPr/>
          <a:lstStyle/>
          <a:p>
            <a:r>
              <a:rPr lang="fr-BE"/>
              <a:t>17</a:t>
            </a:r>
          </a:p>
        </p:txBody>
      </p:sp>
      <p:sp>
        <p:nvSpPr>
          <p:cNvPr id="6" name="Content Placeholder 1">
            <a:extLst>
              <a:ext uri="{FF2B5EF4-FFF2-40B4-BE49-F238E27FC236}">
                <a16:creationId xmlns:a16="http://schemas.microsoft.com/office/drawing/2014/main" id="{068ADB0B-11C0-A82D-70AD-5B98B48E1237}"/>
              </a:ext>
            </a:extLst>
          </p:cNvPr>
          <p:cNvSpPr>
            <a:spLocks noGrp="1"/>
          </p:cNvSpPr>
          <p:nvPr>
            <p:ph idx="1"/>
          </p:nvPr>
        </p:nvSpPr>
        <p:spPr>
          <a:xfrm>
            <a:off x="335360" y="1412777"/>
            <a:ext cx="11593288" cy="1772876"/>
          </a:xfrm>
        </p:spPr>
        <p:txBody>
          <a:bodyPr>
            <a:normAutofit fontScale="55000" lnSpcReduction="20000"/>
          </a:bodyPr>
          <a:lstStyle/>
          <a:p>
            <a:pPr>
              <a:lnSpc>
                <a:spcPct val="100000"/>
              </a:lnSpc>
              <a:spcBef>
                <a:spcPts val="600"/>
              </a:spcBef>
              <a:buClr>
                <a:srgbClr val="F16B2E"/>
              </a:buClr>
            </a:pPr>
            <a:r>
              <a:rPr lang="en-US" sz="2500"/>
              <a:t>1) LNG contracts determine Volume rights, Send-out rights and obligations</a:t>
            </a:r>
          </a:p>
          <a:p>
            <a:pPr>
              <a:lnSpc>
                <a:spcPct val="150000"/>
              </a:lnSpc>
              <a:buClr>
                <a:srgbClr val="F16B2E"/>
              </a:buClr>
            </a:pPr>
            <a:r>
              <a:rPr lang="en-US" sz="2500" kern="0"/>
              <a:t>2) These rights may depend on the period and activities. Operational conditions such as maintenances also have an impact. </a:t>
            </a:r>
          </a:p>
          <a:p>
            <a:pPr>
              <a:lnSpc>
                <a:spcPct val="120000"/>
              </a:lnSpc>
              <a:spcBef>
                <a:spcPts val="600"/>
              </a:spcBef>
              <a:buClr>
                <a:srgbClr val="F16B2E"/>
              </a:buClr>
            </a:pPr>
            <a:r>
              <a:rPr lang="en-US" sz="2500" kern="0"/>
              <a:t>Mainly 2 cases:</a:t>
            </a:r>
          </a:p>
          <a:p>
            <a:pPr lvl="1">
              <a:buClr>
                <a:srgbClr val="1A6597"/>
              </a:buClr>
            </a:pPr>
            <a:r>
              <a:rPr lang="en-GB" sz="2500"/>
              <a:t>Terminal user with a long-term contract and flat rights over the contractual period </a:t>
            </a:r>
            <a:r>
              <a:rPr lang="en-GB" sz="2500">
                <a:sym typeface="Wingdings" panose="05000000000000000000" pitchFamily="2" charset="2"/>
              </a:rPr>
              <a:t> no need to exchange this on a regular basis</a:t>
            </a:r>
          </a:p>
          <a:p>
            <a:pPr lvl="1">
              <a:buClr>
                <a:srgbClr val="1A6597"/>
              </a:buClr>
            </a:pPr>
            <a:r>
              <a:rPr lang="en-GB" sz="2500">
                <a:sym typeface="Wingdings" panose="05000000000000000000" pitchFamily="2" charset="2"/>
              </a:rPr>
              <a:t>Terminal user receiving more rights when an operation is on schedule  more fluctuation, implying a real added value to exchange this information via messages</a:t>
            </a:r>
            <a:endParaRPr lang="en-US" sz="2500" kern="0"/>
          </a:p>
        </p:txBody>
      </p:sp>
      <p:pic>
        <p:nvPicPr>
          <p:cNvPr id="8" name="Picture 7">
            <a:extLst>
              <a:ext uri="{FF2B5EF4-FFF2-40B4-BE49-F238E27FC236}">
                <a16:creationId xmlns:a16="http://schemas.microsoft.com/office/drawing/2014/main" id="{966CAE44-B3A8-ACFD-6AC5-D2730AA01670}"/>
              </a:ext>
            </a:extLst>
          </p:cNvPr>
          <p:cNvPicPr>
            <a:picLocks noChangeAspect="1"/>
          </p:cNvPicPr>
          <p:nvPr/>
        </p:nvPicPr>
        <p:blipFill>
          <a:blip r:embed="rId6"/>
          <a:stretch>
            <a:fillRect/>
          </a:stretch>
        </p:blipFill>
        <p:spPr>
          <a:xfrm>
            <a:off x="854187" y="2997273"/>
            <a:ext cx="4957901" cy="2673241"/>
          </a:xfrm>
          <a:prstGeom prst="rect">
            <a:avLst/>
          </a:prstGeom>
        </p:spPr>
      </p:pic>
      <p:pic>
        <p:nvPicPr>
          <p:cNvPr id="12" name="Picture 11">
            <a:extLst>
              <a:ext uri="{FF2B5EF4-FFF2-40B4-BE49-F238E27FC236}">
                <a16:creationId xmlns:a16="http://schemas.microsoft.com/office/drawing/2014/main" id="{2A761611-BBDE-954A-A86B-3778FAE527A6}"/>
              </a:ext>
            </a:extLst>
          </p:cNvPr>
          <p:cNvPicPr>
            <a:picLocks noChangeAspect="1"/>
          </p:cNvPicPr>
          <p:nvPr/>
        </p:nvPicPr>
        <p:blipFill>
          <a:blip r:embed="rId7"/>
          <a:stretch>
            <a:fillRect/>
          </a:stretch>
        </p:blipFill>
        <p:spPr>
          <a:xfrm>
            <a:off x="6321865" y="2996481"/>
            <a:ext cx="4934890" cy="2674033"/>
          </a:xfrm>
          <a:prstGeom prst="rect">
            <a:avLst/>
          </a:prstGeom>
        </p:spPr>
      </p:pic>
      <p:sp>
        <p:nvSpPr>
          <p:cNvPr id="16" name="TextBox 15">
            <a:extLst>
              <a:ext uri="{FF2B5EF4-FFF2-40B4-BE49-F238E27FC236}">
                <a16:creationId xmlns:a16="http://schemas.microsoft.com/office/drawing/2014/main" id="{00D46A3E-950D-D795-5EC9-83BFFB0AD950}"/>
              </a:ext>
            </a:extLst>
          </p:cNvPr>
          <p:cNvSpPr txBox="1"/>
          <p:nvPr/>
        </p:nvSpPr>
        <p:spPr>
          <a:xfrm>
            <a:off x="335360" y="5754742"/>
            <a:ext cx="11247040" cy="984885"/>
          </a:xfrm>
          <a:prstGeom prst="rect">
            <a:avLst/>
          </a:prstGeom>
          <a:noFill/>
        </p:spPr>
        <p:txBody>
          <a:bodyPr wrap="square" rtlCol="0">
            <a:spAutoFit/>
          </a:bodyPr>
          <a:lstStyle/>
          <a:p>
            <a:r>
              <a:rPr lang="en-GB" sz="1400" b="1" kern="0">
                <a:solidFill>
                  <a:srgbClr val="1A6597"/>
                </a:solidFill>
                <a:latin typeface="Arial" panose="020B0604020202020204" pitchFamily="34" charset="0"/>
                <a:cs typeface="Arial" panose="020B0604020202020204" pitchFamily="34" charset="0"/>
              </a:rPr>
              <a:t>LIMITS</a:t>
            </a:r>
            <a:r>
              <a:rPr lang="en-GB" sz="1400" kern="0">
                <a:solidFill>
                  <a:srgbClr val="1A6597"/>
                </a:solidFill>
                <a:latin typeface="Arial" panose="020B0604020202020204" pitchFamily="34" charset="0"/>
                <a:cs typeface="Arial" panose="020B0604020202020204" pitchFamily="34" charset="0"/>
              </a:rPr>
              <a:t> message offers a solution to communicate this in a flexible way: 	Volume / Send-out / Injection Rights</a:t>
            </a:r>
          </a:p>
          <a:p>
            <a:r>
              <a:rPr lang="en-GB" sz="1400" kern="0">
                <a:solidFill>
                  <a:srgbClr val="1A6597"/>
                </a:solidFill>
                <a:latin typeface="Arial" panose="020B0604020202020204" pitchFamily="34" charset="0"/>
                <a:cs typeface="Arial" panose="020B0604020202020204" pitchFamily="34" charset="0"/>
              </a:rPr>
              <a:t>							Hourly / Daily</a:t>
            </a:r>
          </a:p>
          <a:p>
            <a:r>
              <a:rPr lang="en-GB" sz="1400" kern="0">
                <a:solidFill>
                  <a:srgbClr val="1A6597"/>
                </a:solidFill>
                <a:latin typeface="Arial" panose="020B0604020202020204" pitchFamily="34" charset="0"/>
                <a:cs typeface="Arial" panose="020B0604020202020204" pitchFamily="34" charset="0"/>
              </a:rPr>
              <a:t>							Interruptible / Firm</a:t>
            </a:r>
          </a:p>
          <a:p>
            <a:r>
              <a:rPr lang="en-GB" sz="1400" kern="0">
                <a:solidFill>
                  <a:srgbClr val="1A6597"/>
                </a:solidFill>
                <a:latin typeface="Arial" panose="020B0604020202020204" pitchFamily="34" charset="0"/>
                <a:cs typeface="Arial" panose="020B0604020202020204" pitchFamily="34" charset="0"/>
              </a:rPr>
              <a:t>							Provisional / Definitive</a:t>
            </a:r>
            <a:r>
              <a:rPr lang="en-GB" sz="1600" kern="0">
                <a:solidFill>
                  <a:srgbClr val="1A6597"/>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879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7E7FEE0F-77D3-4349-BF59-A8F53D4B3C3C}"/>
              </a:ext>
            </a:extLst>
          </p:cNvPr>
          <p:cNvGraphicFramePr>
            <a:graphicFrameLocks noChangeAspect="1"/>
          </p:cNvGraphicFramePr>
          <p:nvPr>
            <p:custDataLst>
              <p:tags r:id="rId1"/>
            </p:custDataLst>
            <p:extLst>
              <p:ext uri="{D42A27DB-BD31-4B8C-83A1-F6EECF244321}">
                <p14:modId xmlns:p14="http://schemas.microsoft.com/office/powerpoint/2010/main" val="538210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6" name="think-cell data - do not delete" hidden="1">
                        <a:extLst>
                          <a:ext uri="{FF2B5EF4-FFF2-40B4-BE49-F238E27FC236}">
                            <a16:creationId xmlns:a16="http://schemas.microsoft.com/office/drawing/2014/main" id="{7E7FEE0F-77D3-4349-BF59-A8F53D4B3C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Content Placeholder 1">
            <a:extLst>
              <a:ext uri="{FF2B5EF4-FFF2-40B4-BE49-F238E27FC236}">
                <a16:creationId xmlns:a16="http://schemas.microsoft.com/office/drawing/2014/main" id="{D34D7E1B-0EEE-8978-20CD-DA5ADAD8AA54}"/>
              </a:ext>
            </a:extLst>
          </p:cNvPr>
          <p:cNvSpPr>
            <a:spLocks noGrp="1"/>
          </p:cNvSpPr>
          <p:nvPr>
            <p:ph idx="1"/>
          </p:nvPr>
        </p:nvSpPr>
        <p:spPr>
          <a:xfrm>
            <a:off x="335360" y="1402943"/>
            <a:ext cx="11593288" cy="4488571"/>
          </a:xfrm>
        </p:spPr>
        <p:txBody>
          <a:bodyPr>
            <a:normAutofit/>
          </a:bodyPr>
          <a:lstStyle/>
          <a:p>
            <a:pPr>
              <a:lnSpc>
                <a:spcPct val="120000"/>
              </a:lnSpc>
              <a:spcBef>
                <a:spcPts val="600"/>
              </a:spcBef>
              <a:buClr>
                <a:srgbClr val="F16B2E"/>
              </a:buClr>
            </a:pPr>
            <a:r>
              <a:rPr lang="en-US" sz="1400" kern="0"/>
              <a:t>3) LNG Inventory position is a crucial information for a Terminal User. </a:t>
            </a:r>
          </a:p>
          <a:p>
            <a:pPr>
              <a:lnSpc>
                <a:spcPct val="120000"/>
              </a:lnSpc>
              <a:spcBef>
                <a:spcPts val="600"/>
              </a:spcBef>
              <a:buClr>
                <a:srgbClr val="F16B2E"/>
              </a:buClr>
            </a:pPr>
            <a:r>
              <a:rPr lang="en-GB" sz="1400" b="1" kern="0">
                <a:solidFill>
                  <a:srgbClr val="1A6597"/>
                </a:solidFill>
                <a:latin typeface="Arial" panose="020B0604020202020204" pitchFamily="34" charset="0"/>
                <a:cs typeface="Arial" panose="020B0604020202020204" pitchFamily="34" charset="0"/>
              </a:rPr>
              <a:t>INVENT</a:t>
            </a:r>
            <a:r>
              <a:rPr lang="en-GB" sz="1400" kern="0">
                <a:solidFill>
                  <a:srgbClr val="1A6597"/>
                </a:solidFill>
                <a:latin typeface="Arial" panose="020B0604020202020204" pitchFamily="34" charset="0"/>
                <a:cs typeface="Arial" panose="020B0604020202020204" pitchFamily="34" charset="0"/>
              </a:rPr>
              <a:t> message offers a solution to communicate this in a flexible way: 	</a:t>
            </a:r>
          </a:p>
          <a:p>
            <a:pPr>
              <a:lnSpc>
                <a:spcPct val="120000"/>
              </a:lnSpc>
              <a:spcBef>
                <a:spcPts val="600"/>
              </a:spcBef>
              <a:buClr>
                <a:srgbClr val="F16B2E"/>
              </a:buClr>
            </a:pPr>
            <a:r>
              <a:rPr lang="en-GB" sz="1400" kern="0">
                <a:solidFill>
                  <a:srgbClr val="1A6597"/>
                </a:solidFill>
                <a:latin typeface="Arial" panose="020B0604020202020204" pitchFamily="34" charset="0"/>
                <a:cs typeface="Arial" panose="020B0604020202020204" pitchFamily="34" charset="0"/>
              </a:rPr>
              <a:t>	Inventory Level / Overrun / Shortfall / </a:t>
            </a:r>
            <a:r>
              <a:rPr lang="en-GB" sz="1400" kern="0" err="1">
                <a:solidFill>
                  <a:srgbClr val="1A6597"/>
                </a:solidFill>
                <a:latin typeface="Arial" panose="020B0604020202020204" pitchFamily="34" charset="0"/>
                <a:cs typeface="Arial" panose="020B0604020202020204" pitchFamily="34" charset="0"/>
              </a:rPr>
              <a:t>Fuelgas</a:t>
            </a:r>
            <a:endParaRPr lang="en-GB" sz="1400" kern="0">
              <a:solidFill>
                <a:srgbClr val="1A6597"/>
              </a:solidFill>
              <a:latin typeface="Arial" panose="020B0604020202020204" pitchFamily="34" charset="0"/>
              <a:cs typeface="Arial" panose="020B0604020202020204" pitchFamily="34" charset="0"/>
            </a:endParaRPr>
          </a:p>
          <a:p>
            <a:pPr>
              <a:lnSpc>
                <a:spcPct val="120000"/>
              </a:lnSpc>
              <a:spcBef>
                <a:spcPts val="600"/>
              </a:spcBef>
            </a:pPr>
            <a:r>
              <a:rPr lang="en-GB" sz="1400" kern="0">
                <a:solidFill>
                  <a:srgbClr val="1A6597"/>
                </a:solidFill>
                <a:latin typeface="Arial" panose="020B0604020202020204" pitchFamily="34" charset="0"/>
                <a:cs typeface="Arial" panose="020B0604020202020204" pitchFamily="34" charset="0"/>
              </a:rPr>
              <a:t>	Hourly / Daily</a:t>
            </a:r>
          </a:p>
          <a:p>
            <a:pPr>
              <a:lnSpc>
                <a:spcPct val="120000"/>
              </a:lnSpc>
              <a:spcBef>
                <a:spcPts val="600"/>
              </a:spcBef>
            </a:pPr>
            <a:r>
              <a:rPr lang="en-GB" sz="1400" kern="0">
                <a:solidFill>
                  <a:srgbClr val="1A6597"/>
                </a:solidFill>
                <a:latin typeface="Arial" panose="020B0604020202020204" pitchFamily="34" charset="0"/>
                <a:cs typeface="Arial" panose="020B0604020202020204" pitchFamily="34" charset="0"/>
              </a:rPr>
              <a:t>	Projected / Provisional / Definitive</a:t>
            </a:r>
          </a:p>
          <a:p>
            <a:pPr>
              <a:lnSpc>
                <a:spcPct val="120000"/>
              </a:lnSpc>
              <a:spcBef>
                <a:spcPts val="600"/>
              </a:spcBef>
            </a:pPr>
            <a:r>
              <a:rPr lang="en-GB" sz="1400" kern="0">
                <a:solidFill>
                  <a:srgbClr val="1A6597"/>
                </a:solidFill>
                <a:latin typeface="Arial" panose="020B0604020202020204" pitchFamily="34" charset="0"/>
                <a:cs typeface="Arial" panose="020B0604020202020204" pitchFamily="34" charset="0"/>
              </a:rPr>
              <a:t>								</a:t>
            </a:r>
            <a:endParaRPr lang="en-US" sz="1400" kern="0"/>
          </a:p>
          <a:p>
            <a:pPr>
              <a:lnSpc>
                <a:spcPct val="120000"/>
              </a:lnSpc>
              <a:spcBef>
                <a:spcPts val="600"/>
              </a:spcBef>
              <a:buClr>
                <a:srgbClr val="F16B2E"/>
              </a:buClr>
            </a:pPr>
            <a:r>
              <a:rPr lang="en-US" sz="1400" kern="0"/>
              <a:t>4) Certain flow rates may be necessary</a:t>
            </a:r>
            <a:r>
              <a:rPr lang="en-US" sz="1400"/>
              <a:t> to ensure the safety of the installation. </a:t>
            </a:r>
          </a:p>
          <a:p>
            <a:pPr>
              <a:lnSpc>
                <a:spcPct val="120000"/>
              </a:lnSpc>
              <a:spcBef>
                <a:spcPts val="600"/>
              </a:spcBef>
              <a:buClr>
                <a:srgbClr val="F16B2E"/>
              </a:buClr>
            </a:pPr>
            <a:r>
              <a:rPr lang="en-US" sz="1400" b="1"/>
              <a:t>FLOWRQ</a:t>
            </a:r>
            <a:r>
              <a:rPr lang="en-US" sz="1400"/>
              <a:t> message offers a solution to communicate this in an easy way, replacing emails or phone calls efficiently:</a:t>
            </a:r>
          </a:p>
          <a:p>
            <a:pPr>
              <a:lnSpc>
                <a:spcPct val="120000"/>
              </a:lnSpc>
              <a:spcBef>
                <a:spcPts val="600"/>
              </a:spcBef>
              <a:buClr>
                <a:srgbClr val="F16B2E"/>
              </a:buClr>
            </a:pPr>
            <a:r>
              <a:rPr lang="en-US" sz="1400"/>
              <a:t>	Minimum / Calculated</a:t>
            </a:r>
          </a:p>
          <a:p>
            <a:pPr>
              <a:lnSpc>
                <a:spcPct val="120000"/>
              </a:lnSpc>
              <a:spcBef>
                <a:spcPts val="600"/>
              </a:spcBef>
              <a:buClr>
                <a:srgbClr val="F16B2E"/>
              </a:buClr>
            </a:pPr>
            <a:r>
              <a:rPr lang="en-US" sz="1400"/>
              <a:t>	Input / Output</a:t>
            </a:r>
          </a:p>
          <a:p>
            <a:pPr>
              <a:lnSpc>
                <a:spcPct val="120000"/>
              </a:lnSpc>
              <a:spcBef>
                <a:spcPts val="600"/>
              </a:spcBef>
              <a:buClr>
                <a:srgbClr val="F16B2E"/>
              </a:buClr>
            </a:pPr>
            <a:r>
              <a:rPr lang="en-US" sz="1400"/>
              <a:t>	Hourly</a:t>
            </a:r>
            <a:endParaRPr lang="en-US" sz="1400">
              <a:highlight>
                <a:srgbClr val="FFFF00"/>
              </a:highlight>
            </a:endParaRPr>
          </a:p>
          <a:p>
            <a:pPr>
              <a:lnSpc>
                <a:spcPct val="120000"/>
              </a:lnSpc>
              <a:spcBef>
                <a:spcPts val="600"/>
              </a:spcBef>
              <a:buClr>
                <a:srgbClr val="F16B2E"/>
              </a:buClr>
            </a:pPr>
            <a:r>
              <a:rPr lang="en-US" kern="0"/>
              <a:t>	</a:t>
            </a:r>
            <a:endParaRPr lang="en-US" sz="2500" kern="0"/>
          </a:p>
          <a:p>
            <a:pPr marL="457200" indent="-457200">
              <a:lnSpc>
                <a:spcPct val="100000"/>
              </a:lnSpc>
              <a:spcBef>
                <a:spcPts val="600"/>
              </a:spcBef>
              <a:buClr>
                <a:srgbClr val="F16B2E"/>
              </a:buClr>
              <a:buAutoNum type="arabicParenR"/>
            </a:pPr>
            <a:endParaRPr lang="en-US" sz="2500"/>
          </a:p>
        </p:txBody>
      </p:sp>
      <p:sp>
        <p:nvSpPr>
          <p:cNvPr id="17" name="Title 2">
            <a:extLst>
              <a:ext uri="{FF2B5EF4-FFF2-40B4-BE49-F238E27FC236}">
                <a16:creationId xmlns:a16="http://schemas.microsoft.com/office/drawing/2014/main" id="{FEA59D02-A3DE-9F36-D9DD-23B9EC117EC5}"/>
              </a:ext>
            </a:extLst>
          </p:cNvPr>
          <p:cNvSpPr>
            <a:spLocks noGrp="1"/>
          </p:cNvSpPr>
          <p:nvPr>
            <p:ph type="ctrTitle"/>
          </p:nvPr>
        </p:nvSpPr>
        <p:spPr>
          <a:xfrm>
            <a:off x="335360" y="764704"/>
            <a:ext cx="6097338" cy="393802"/>
          </a:xfrm>
        </p:spPr>
        <p:txBody>
          <a:bodyPr vert="horz">
            <a:normAutofit fontScale="90000"/>
          </a:bodyPr>
          <a:lstStyle/>
          <a:p>
            <a:r>
              <a:rPr lang="en-US"/>
              <a:t>Business Process – LNG messages</a:t>
            </a:r>
            <a:endParaRPr lang="fr-BE">
              <a:solidFill>
                <a:srgbClr val="1A6597"/>
              </a:solidFill>
            </a:endParaRPr>
          </a:p>
        </p:txBody>
      </p:sp>
    </p:spTree>
    <p:extLst>
      <p:ext uri="{BB962C8B-B14F-4D97-AF65-F5344CB8AC3E}">
        <p14:creationId xmlns:p14="http://schemas.microsoft.com/office/powerpoint/2010/main" val="23908382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5000"/>
          </a:blip>
          <a:srcRect t="31250" b="31250"/>
          <a:stretch>
            <a:fillRect/>
          </a:stretch>
        </p:blipFill>
        <p:spPr>
          <a:xfrm>
            <a:off x="0"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923" y="50526"/>
            <a:ext cx="3013398" cy="1649151"/>
          </a:xfrm>
          <a:prstGeom prst="rect">
            <a:avLst/>
          </a:prstGeom>
        </p:spPr>
      </p:pic>
      <p:grpSp>
        <p:nvGrpSpPr>
          <p:cNvPr id="5" name="Group 5"/>
          <p:cNvGrpSpPr/>
          <p:nvPr/>
        </p:nvGrpSpPr>
        <p:grpSpPr>
          <a:xfrm>
            <a:off x="0" y="4070203"/>
            <a:ext cx="12192000" cy="2229023"/>
            <a:chOff x="0" y="0"/>
            <a:chExt cx="6122943" cy="880602"/>
          </a:xfrm>
        </p:grpSpPr>
        <p:sp>
          <p:nvSpPr>
            <p:cNvPr id="6" name="Freeform 6"/>
            <p:cNvSpPr/>
            <p:nvPr/>
          </p:nvSpPr>
          <p:spPr>
            <a:xfrm>
              <a:off x="0" y="0"/>
              <a:ext cx="6122943" cy="880601"/>
            </a:xfrm>
            <a:custGeom>
              <a:avLst/>
              <a:gdLst/>
              <a:ahLst/>
              <a:cxnLst/>
              <a:rect l="l" t="t" r="r" b="b"/>
              <a:pathLst>
                <a:path w="6122943" h="880601">
                  <a:moveTo>
                    <a:pt x="0" y="0"/>
                  </a:moveTo>
                  <a:lnTo>
                    <a:pt x="6122943" y="0"/>
                  </a:lnTo>
                  <a:lnTo>
                    <a:pt x="6122943" y="880601"/>
                  </a:lnTo>
                  <a:lnTo>
                    <a:pt x="0" y="880601"/>
                  </a:lnTo>
                  <a:close/>
                </a:path>
              </a:pathLst>
            </a:custGeom>
            <a:solidFill>
              <a:srgbClr val="70B747">
                <a:alpha val="81961"/>
              </a:srgbClr>
            </a:solidFill>
          </p:spPr>
          <p:txBody>
            <a:bodyPr/>
            <a:lstStyle/>
            <a:p>
              <a:endParaRPr lang="en-US"/>
            </a:p>
          </p:txBody>
        </p:sp>
        <p:sp>
          <p:nvSpPr>
            <p:cNvPr id="7" name="TextBox 7"/>
            <p:cNvSpPr txBox="1"/>
            <p:nvPr/>
          </p:nvSpPr>
          <p:spPr>
            <a:xfrm>
              <a:off x="0" y="76200"/>
              <a:ext cx="812800" cy="736600"/>
            </a:xfrm>
            <a:prstGeom prst="rect">
              <a:avLst/>
            </a:prstGeom>
          </p:spPr>
          <p:txBody>
            <a:bodyPr lIns="33867" tIns="33867" rIns="33867" bIns="33867" rtlCol="0" anchor="ctr"/>
            <a:lstStyle/>
            <a:p>
              <a:pPr algn="ctr" defTabSz="609630">
                <a:lnSpc>
                  <a:spcPts val="1261"/>
                </a:lnSpc>
              </a:pPr>
              <a:endParaRPr sz="1200">
                <a:solidFill>
                  <a:prstClr val="black"/>
                </a:solidFill>
                <a:latin typeface="Calibri"/>
              </a:endParaRPr>
            </a:p>
          </p:txBody>
        </p:sp>
      </p:grpSp>
      <p:grpSp>
        <p:nvGrpSpPr>
          <p:cNvPr id="8" name="Group 8"/>
          <p:cNvGrpSpPr/>
          <p:nvPr/>
        </p:nvGrpSpPr>
        <p:grpSpPr>
          <a:xfrm>
            <a:off x="0" y="1594805"/>
            <a:ext cx="12192000" cy="2302078"/>
            <a:chOff x="0" y="0"/>
            <a:chExt cx="5065588" cy="812800"/>
          </a:xfrm>
        </p:grpSpPr>
        <p:sp>
          <p:nvSpPr>
            <p:cNvPr id="9" name="Freeform 9"/>
            <p:cNvSpPr/>
            <p:nvPr/>
          </p:nvSpPr>
          <p:spPr>
            <a:xfrm>
              <a:off x="0" y="0"/>
              <a:ext cx="5065588" cy="812800"/>
            </a:xfrm>
            <a:custGeom>
              <a:avLst/>
              <a:gdLst/>
              <a:ahLst/>
              <a:cxnLst/>
              <a:rect l="l" t="t" r="r" b="b"/>
              <a:pathLst>
                <a:path w="5065588" h="812800">
                  <a:moveTo>
                    <a:pt x="0" y="0"/>
                  </a:moveTo>
                  <a:lnTo>
                    <a:pt x="5065588" y="0"/>
                  </a:lnTo>
                  <a:lnTo>
                    <a:pt x="5065588" y="812800"/>
                  </a:lnTo>
                  <a:lnTo>
                    <a:pt x="0" y="812800"/>
                  </a:lnTo>
                  <a:close/>
                </a:path>
              </a:pathLst>
            </a:custGeom>
            <a:solidFill>
              <a:srgbClr val="F68E2C"/>
            </a:solidFill>
          </p:spPr>
          <p:txBody>
            <a:bodyPr/>
            <a:lstStyle/>
            <a:p>
              <a:endParaRPr lang="en-US"/>
            </a:p>
          </p:txBody>
        </p:sp>
        <p:sp>
          <p:nvSpPr>
            <p:cNvPr id="10" name="TextBox 10"/>
            <p:cNvSpPr txBox="1"/>
            <p:nvPr/>
          </p:nvSpPr>
          <p:spPr>
            <a:xfrm>
              <a:off x="0" y="76200"/>
              <a:ext cx="812800" cy="736600"/>
            </a:xfrm>
            <a:prstGeom prst="rect">
              <a:avLst/>
            </a:prstGeom>
          </p:spPr>
          <p:txBody>
            <a:bodyPr lIns="33867" tIns="33867" rIns="33867" bIns="33867" rtlCol="0" anchor="ctr"/>
            <a:lstStyle/>
            <a:p>
              <a:pPr algn="ctr" defTabSz="609630">
                <a:lnSpc>
                  <a:spcPts val="1261"/>
                </a:lnSpc>
              </a:pPr>
              <a:endParaRPr sz="1200">
                <a:solidFill>
                  <a:prstClr val="black"/>
                </a:solidFill>
                <a:latin typeface="Calibri"/>
              </a:endParaRPr>
            </a:p>
          </p:txBody>
        </p:sp>
      </p:grpSp>
      <p:sp>
        <p:nvSpPr>
          <p:cNvPr id="12" name="TextBox 12"/>
          <p:cNvSpPr txBox="1"/>
          <p:nvPr/>
        </p:nvSpPr>
        <p:spPr>
          <a:xfrm>
            <a:off x="0" y="2179341"/>
            <a:ext cx="12192000" cy="995722"/>
          </a:xfrm>
          <a:prstGeom prst="rect">
            <a:avLst/>
          </a:prstGeom>
        </p:spPr>
        <p:txBody>
          <a:bodyPr wrap="square" lIns="0" tIns="0" rIns="0" bIns="0" rtlCol="0" anchor="t">
            <a:spAutoFit/>
          </a:bodyPr>
          <a:lstStyle/>
          <a:p>
            <a:pPr algn="ctr" defTabSz="609630">
              <a:lnSpc>
                <a:spcPts val="8719"/>
              </a:lnSpc>
            </a:pPr>
            <a:r>
              <a:rPr lang="en-US" sz="4800">
                <a:solidFill>
                  <a:srgbClr val="FFFFFF"/>
                </a:solidFill>
                <a:latin typeface="Open Sans"/>
              </a:rPr>
              <a:t>Q&amp;A Session</a:t>
            </a:r>
          </a:p>
        </p:txBody>
      </p:sp>
      <p:sp>
        <p:nvSpPr>
          <p:cNvPr id="4" name="TextBox 12">
            <a:extLst>
              <a:ext uri="{FF2B5EF4-FFF2-40B4-BE49-F238E27FC236}">
                <a16:creationId xmlns:a16="http://schemas.microsoft.com/office/drawing/2014/main" id="{A380E3CF-78AB-72A2-C19C-EC809BF7DA58}"/>
              </a:ext>
            </a:extLst>
          </p:cNvPr>
          <p:cNvSpPr txBox="1"/>
          <p:nvPr/>
        </p:nvSpPr>
        <p:spPr>
          <a:xfrm>
            <a:off x="0" y="5184713"/>
            <a:ext cx="12192000" cy="969176"/>
          </a:xfrm>
          <a:prstGeom prst="rect">
            <a:avLst/>
          </a:prstGeom>
        </p:spPr>
        <p:txBody>
          <a:bodyPr wrap="square" lIns="0" tIns="0" rIns="0" bIns="0" rtlCol="0" anchor="t">
            <a:spAutoFit/>
          </a:bodyPr>
          <a:lstStyle/>
          <a:p>
            <a:pPr algn="ctr" defTabSz="609630">
              <a:lnSpc>
                <a:spcPts val="8719"/>
              </a:lnSpc>
            </a:pPr>
            <a:r>
              <a:rPr lang="en-US" sz="3200">
                <a:solidFill>
                  <a:srgbClr val="0563C1"/>
                </a:solidFill>
                <a:latin typeface="Open Sans"/>
                <a:hlinkClick r:id="rId6">
                  <a:extLst>
                    <a:ext uri="{A12FA001-AC4F-418D-AE19-62706E023703}">
                      <ahyp:hlinkClr xmlns:ahyp="http://schemas.microsoft.com/office/drawing/2018/hyperlinkcolor" val="tx"/>
                    </a:ext>
                  </a:extLst>
                </a:hlinkClick>
              </a:rPr>
              <a:t>https://www.edigas.org/version-6-1</a:t>
            </a:r>
            <a:endParaRPr lang="en-US" sz="4000">
              <a:solidFill>
                <a:srgbClr val="FFFFFF"/>
              </a:solidFill>
              <a:latin typeface="Open Sans"/>
            </a:endParaRPr>
          </a:p>
        </p:txBody>
      </p:sp>
      <p:sp>
        <p:nvSpPr>
          <p:cNvPr id="11" name="TextBox 12">
            <a:extLst>
              <a:ext uri="{FF2B5EF4-FFF2-40B4-BE49-F238E27FC236}">
                <a16:creationId xmlns:a16="http://schemas.microsoft.com/office/drawing/2014/main" id="{7CB16EAF-5EDD-D825-7B80-3A6F83524219}"/>
              </a:ext>
            </a:extLst>
          </p:cNvPr>
          <p:cNvSpPr txBox="1"/>
          <p:nvPr/>
        </p:nvSpPr>
        <p:spPr>
          <a:xfrm>
            <a:off x="0" y="4188991"/>
            <a:ext cx="12192000" cy="995722"/>
          </a:xfrm>
          <a:prstGeom prst="rect">
            <a:avLst/>
          </a:prstGeom>
        </p:spPr>
        <p:txBody>
          <a:bodyPr wrap="square" lIns="0" tIns="0" rIns="0" bIns="0" rtlCol="0" anchor="t">
            <a:spAutoFit/>
          </a:bodyPr>
          <a:lstStyle/>
          <a:p>
            <a:pPr algn="ctr" defTabSz="609630">
              <a:lnSpc>
                <a:spcPts val="8719"/>
              </a:lnSpc>
            </a:pPr>
            <a:r>
              <a:rPr lang="en-US" sz="4800">
                <a:solidFill>
                  <a:srgbClr val="FFFFFF"/>
                </a:solidFill>
                <a:latin typeface="Open Sans"/>
              </a:rPr>
              <a:t>Download available</a:t>
            </a:r>
          </a:p>
        </p:txBody>
      </p:sp>
    </p:spTree>
    <p:extLst>
      <p:ext uri="{BB962C8B-B14F-4D97-AF65-F5344CB8AC3E}">
        <p14:creationId xmlns:p14="http://schemas.microsoft.com/office/powerpoint/2010/main" val="3879091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7E7FEE0F-77D3-4349-BF59-A8F53D4B3C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6" name="think-cell data - do not delete" hidden="1">
                        <a:extLst>
                          <a:ext uri="{FF2B5EF4-FFF2-40B4-BE49-F238E27FC236}">
                            <a16:creationId xmlns:a16="http://schemas.microsoft.com/office/drawing/2014/main" id="{7E7FEE0F-77D3-4349-BF59-A8F53D4B3C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Content Placeholder 1">
            <a:extLst>
              <a:ext uri="{FF2B5EF4-FFF2-40B4-BE49-F238E27FC236}">
                <a16:creationId xmlns:a16="http://schemas.microsoft.com/office/drawing/2014/main" id="{D34D7E1B-0EEE-8978-20CD-DA5ADAD8AA54}"/>
              </a:ext>
            </a:extLst>
          </p:cNvPr>
          <p:cNvSpPr>
            <a:spLocks noGrp="1"/>
          </p:cNvSpPr>
          <p:nvPr>
            <p:ph idx="1"/>
          </p:nvPr>
        </p:nvSpPr>
        <p:spPr>
          <a:xfrm>
            <a:off x="335360" y="1402943"/>
            <a:ext cx="11593288" cy="4488571"/>
          </a:xfrm>
        </p:spPr>
        <p:txBody>
          <a:bodyPr>
            <a:normAutofit/>
          </a:bodyPr>
          <a:lstStyle/>
          <a:p>
            <a:r>
              <a:rPr lang="en-US" sz="1400" b="1" kern="0"/>
              <a:t>Q</a:t>
            </a:r>
            <a:r>
              <a:rPr lang="en-US" sz="1400" b="1">
                <a:effectLst/>
                <a:ea typeface="Calibri" panose="020F0502020204030204" pitchFamily="34" charset="0"/>
              </a:rPr>
              <a:t>uestion</a:t>
            </a:r>
            <a:r>
              <a:rPr lang="en-US" sz="1400">
                <a:effectLst/>
                <a:ea typeface="Calibri" panose="020F0502020204030204" pitchFamily="34" charset="0"/>
              </a:rPr>
              <a:t>: Is the Edig@s working group aware of the ACER consultation about REMIT II? Will EASEE-gas answer the consultation? TSOs see the need for the Edig@s working group to propose new or adapted messages needed for implementation of the new regulation.</a:t>
            </a:r>
          </a:p>
          <a:p>
            <a:r>
              <a:rPr lang="en-US" sz="1400" b="1">
                <a:effectLst/>
                <a:ea typeface="Calibri" panose="020F0502020204030204" pitchFamily="34" charset="0"/>
              </a:rPr>
              <a:t>Answer</a:t>
            </a:r>
            <a:r>
              <a:rPr lang="en-US" sz="1400">
                <a:effectLst/>
                <a:ea typeface="Calibri" panose="020F0502020204030204" pitchFamily="34" charset="0"/>
              </a:rPr>
              <a:t>: EASEE-gas is aware of the ongoing consultation and will probably answer, to be decided by the EASEE-gas board. We are also in contact with ACER for future changes on the REMIT process and of course we are ready to help and provide new messages or modifications.</a:t>
            </a:r>
          </a:p>
          <a:p>
            <a:pPr>
              <a:lnSpc>
                <a:spcPct val="120000"/>
              </a:lnSpc>
              <a:spcBef>
                <a:spcPts val="600"/>
              </a:spcBef>
              <a:buClr>
                <a:srgbClr val="F16B2E"/>
              </a:buClr>
            </a:pPr>
            <a:endParaRPr lang="en-US" sz="1400"/>
          </a:p>
          <a:p>
            <a:pPr>
              <a:lnSpc>
                <a:spcPct val="120000"/>
              </a:lnSpc>
              <a:spcBef>
                <a:spcPts val="600"/>
              </a:spcBef>
              <a:buClr>
                <a:srgbClr val="F16B2E"/>
              </a:buClr>
            </a:pPr>
            <a:r>
              <a:rPr lang="en-US" sz="1400" b="1"/>
              <a:t>Question</a:t>
            </a:r>
            <a:r>
              <a:rPr lang="en-US" sz="1400"/>
              <a:t>: What is the preferred way of exchanging the Edig@s messages presented in the workshop?</a:t>
            </a:r>
          </a:p>
          <a:p>
            <a:pPr>
              <a:lnSpc>
                <a:spcPct val="120000"/>
              </a:lnSpc>
              <a:spcBef>
                <a:spcPts val="600"/>
              </a:spcBef>
              <a:buClr>
                <a:srgbClr val="F16B2E"/>
              </a:buClr>
            </a:pPr>
            <a:r>
              <a:rPr lang="en-US" sz="1400" b="1"/>
              <a:t>Answer</a:t>
            </a:r>
            <a:r>
              <a:rPr lang="en-US" sz="1400"/>
              <a:t>: It is recommended to send the messages by an existing protocol that might also be in place already with your business partner, preferably AS4 with the latest ENTSOG profile.</a:t>
            </a:r>
          </a:p>
          <a:p>
            <a:pPr>
              <a:lnSpc>
                <a:spcPct val="120000"/>
              </a:lnSpc>
              <a:spcBef>
                <a:spcPts val="600"/>
              </a:spcBef>
              <a:buClr>
                <a:srgbClr val="F16B2E"/>
              </a:buClr>
            </a:pPr>
            <a:endParaRPr lang="en-US" sz="1400"/>
          </a:p>
          <a:p>
            <a:pPr>
              <a:lnSpc>
                <a:spcPct val="120000"/>
              </a:lnSpc>
              <a:spcBef>
                <a:spcPts val="600"/>
              </a:spcBef>
              <a:buClr>
                <a:srgbClr val="F16B2E"/>
              </a:buClr>
            </a:pPr>
            <a:r>
              <a:rPr lang="en-US" sz="1400" b="1"/>
              <a:t>Question</a:t>
            </a:r>
            <a:r>
              <a:rPr lang="en-US" sz="1400"/>
              <a:t>: If Storage System Operators have ideas for new products and don’t know how Edig@s messages could fit, what should they do then?</a:t>
            </a:r>
          </a:p>
          <a:p>
            <a:pPr>
              <a:lnSpc>
                <a:spcPct val="120000"/>
              </a:lnSpc>
              <a:spcBef>
                <a:spcPts val="600"/>
              </a:spcBef>
              <a:buClr>
                <a:srgbClr val="F16B2E"/>
              </a:buClr>
            </a:pPr>
            <a:r>
              <a:rPr lang="en-US" sz="1400" b="1"/>
              <a:t>Answer</a:t>
            </a:r>
            <a:r>
              <a:rPr lang="en-US" sz="1400"/>
              <a:t>: The best way for an initial contact is to start a maintenance request. The form can be found on the Edig@s website. If this is not sufficient because you want to discuss things more in detail, please feel free to reach out to the speakers of the workshop.</a:t>
            </a:r>
          </a:p>
        </p:txBody>
      </p:sp>
      <p:sp>
        <p:nvSpPr>
          <p:cNvPr id="17" name="Title 2">
            <a:extLst>
              <a:ext uri="{FF2B5EF4-FFF2-40B4-BE49-F238E27FC236}">
                <a16:creationId xmlns:a16="http://schemas.microsoft.com/office/drawing/2014/main" id="{FEA59D02-A3DE-9F36-D9DD-23B9EC117EC5}"/>
              </a:ext>
            </a:extLst>
          </p:cNvPr>
          <p:cNvSpPr>
            <a:spLocks noGrp="1"/>
          </p:cNvSpPr>
          <p:nvPr>
            <p:ph type="ctrTitle"/>
          </p:nvPr>
        </p:nvSpPr>
        <p:spPr>
          <a:xfrm>
            <a:off x="335360" y="764704"/>
            <a:ext cx="6097338" cy="393802"/>
          </a:xfrm>
        </p:spPr>
        <p:txBody>
          <a:bodyPr vert="horz">
            <a:normAutofit fontScale="90000"/>
          </a:bodyPr>
          <a:lstStyle/>
          <a:p>
            <a:r>
              <a:rPr lang="en-US"/>
              <a:t>Q&amp;A Session</a:t>
            </a:r>
            <a:endParaRPr lang="fr-BE">
              <a:solidFill>
                <a:srgbClr val="1A6597"/>
              </a:solidFill>
            </a:endParaRPr>
          </a:p>
        </p:txBody>
      </p:sp>
    </p:spTree>
    <p:extLst>
      <p:ext uri="{BB962C8B-B14F-4D97-AF65-F5344CB8AC3E}">
        <p14:creationId xmlns:p14="http://schemas.microsoft.com/office/powerpoint/2010/main" val="231467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762" t="18607" r="22524" b="25102"/>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3061"/>
            <a:ext cx="3013398" cy="1649151"/>
          </a:xfrm>
          <a:prstGeom prst="rect">
            <a:avLst/>
          </a:prstGeom>
        </p:spPr>
      </p:pic>
      <p:grpSp>
        <p:nvGrpSpPr>
          <p:cNvPr id="4" name="Group 4"/>
          <p:cNvGrpSpPr/>
          <p:nvPr/>
        </p:nvGrpSpPr>
        <p:grpSpPr>
          <a:xfrm>
            <a:off x="-14158" y="1024538"/>
            <a:ext cx="7438795" cy="5853319"/>
            <a:chOff x="0" y="0"/>
            <a:chExt cx="6350000" cy="4950475"/>
          </a:xfrm>
        </p:grpSpPr>
        <p:sp>
          <p:nvSpPr>
            <p:cNvPr id="5" name="Freeform 5"/>
            <p:cNvSpPr/>
            <p:nvPr/>
          </p:nvSpPr>
          <p:spPr>
            <a:xfrm>
              <a:off x="0" y="0"/>
              <a:ext cx="6350000" cy="4950475"/>
            </a:xfrm>
            <a:custGeom>
              <a:avLst/>
              <a:gdLst/>
              <a:ahLst/>
              <a:cxnLst/>
              <a:rect l="l" t="t" r="r" b="b"/>
              <a:pathLst>
                <a:path w="6350000" h="4950475">
                  <a:moveTo>
                    <a:pt x="6350000" y="4950475"/>
                  </a:moveTo>
                  <a:lnTo>
                    <a:pt x="0" y="4950475"/>
                  </a:lnTo>
                  <a:lnTo>
                    <a:pt x="0" y="0"/>
                  </a:lnTo>
                  <a:lnTo>
                    <a:pt x="6350000" y="4950475"/>
                  </a:lnTo>
                  <a:close/>
                </a:path>
              </a:pathLst>
            </a:custGeom>
            <a:solidFill>
              <a:srgbClr val="F68E2C"/>
            </a:solidFill>
          </p:spPr>
          <p:txBody>
            <a:bodyPr/>
            <a:lstStyle/>
            <a:p>
              <a:endParaRPr lang="en-US"/>
            </a:p>
          </p:txBody>
        </p:sp>
      </p:grpSp>
      <p:pic>
        <p:nvPicPr>
          <p:cNvPr id="6" name="Picture 6"/>
          <p:cNvPicPr>
            <a:picLocks noChangeAspect="1"/>
          </p:cNvPicPr>
          <p:nvPr/>
        </p:nvPicPr>
        <p:blipFill>
          <a:blip r:embed="rId5"/>
          <a:srcRect l="1071" b="20492"/>
          <a:stretch>
            <a:fillRect/>
          </a:stretch>
        </p:blipFill>
        <p:spPr>
          <a:xfrm>
            <a:off x="6595007" y="-5786"/>
            <a:ext cx="2921895" cy="982015"/>
          </a:xfrm>
          <a:prstGeom prst="rect">
            <a:avLst/>
          </a:prstGeom>
        </p:spPr>
      </p:pic>
      <p:grpSp>
        <p:nvGrpSpPr>
          <p:cNvPr id="7" name="Group 7"/>
          <p:cNvGrpSpPr/>
          <p:nvPr/>
        </p:nvGrpSpPr>
        <p:grpSpPr>
          <a:xfrm>
            <a:off x="6024070" y="3934125"/>
            <a:ext cx="6182087" cy="2221003"/>
            <a:chOff x="0" y="0"/>
            <a:chExt cx="3035843" cy="877433"/>
          </a:xfrm>
        </p:grpSpPr>
        <p:sp>
          <p:nvSpPr>
            <p:cNvPr id="8" name="Freeform 8"/>
            <p:cNvSpPr/>
            <p:nvPr/>
          </p:nvSpPr>
          <p:spPr>
            <a:xfrm>
              <a:off x="0" y="0"/>
              <a:ext cx="3035843" cy="877433"/>
            </a:xfrm>
            <a:custGeom>
              <a:avLst/>
              <a:gdLst/>
              <a:ahLst/>
              <a:cxnLst/>
              <a:rect l="l" t="t" r="r" b="b"/>
              <a:pathLst>
                <a:path w="3035843" h="877433">
                  <a:moveTo>
                    <a:pt x="0" y="0"/>
                  </a:moveTo>
                  <a:lnTo>
                    <a:pt x="3035843" y="0"/>
                  </a:lnTo>
                  <a:lnTo>
                    <a:pt x="3035843" y="877433"/>
                  </a:lnTo>
                  <a:lnTo>
                    <a:pt x="0" y="877433"/>
                  </a:lnTo>
                  <a:close/>
                </a:path>
              </a:pathLst>
            </a:custGeom>
            <a:solidFill>
              <a:srgbClr val="70B747">
                <a:alpha val="81961"/>
              </a:srgbClr>
            </a:solidFill>
          </p:spPr>
          <p:txBody>
            <a:bodyPr/>
            <a:lstStyle/>
            <a:p>
              <a:endParaRPr lang="en-US"/>
            </a:p>
          </p:txBody>
        </p:sp>
        <p:sp>
          <p:nvSpPr>
            <p:cNvPr id="9" name="TextBox 9"/>
            <p:cNvSpPr txBox="1"/>
            <p:nvPr/>
          </p:nvSpPr>
          <p:spPr>
            <a:xfrm>
              <a:off x="0" y="76200"/>
              <a:ext cx="812800" cy="736600"/>
            </a:xfrm>
            <a:prstGeom prst="rect">
              <a:avLst/>
            </a:prstGeom>
          </p:spPr>
          <p:txBody>
            <a:bodyPr lIns="33867" tIns="33867" rIns="33867" bIns="33867" rtlCol="0" anchor="ctr"/>
            <a:lstStyle/>
            <a:p>
              <a:pPr algn="ctr" defTabSz="609630">
                <a:lnSpc>
                  <a:spcPts val="1261"/>
                </a:lnSpc>
              </a:pPr>
              <a:endParaRPr sz="1200">
                <a:solidFill>
                  <a:prstClr val="black"/>
                </a:solidFill>
                <a:latin typeface="Calibri"/>
              </a:endParaRPr>
            </a:p>
          </p:txBody>
        </p:sp>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93447" y="4304080"/>
            <a:ext cx="1589201" cy="1589201"/>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79972">
            <a:off x="4164915" y="5436691"/>
            <a:ext cx="1151947" cy="913179"/>
          </a:xfrm>
          <a:prstGeom prst="rect">
            <a:avLst/>
          </a:prstGeom>
        </p:spPr>
      </p:pic>
      <p:sp>
        <p:nvSpPr>
          <p:cNvPr id="12" name="TextBox 12"/>
          <p:cNvSpPr txBox="1"/>
          <p:nvPr/>
        </p:nvSpPr>
        <p:spPr>
          <a:xfrm>
            <a:off x="405543" y="3842649"/>
            <a:ext cx="6882504" cy="2385268"/>
          </a:xfrm>
          <a:prstGeom prst="rect">
            <a:avLst/>
          </a:prstGeom>
        </p:spPr>
        <p:txBody>
          <a:bodyPr lIns="0" tIns="0" rIns="0" bIns="0" rtlCol="0" anchor="t">
            <a:spAutoFit/>
          </a:bodyPr>
          <a:lstStyle/>
          <a:p>
            <a:pPr defTabSz="609630">
              <a:lnSpc>
                <a:spcPts val="6176"/>
              </a:lnSpc>
            </a:pPr>
            <a:r>
              <a:rPr lang="en-US" sz="5826">
                <a:solidFill>
                  <a:srgbClr val="FFFFFF"/>
                </a:solidFill>
                <a:latin typeface="Open Sans"/>
              </a:rPr>
              <a:t>Thank </a:t>
            </a:r>
          </a:p>
          <a:p>
            <a:pPr defTabSz="609630">
              <a:lnSpc>
                <a:spcPts val="6176"/>
              </a:lnSpc>
            </a:pPr>
            <a:r>
              <a:rPr lang="en-US" sz="5826">
                <a:solidFill>
                  <a:srgbClr val="FFFFFF"/>
                </a:solidFill>
                <a:latin typeface="Open Sans"/>
              </a:rPr>
              <a:t>you for your attention!</a:t>
            </a:r>
          </a:p>
        </p:txBody>
      </p:sp>
      <p:sp>
        <p:nvSpPr>
          <p:cNvPr id="13" name="TextBox 13"/>
          <p:cNvSpPr txBox="1"/>
          <p:nvPr/>
        </p:nvSpPr>
        <p:spPr>
          <a:xfrm>
            <a:off x="7894014" y="4604836"/>
            <a:ext cx="3073121" cy="397032"/>
          </a:xfrm>
          <a:prstGeom prst="rect">
            <a:avLst/>
          </a:prstGeom>
        </p:spPr>
        <p:txBody>
          <a:bodyPr wrap="square" lIns="0" tIns="0" rIns="0" bIns="0" rtlCol="0" anchor="t">
            <a:spAutoFit/>
          </a:bodyPr>
          <a:lstStyle/>
          <a:p>
            <a:pPr algn="ctr" defTabSz="609630">
              <a:lnSpc>
                <a:spcPts val="3360"/>
              </a:lnSpc>
            </a:pPr>
            <a:r>
              <a:rPr lang="en-US" sz="2400">
                <a:solidFill>
                  <a:srgbClr val="FFFFFF"/>
                </a:solidFill>
                <a:latin typeface="Canva Sans Bold"/>
              </a:rPr>
              <a:t>Stay updated:</a:t>
            </a:r>
          </a:p>
        </p:txBody>
      </p:sp>
      <p:sp>
        <p:nvSpPr>
          <p:cNvPr id="14" name="TextBox 14"/>
          <p:cNvSpPr txBox="1"/>
          <p:nvPr/>
        </p:nvSpPr>
        <p:spPr>
          <a:xfrm>
            <a:off x="8412646" y="4975677"/>
            <a:ext cx="2704945" cy="397032"/>
          </a:xfrm>
          <a:prstGeom prst="rect">
            <a:avLst/>
          </a:prstGeom>
        </p:spPr>
        <p:txBody>
          <a:bodyPr wrap="square" lIns="0" tIns="0" rIns="0" bIns="0" rtlCol="0" anchor="t">
            <a:spAutoFit/>
          </a:bodyPr>
          <a:lstStyle/>
          <a:p>
            <a:pPr defTabSz="609630">
              <a:lnSpc>
                <a:spcPts val="3360"/>
              </a:lnSpc>
            </a:pPr>
            <a:r>
              <a:rPr lang="en-US" sz="2400">
                <a:solidFill>
                  <a:srgbClr val="FFFFFF"/>
                </a:solidFill>
                <a:latin typeface="Canva Sans"/>
              </a:rPr>
              <a:t>EASEE-gas</a:t>
            </a:r>
          </a:p>
        </p:txBody>
      </p:sp>
      <p:pic>
        <p:nvPicPr>
          <p:cNvPr id="15" name="Picture 11">
            <a:extLst>
              <a:ext uri="{FF2B5EF4-FFF2-40B4-BE49-F238E27FC236}">
                <a16:creationId xmlns:a16="http://schemas.microsoft.com/office/drawing/2014/main" id="{C090DD92-2CFA-466C-95E2-55ED37136954}"/>
              </a:ext>
            </a:extLst>
          </p:cNvPr>
          <p:cNvPicPr>
            <a:picLocks noChangeAspect="1"/>
          </p:cNvPicPr>
          <p:nvPr/>
        </p:nvPicPr>
        <p:blipFill>
          <a:blip r:embed="rId10"/>
          <a:srcRect b="15985"/>
          <a:stretch>
            <a:fillRect/>
          </a:stretch>
        </p:blipFill>
        <p:spPr>
          <a:xfrm>
            <a:off x="3688074" y="187058"/>
            <a:ext cx="2734762" cy="91999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454444" y="1327129"/>
            <a:ext cx="6836070" cy="2654263"/>
          </a:xfrm>
          <a:prstGeom prst="rect">
            <a:avLst/>
          </a:prstGeom>
          <a:solidFill>
            <a:srgbClr val="BBE5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Content Placeholder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363" y="1328112"/>
            <a:ext cx="2268811" cy="338484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1450" y="1327131"/>
            <a:ext cx="2208431" cy="3385919"/>
          </a:xfrm>
          <a:prstGeom prst="rect">
            <a:avLst/>
          </a:prstGeom>
        </p:spPr>
      </p:pic>
      <p:sp>
        <p:nvSpPr>
          <p:cNvPr id="8" name="Content Placeholder 7"/>
          <p:cNvSpPr txBox="1">
            <a:spLocks/>
          </p:cNvSpPr>
          <p:nvPr/>
        </p:nvSpPr>
        <p:spPr>
          <a:xfrm>
            <a:off x="423926" y="4413765"/>
            <a:ext cx="2186268" cy="1833813"/>
          </a:xfrm>
          <a:prstGeom prst="rect">
            <a:avLst/>
          </a:prstGeom>
          <a:solidFill>
            <a:srgbClr val="6CAD49"/>
          </a:solidFill>
        </p:spPr>
        <p:txBody>
          <a:bodyPr anchor="ctr"/>
          <a:lstStyle>
            <a:lvl1pPr marL="0" indent="0" algn="l" rtl="0" eaLnBrk="1" fontAlgn="base" hangingPunct="1">
              <a:spcBef>
                <a:spcPct val="20000"/>
              </a:spcBef>
              <a:spcAft>
                <a:spcPct val="0"/>
              </a:spcAft>
              <a:buFont typeface="Arial" panose="020B0604020202020204" pitchFamily="34" charset="0"/>
              <a:buNone/>
              <a:defRPr sz="2400" b="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000">
                <a:solidFill>
                  <a:schemeClr val="tx1"/>
                </a:solidFill>
                <a:latin typeface="+mn-lt"/>
                <a:cs typeface="+mn-cs"/>
              </a:defRPr>
            </a:lvl2pPr>
            <a:lvl3pPr marL="1143000" indent="-228600" algn="l" rtl="0" eaLnBrk="1" fontAlgn="base" hangingPunct="1">
              <a:spcBef>
                <a:spcPct val="20000"/>
              </a:spcBef>
              <a:spcAft>
                <a:spcPct val="0"/>
              </a:spcAft>
              <a:buFont typeface="Arial" panose="020B0604020202020204" pitchFamily="34" charset="0"/>
              <a:buChar char="•"/>
              <a:defRPr sz="2000">
                <a:solidFill>
                  <a:schemeClr val="tx1"/>
                </a:solidFill>
                <a:latin typeface="+mn-lt"/>
                <a:cs typeface="+mn-cs"/>
              </a:defRPr>
            </a:lvl3pPr>
            <a:lvl4pPr marL="1371600" indent="0" algn="l" rtl="0" eaLnBrk="1" fontAlgn="base" hangingPunct="1">
              <a:spcBef>
                <a:spcPct val="20000"/>
              </a:spcBef>
              <a:spcAft>
                <a:spcPct val="0"/>
              </a:spcAft>
              <a:buNone/>
              <a:defRPr sz="1600">
                <a:solidFill>
                  <a:schemeClr val="tx1"/>
                </a:solidFill>
                <a:latin typeface="+mn-lt"/>
                <a:cs typeface="+mn-cs"/>
              </a:defRPr>
            </a:lvl4pPr>
            <a:lvl5pPr marL="2057400" indent="-228600" algn="l" rtl="0" eaLnBrk="1" fontAlgn="base" hangingPunct="1">
              <a:spcBef>
                <a:spcPct val="20000"/>
              </a:spcBef>
              <a:spcAft>
                <a:spcPct val="0"/>
              </a:spcAft>
              <a:buBlip>
                <a:blip r:embed="rId5"/>
              </a:buBlip>
              <a:defRPr sz="16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algn="ctr"/>
            <a:r>
              <a:rPr lang="fr-BE" sz="2000" b="1" kern="0">
                <a:latin typeface="Arial" panose="020B0604020202020204" pitchFamily="34" charset="0"/>
                <a:cs typeface="Arial" panose="020B0604020202020204" pitchFamily="34" charset="0"/>
              </a:rPr>
              <a:t>FOUNDED IN 2002</a:t>
            </a:r>
          </a:p>
        </p:txBody>
      </p:sp>
      <p:sp>
        <p:nvSpPr>
          <p:cNvPr id="9" name="Content Placeholder 7"/>
          <p:cNvSpPr txBox="1">
            <a:spLocks/>
          </p:cNvSpPr>
          <p:nvPr/>
        </p:nvSpPr>
        <p:spPr>
          <a:xfrm>
            <a:off x="2441874" y="4413765"/>
            <a:ext cx="2231333" cy="1833813"/>
          </a:xfrm>
          <a:prstGeom prst="rect">
            <a:avLst/>
          </a:prstGeom>
          <a:solidFill>
            <a:srgbClr val="F16B2E"/>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Aft>
                <a:spcPts val="0"/>
              </a:spcAft>
              <a:buNone/>
            </a:pPr>
            <a:endParaRPr lang="fr-BE" sz="100" b="1">
              <a:latin typeface="Arial" panose="020B0604020202020204" pitchFamily="34" charset="0"/>
              <a:cs typeface="Arial" panose="020B0604020202020204" pitchFamily="34" charset="0"/>
            </a:endParaRPr>
          </a:p>
          <a:p>
            <a:pPr marL="0" indent="0" algn="ctr" fontAlgn="auto">
              <a:lnSpc>
                <a:spcPct val="100000"/>
              </a:lnSpc>
              <a:spcAft>
                <a:spcPts val="0"/>
              </a:spcAft>
              <a:buNone/>
            </a:pPr>
            <a:r>
              <a:rPr lang="fr-BE" sz="2000" b="1">
                <a:latin typeface="Arial" panose="020B0604020202020204" pitchFamily="34" charset="0"/>
                <a:cs typeface="Arial" panose="020B0604020202020204" pitchFamily="34" charset="0"/>
              </a:rPr>
              <a:t>80+</a:t>
            </a:r>
          </a:p>
          <a:p>
            <a:pPr marL="0" indent="0" algn="ctr" fontAlgn="auto">
              <a:lnSpc>
                <a:spcPct val="100000"/>
              </a:lnSpc>
              <a:spcAft>
                <a:spcPts val="0"/>
              </a:spcAft>
              <a:buNone/>
            </a:pPr>
            <a:r>
              <a:rPr lang="fr-BE" sz="2000" b="1">
                <a:latin typeface="Arial" panose="020B0604020202020204" pitchFamily="34" charset="0"/>
                <a:cs typeface="Arial" panose="020B0604020202020204" pitchFamily="34" charset="0"/>
              </a:rPr>
              <a:t>EUROPEAN </a:t>
            </a:r>
          </a:p>
          <a:p>
            <a:pPr marL="0" indent="0" algn="ctr" fontAlgn="auto">
              <a:lnSpc>
                <a:spcPct val="100000"/>
              </a:lnSpc>
              <a:spcAft>
                <a:spcPts val="0"/>
              </a:spcAft>
              <a:buNone/>
            </a:pPr>
            <a:r>
              <a:rPr lang="fr-BE" sz="2000" b="1">
                <a:latin typeface="Arial" panose="020B0604020202020204" pitchFamily="34" charset="0"/>
                <a:cs typeface="Arial" panose="020B0604020202020204" pitchFamily="34" charset="0"/>
              </a:rPr>
              <a:t>MEMBERS</a:t>
            </a:r>
          </a:p>
        </p:txBody>
      </p:sp>
      <p:pic>
        <p:nvPicPr>
          <p:cNvPr id="10" name="Content Placeholder 9"/>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t="-22" r="5932" b="45213"/>
          <a:stretch/>
        </p:blipFill>
        <p:spPr>
          <a:xfrm>
            <a:off x="4648172" y="3696091"/>
            <a:ext cx="6642342" cy="2559481"/>
          </a:xfrm>
          <a:prstGeom prst="rect">
            <a:avLst/>
          </a:prstGeom>
        </p:spPr>
      </p:pic>
      <p:sp>
        <p:nvSpPr>
          <p:cNvPr id="11" name="TextBox 10"/>
          <p:cNvSpPr txBox="1"/>
          <p:nvPr/>
        </p:nvSpPr>
        <p:spPr>
          <a:xfrm>
            <a:off x="4700223" y="1942442"/>
            <a:ext cx="6538239" cy="1200329"/>
          </a:xfrm>
          <a:prstGeom prst="rect">
            <a:avLst/>
          </a:prstGeom>
          <a:noFill/>
        </p:spPr>
        <p:txBody>
          <a:bodyPr wrap="square" rtlCol="0" anchor="ctr">
            <a:spAutoFit/>
          </a:bodyPr>
          <a:lstStyle/>
          <a:p>
            <a:r>
              <a:rPr lang="en-GB" sz="2400" kern="0">
                <a:latin typeface="Arial" panose="020B0604020202020204" pitchFamily="34" charset="0"/>
                <a:cs typeface="Arial" panose="020B0604020202020204" pitchFamily="34" charset="0"/>
              </a:rPr>
              <a:t>EASEE-gas promotes and develops solutions for the simplification and streamlining of the trading and physical transfer of gas.</a:t>
            </a:r>
            <a:endParaRPr lang="fr-BE" sz="2400"/>
          </a:p>
        </p:txBody>
      </p:sp>
      <p:sp>
        <p:nvSpPr>
          <p:cNvPr id="4" name="Title 2">
            <a:extLst>
              <a:ext uri="{FF2B5EF4-FFF2-40B4-BE49-F238E27FC236}">
                <a16:creationId xmlns:a16="http://schemas.microsoft.com/office/drawing/2014/main" id="{E9109ECC-4BC3-EB8A-BEA7-FA18DBBA0FD1}"/>
              </a:ext>
            </a:extLst>
          </p:cNvPr>
          <p:cNvSpPr txBox="1">
            <a:spLocks/>
          </p:cNvSpPr>
          <p:nvPr/>
        </p:nvSpPr>
        <p:spPr>
          <a:xfrm>
            <a:off x="335360" y="764704"/>
            <a:ext cx="6097338" cy="3938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rgbClr val="1A6597"/>
                </a:solidFill>
                <a:latin typeface="Arial" panose="020B0604020202020204" pitchFamily="34" charset="0"/>
                <a:ea typeface="+mj-ea"/>
                <a:cs typeface="Arial" panose="020B0604020202020204" pitchFamily="34" charset="0"/>
              </a:defRPr>
            </a:lvl1pPr>
          </a:lstStyle>
          <a:p>
            <a:r>
              <a:rPr lang="en-US" sz="2500" b="1"/>
              <a:t>About EASEE-gas</a:t>
            </a:r>
            <a:endParaRPr lang="fr-BE" sz="2500" b="1"/>
          </a:p>
        </p:txBody>
      </p:sp>
    </p:spTree>
    <p:extLst>
      <p:ext uri="{BB962C8B-B14F-4D97-AF65-F5344CB8AC3E}">
        <p14:creationId xmlns:p14="http://schemas.microsoft.com/office/powerpoint/2010/main" val="2041569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2E71E7-C265-3352-698E-2318889FF913}"/>
              </a:ext>
            </a:extLst>
          </p:cNvPr>
          <p:cNvPicPr>
            <a:picLocks noChangeAspect="1"/>
          </p:cNvPicPr>
          <p:nvPr/>
        </p:nvPicPr>
        <p:blipFill>
          <a:blip r:embed="rId3"/>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29B1001E-AE0F-05D9-19AF-BA78013BBEF4}"/>
              </a:ext>
            </a:extLst>
          </p:cNvPr>
          <p:cNvGrpSpPr/>
          <p:nvPr/>
        </p:nvGrpSpPr>
        <p:grpSpPr>
          <a:xfrm>
            <a:off x="0" y="0"/>
            <a:ext cx="12192000" cy="834887"/>
            <a:chOff x="0" y="0"/>
            <a:chExt cx="12192000" cy="834887"/>
          </a:xfrm>
        </p:grpSpPr>
        <p:sp>
          <p:nvSpPr>
            <p:cNvPr id="6" name="Rectangle 5">
              <a:extLst>
                <a:ext uri="{FF2B5EF4-FFF2-40B4-BE49-F238E27FC236}">
                  <a16:creationId xmlns:a16="http://schemas.microsoft.com/office/drawing/2014/main" id="{A75C6BD7-35E6-1919-1A70-A9F9CA77A897}"/>
                </a:ext>
              </a:extLst>
            </p:cNvPr>
            <p:cNvSpPr/>
            <p:nvPr/>
          </p:nvSpPr>
          <p:spPr>
            <a:xfrm>
              <a:off x="0" y="0"/>
              <a:ext cx="12192000" cy="834887"/>
            </a:xfrm>
            <a:prstGeom prst="rect">
              <a:avLst/>
            </a:prstGeom>
            <a:gradFill>
              <a:gsLst>
                <a:gs pos="0">
                  <a:srgbClr val="ED6D30"/>
                </a:gs>
                <a:gs pos="100000">
                  <a:srgbClr val="F49426"/>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E96AA12-2DA7-AA1A-57B7-33D324574E2E}"/>
                </a:ext>
              </a:extLst>
            </p:cNvPr>
            <p:cNvSpPr txBox="1"/>
            <p:nvPr/>
          </p:nvSpPr>
          <p:spPr>
            <a:xfrm>
              <a:off x="2100469" y="146639"/>
              <a:ext cx="799106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Helvetica" pitchFamily="2" charset="0"/>
                  <a:ea typeface="+mn-ea"/>
                  <a:cs typeface="+mn-cs"/>
                </a:rPr>
                <a:t>Represents the entire gas value chain</a:t>
              </a:r>
              <a:endParaRPr kumimoji="0" lang="en-GB" sz="32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sp>
        <p:nvSpPr>
          <p:cNvPr id="11" name="Oval 10">
            <a:extLst>
              <a:ext uri="{FF2B5EF4-FFF2-40B4-BE49-F238E27FC236}">
                <a16:creationId xmlns:a16="http://schemas.microsoft.com/office/drawing/2014/main" id="{58FAC153-337D-7342-B5F7-9CA73461D940}"/>
              </a:ext>
            </a:extLst>
          </p:cNvPr>
          <p:cNvSpPr/>
          <p:nvPr/>
        </p:nvSpPr>
        <p:spPr>
          <a:xfrm>
            <a:off x="4006057" y="1842052"/>
            <a:ext cx="4179886" cy="4179600"/>
          </a:xfrm>
          <a:prstGeom prst="ellipse">
            <a:avLst/>
          </a:prstGeom>
          <a:solidFill>
            <a:schemeClr val="lt1"/>
          </a:solidFill>
          <a:ln w="63500">
            <a:gradFill>
              <a:gsLst>
                <a:gs pos="0">
                  <a:srgbClr val="F49A2E"/>
                </a:gs>
                <a:gs pos="100000">
                  <a:srgbClr val="EE6A31"/>
                </a:gs>
              </a:gsLst>
              <a:lin ang="16200000" scaled="0"/>
            </a:gradFill>
          </a:ln>
          <a:effectLst>
            <a:innerShdw blurRad="551625" dist="103045" dir="13500000">
              <a:prstClr val="black">
                <a:alpha val="25000"/>
              </a:prstClr>
            </a:inn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0625D74A-7B14-6598-A69B-1AF3AE6E119A}"/>
              </a:ext>
            </a:extLst>
          </p:cNvPr>
          <p:cNvPicPr>
            <a:picLocks noChangeAspect="1"/>
          </p:cNvPicPr>
          <p:nvPr/>
        </p:nvPicPr>
        <p:blipFill>
          <a:blip r:embed="rId4"/>
          <a:stretch>
            <a:fillRect/>
          </a:stretch>
        </p:blipFill>
        <p:spPr>
          <a:xfrm>
            <a:off x="4933498" y="3511799"/>
            <a:ext cx="2447964" cy="851799"/>
          </a:xfrm>
          <a:prstGeom prst="rect">
            <a:avLst/>
          </a:prstGeom>
        </p:spPr>
      </p:pic>
      <p:grpSp>
        <p:nvGrpSpPr>
          <p:cNvPr id="15" name="Group 14">
            <a:extLst>
              <a:ext uri="{FF2B5EF4-FFF2-40B4-BE49-F238E27FC236}">
                <a16:creationId xmlns:a16="http://schemas.microsoft.com/office/drawing/2014/main" id="{68B10D31-40F7-DB37-70F0-C30FF36AC817}"/>
              </a:ext>
            </a:extLst>
          </p:cNvPr>
          <p:cNvGrpSpPr/>
          <p:nvPr/>
        </p:nvGrpSpPr>
        <p:grpSpPr>
          <a:xfrm>
            <a:off x="5614467" y="1301175"/>
            <a:ext cx="963066" cy="962830"/>
            <a:chOff x="5614467" y="1301175"/>
            <a:chExt cx="963066" cy="962830"/>
          </a:xfrm>
        </p:grpSpPr>
        <p:sp>
          <p:nvSpPr>
            <p:cNvPr id="13" name="Oval 12">
              <a:extLst>
                <a:ext uri="{FF2B5EF4-FFF2-40B4-BE49-F238E27FC236}">
                  <a16:creationId xmlns:a16="http://schemas.microsoft.com/office/drawing/2014/main" id="{296F3580-D815-71D8-8AE4-5B0E2E8F8907}"/>
                </a:ext>
              </a:extLst>
            </p:cNvPr>
            <p:cNvSpPr/>
            <p:nvPr/>
          </p:nvSpPr>
          <p:spPr>
            <a:xfrm>
              <a:off x="5614467" y="1301175"/>
              <a:ext cx="963066" cy="962830"/>
            </a:xfrm>
            <a:prstGeom prst="ellipse">
              <a:avLst/>
            </a:prstGeom>
            <a:solidFill>
              <a:schemeClr val="bg1"/>
            </a:solidFill>
            <a:ln w="101600">
              <a:solidFill>
                <a:srgbClr val="E41B14"/>
              </a:solidFill>
            </a:ln>
            <a:effectLst>
              <a:outerShdw blurRad="1270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90F628A6-A970-E8A8-138C-F104DF384C33}"/>
                </a:ext>
              </a:extLst>
            </p:cNvPr>
            <p:cNvPicPr>
              <a:picLocks noChangeAspect="1"/>
            </p:cNvPicPr>
            <p:nvPr/>
          </p:nvPicPr>
          <p:blipFill>
            <a:blip r:embed="rId5"/>
            <a:stretch>
              <a:fillRect/>
            </a:stretch>
          </p:blipFill>
          <p:spPr>
            <a:xfrm>
              <a:off x="5823221" y="1513324"/>
              <a:ext cx="545558" cy="545558"/>
            </a:xfrm>
            <a:prstGeom prst="rect">
              <a:avLst/>
            </a:prstGeom>
          </p:spPr>
        </p:pic>
      </p:grpSp>
      <p:grpSp>
        <p:nvGrpSpPr>
          <p:cNvPr id="16" name="Group 15">
            <a:extLst>
              <a:ext uri="{FF2B5EF4-FFF2-40B4-BE49-F238E27FC236}">
                <a16:creationId xmlns:a16="http://schemas.microsoft.com/office/drawing/2014/main" id="{81064972-00C2-D3D4-13FD-E41A86CA9E53}"/>
              </a:ext>
            </a:extLst>
          </p:cNvPr>
          <p:cNvGrpSpPr/>
          <p:nvPr/>
        </p:nvGrpSpPr>
        <p:grpSpPr>
          <a:xfrm>
            <a:off x="7044774" y="1820640"/>
            <a:ext cx="963066" cy="962830"/>
            <a:chOff x="5614467" y="1301175"/>
            <a:chExt cx="963066" cy="962830"/>
          </a:xfrm>
        </p:grpSpPr>
        <p:sp>
          <p:nvSpPr>
            <p:cNvPr id="17" name="Oval 16">
              <a:extLst>
                <a:ext uri="{FF2B5EF4-FFF2-40B4-BE49-F238E27FC236}">
                  <a16:creationId xmlns:a16="http://schemas.microsoft.com/office/drawing/2014/main" id="{3DCB1B37-692E-1C1E-ED85-8295541666EC}"/>
                </a:ext>
              </a:extLst>
            </p:cNvPr>
            <p:cNvSpPr/>
            <p:nvPr/>
          </p:nvSpPr>
          <p:spPr>
            <a:xfrm>
              <a:off x="5614467" y="1301175"/>
              <a:ext cx="963066" cy="962830"/>
            </a:xfrm>
            <a:prstGeom prst="ellipse">
              <a:avLst/>
            </a:prstGeom>
            <a:solidFill>
              <a:schemeClr val="bg1"/>
            </a:solidFill>
            <a:ln w="101600">
              <a:solidFill>
                <a:srgbClr val="C47EB4"/>
              </a:solidFill>
            </a:ln>
            <a:effectLst>
              <a:outerShdw blurRad="1270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A779803-8B9B-2907-60BA-04ED76A37CE3}"/>
                </a:ext>
              </a:extLst>
            </p:cNvPr>
            <p:cNvPicPr>
              <a:picLocks noChangeAspect="1"/>
            </p:cNvPicPr>
            <p:nvPr/>
          </p:nvPicPr>
          <p:blipFill>
            <a:blip r:embed="rId6"/>
            <a:srcRect/>
            <a:stretch/>
          </p:blipFill>
          <p:spPr>
            <a:xfrm>
              <a:off x="5823221" y="1513324"/>
              <a:ext cx="545558" cy="545558"/>
            </a:xfrm>
            <a:prstGeom prst="rect">
              <a:avLst/>
            </a:prstGeom>
          </p:spPr>
        </p:pic>
      </p:grpSp>
      <p:grpSp>
        <p:nvGrpSpPr>
          <p:cNvPr id="19" name="Group 18">
            <a:extLst>
              <a:ext uri="{FF2B5EF4-FFF2-40B4-BE49-F238E27FC236}">
                <a16:creationId xmlns:a16="http://schemas.microsoft.com/office/drawing/2014/main" id="{52DADBAF-4BD0-9D5C-9808-CC0496BDF0D3}"/>
              </a:ext>
            </a:extLst>
          </p:cNvPr>
          <p:cNvGrpSpPr/>
          <p:nvPr/>
        </p:nvGrpSpPr>
        <p:grpSpPr>
          <a:xfrm>
            <a:off x="4191216" y="1820640"/>
            <a:ext cx="963066" cy="962830"/>
            <a:chOff x="5614467" y="1301175"/>
            <a:chExt cx="963066" cy="962830"/>
          </a:xfrm>
        </p:grpSpPr>
        <p:sp>
          <p:nvSpPr>
            <p:cNvPr id="20" name="Oval 19">
              <a:extLst>
                <a:ext uri="{FF2B5EF4-FFF2-40B4-BE49-F238E27FC236}">
                  <a16:creationId xmlns:a16="http://schemas.microsoft.com/office/drawing/2014/main" id="{45B0DA40-D83C-99B3-3024-579B5B987D45}"/>
                </a:ext>
              </a:extLst>
            </p:cNvPr>
            <p:cNvSpPr/>
            <p:nvPr/>
          </p:nvSpPr>
          <p:spPr>
            <a:xfrm>
              <a:off x="5614467" y="1301175"/>
              <a:ext cx="963066" cy="962830"/>
            </a:xfrm>
            <a:prstGeom prst="ellipse">
              <a:avLst/>
            </a:prstGeom>
            <a:solidFill>
              <a:schemeClr val="bg1"/>
            </a:solidFill>
            <a:ln w="101600">
              <a:solidFill>
                <a:srgbClr val="2B3964"/>
              </a:solidFill>
            </a:ln>
            <a:effectLst>
              <a:outerShdw blurRad="1270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44EEFB06-D6DA-A667-E6B3-51F54D9A97A0}"/>
                </a:ext>
              </a:extLst>
            </p:cNvPr>
            <p:cNvPicPr>
              <a:picLocks noChangeAspect="1"/>
            </p:cNvPicPr>
            <p:nvPr/>
          </p:nvPicPr>
          <p:blipFill>
            <a:blip r:embed="rId7"/>
            <a:srcRect/>
            <a:stretch/>
          </p:blipFill>
          <p:spPr>
            <a:xfrm>
              <a:off x="5823221" y="1513324"/>
              <a:ext cx="545558" cy="545558"/>
            </a:xfrm>
            <a:prstGeom prst="rect">
              <a:avLst/>
            </a:prstGeom>
          </p:spPr>
        </p:pic>
      </p:grpSp>
      <p:grpSp>
        <p:nvGrpSpPr>
          <p:cNvPr id="22" name="Group 21">
            <a:extLst>
              <a:ext uri="{FF2B5EF4-FFF2-40B4-BE49-F238E27FC236}">
                <a16:creationId xmlns:a16="http://schemas.microsoft.com/office/drawing/2014/main" id="{D2F6D658-0FDF-F688-9574-223EEE037FFE}"/>
              </a:ext>
            </a:extLst>
          </p:cNvPr>
          <p:cNvGrpSpPr/>
          <p:nvPr/>
        </p:nvGrpSpPr>
        <p:grpSpPr>
          <a:xfrm>
            <a:off x="3435842" y="3130224"/>
            <a:ext cx="963066" cy="962830"/>
            <a:chOff x="5614467" y="1301175"/>
            <a:chExt cx="963066" cy="962830"/>
          </a:xfrm>
        </p:grpSpPr>
        <p:sp>
          <p:nvSpPr>
            <p:cNvPr id="23" name="Oval 22">
              <a:extLst>
                <a:ext uri="{FF2B5EF4-FFF2-40B4-BE49-F238E27FC236}">
                  <a16:creationId xmlns:a16="http://schemas.microsoft.com/office/drawing/2014/main" id="{5EAD15C6-6E8D-A853-1CAC-096EA70B3BCF}"/>
                </a:ext>
              </a:extLst>
            </p:cNvPr>
            <p:cNvSpPr/>
            <p:nvPr/>
          </p:nvSpPr>
          <p:spPr>
            <a:xfrm>
              <a:off x="5614467" y="1301175"/>
              <a:ext cx="963066" cy="962830"/>
            </a:xfrm>
            <a:prstGeom prst="ellipse">
              <a:avLst/>
            </a:prstGeom>
            <a:solidFill>
              <a:schemeClr val="bg1"/>
            </a:solidFill>
            <a:ln w="101600">
              <a:solidFill>
                <a:srgbClr val="652D86"/>
              </a:solidFill>
            </a:ln>
            <a:effectLst>
              <a:outerShdw blurRad="1270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425A6A7C-BCB4-7AF0-81F5-338D829BBF44}"/>
                </a:ext>
              </a:extLst>
            </p:cNvPr>
            <p:cNvPicPr>
              <a:picLocks noChangeAspect="1"/>
            </p:cNvPicPr>
            <p:nvPr/>
          </p:nvPicPr>
          <p:blipFill>
            <a:blip r:embed="rId8"/>
            <a:srcRect/>
            <a:stretch/>
          </p:blipFill>
          <p:spPr>
            <a:xfrm>
              <a:off x="5823221" y="1513324"/>
              <a:ext cx="545558" cy="545558"/>
            </a:xfrm>
            <a:prstGeom prst="rect">
              <a:avLst/>
            </a:prstGeom>
          </p:spPr>
        </p:pic>
      </p:grpSp>
      <p:grpSp>
        <p:nvGrpSpPr>
          <p:cNvPr id="25" name="Group 24">
            <a:extLst>
              <a:ext uri="{FF2B5EF4-FFF2-40B4-BE49-F238E27FC236}">
                <a16:creationId xmlns:a16="http://schemas.microsoft.com/office/drawing/2014/main" id="{A222B451-9D5F-358A-2285-F93210E0BC90}"/>
              </a:ext>
            </a:extLst>
          </p:cNvPr>
          <p:cNvGrpSpPr/>
          <p:nvPr/>
        </p:nvGrpSpPr>
        <p:grpSpPr>
          <a:xfrm>
            <a:off x="7798299" y="3130224"/>
            <a:ext cx="963066" cy="962830"/>
            <a:chOff x="5614467" y="1301175"/>
            <a:chExt cx="963066" cy="962830"/>
          </a:xfrm>
        </p:grpSpPr>
        <p:sp>
          <p:nvSpPr>
            <p:cNvPr id="26" name="Oval 25">
              <a:extLst>
                <a:ext uri="{FF2B5EF4-FFF2-40B4-BE49-F238E27FC236}">
                  <a16:creationId xmlns:a16="http://schemas.microsoft.com/office/drawing/2014/main" id="{7CC9D426-37A4-1182-5288-4BB8C503BE98}"/>
                </a:ext>
              </a:extLst>
            </p:cNvPr>
            <p:cNvSpPr/>
            <p:nvPr/>
          </p:nvSpPr>
          <p:spPr>
            <a:xfrm>
              <a:off x="5614467" y="1301175"/>
              <a:ext cx="963066" cy="962830"/>
            </a:xfrm>
            <a:prstGeom prst="ellipse">
              <a:avLst/>
            </a:prstGeom>
            <a:solidFill>
              <a:schemeClr val="bg1"/>
            </a:solidFill>
            <a:ln w="101600">
              <a:solidFill>
                <a:srgbClr val="207D9E"/>
              </a:solidFill>
            </a:ln>
            <a:effectLst>
              <a:outerShdw blurRad="1270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86BAD9A3-4F77-6C6C-F607-D7E60CB65E4C}"/>
                </a:ext>
              </a:extLst>
            </p:cNvPr>
            <p:cNvPicPr>
              <a:picLocks noChangeAspect="1"/>
            </p:cNvPicPr>
            <p:nvPr/>
          </p:nvPicPr>
          <p:blipFill>
            <a:blip r:embed="rId9"/>
            <a:srcRect/>
            <a:stretch/>
          </p:blipFill>
          <p:spPr>
            <a:xfrm>
              <a:off x="5823221" y="1513324"/>
              <a:ext cx="545558" cy="545558"/>
            </a:xfrm>
            <a:prstGeom prst="rect">
              <a:avLst/>
            </a:prstGeom>
          </p:spPr>
        </p:pic>
      </p:grpSp>
      <p:grpSp>
        <p:nvGrpSpPr>
          <p:cNvPr id="28" name="Group 27">
            <a:extLst>
              <a:ext uri="{FF2B5EF4-FFF2-40B4-BE49-F238E27FC236}">
                <a16:creationId xmlns:a16="http://schemas.microsoft.com/office/drawing/2014/main" id="{80195DBB-C21F-DE10-E10E-0BB59C79B128}"/>
              </a:ext>
            </a:extLst>
          </p:cNvPr>
          <p:cNvGrpSpPr/>
          <p:nvPr/>
        </p:nvGrpSpPr>
        <p:grpSpPr>
          <a:xfrm>
            <a:off x="3699611" y="4619055"/>
            <a:ext cx="963066" cy="962830"/>
            <a:chOff x="5614467" y="1301175"/>
            <a:chExt cx="963066" cy="962830"/>
          </a:xfrm>
        </p:grpSpPr>
        <p:sp>
          <p:nvSpPr>
            <p:cNvPr id="29" name="Oval 28">
              <a:extLst>
                <a:ext uri="{FF2B5EF4-FFF2-40B4-BE49-F238E27FC236}">
                  <a16:creationId xmlns:a16="http://schemas.microsoft.com/office/drawing/2014/main" id="{511BD85A-9640-4FA3-ACEB-CA57415B4B7F}"/>
                </a:ext>
              </a:extLst>
            </p:cNvPr>
            <p:cNvSpPr/>
            <p:nvPr/>
          </p:nvSpPr>
          <p:spPr>
            <a:xfrm>
              <a:off x="5614467" y="1301175"/>
              <a:ext cx="963066" cy="962830"/>
            </a:xfrm>
            <a:prstGeom prst="ellipse">
              <a:avLst/>
            </a:prstGeom>
            <a:solidFill>
              <a:schemeClr val="bg1"/>
            </a:solidFill>
            <a:ln w="101600">
              <a:solidFill>
                <a:srgbClr val="7996A5"/>
              </a:solidFill>
            </a:ln>
            <a:effectLst>
              <a:outerShdw blurRad="1270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9F418C39-32E6-93D3-8FAB-ADA5033A1ADB}"/>
                </a:ext>
              </a:extLst>
            </p:cNvPr>
            <p:cNvPicPr>
              <a:picLocks noChangeAspect="1"/>
            </p:cNvPicPr>
            <p:nvPr/>
          </p:nvPicPr>
          <p:blipFill>
            <a:blip r:embed="rId10"/>
            <a:srcRect/>
            <a:stretch/>
          </p:blipFill>
          <p:spPr>
            <a:xfrm>
              <a:off x="5823221" y="1513324"/>
              <a:ext cx="545558" cy="545558"/>
            </a:xfrm>
            <a:prstGeom prst="rect">
              <a:avLst/>
            </a:prstGeom>
          </p:spPr>
        </p:pic>
      </p:grpSp>
      <p:grpSp>
        <p:nvGrpSpPr>
          <p:cNvPr id="31" name="Group 30">
            <a:extLst>
              <a:ext uri="{FF2B5EF4-FFF2-40B4-BE49-F238E27FC236}">
                <a16:creationId xmlns:a16="http://schemas.microsoft.com/office/drawing/2014/main" id="{A5AD417B-0D2F-1A5E-AB1C-0827B36A609B}"/>
              </a:ext>
            </a:extLst>
          </p:cNvPr>
          <p:cNvGrpSpPr/>
          <p:nvPr/>
        </p:nvGrpSpPr>
        <p:grpSpPr>
          <a:xfrm>
            <a:off x="7533057" y="4619055"/>
            <a:ext cx="963066" cy="962830"/>
            <a:chOff x="5614467" y="1301175"/>
            <a:chExt cx="963066" cy="962830"/>
          </a:xfrm>
        </p:grpSpPr>
        <p:sp>
          <p:nvSpPr>
            <p:cNvPr id="32" name="Oval 31">
              <a:extLst>
                <a:ext uri="{FF2B5EF4-FFF2-40B4-BE49-F238E27FC236}">
                  <a16:creationId xmlns:a16="http://schemas.microsoft.com/office/drawing/2014/main" id="{39984A3F-11B9-5F03-BA68-4211B79E3857}"/>
                </a:ext>
              </a:extLst>
            </p:cNvPr>
            <p:cNvSpPr/>
            <p:nvPr/>
          </p:nvSpPr>
          <p:spPr>
            <a:xfrm>
              <a:off x="5614467" y="1301175"/>
              <a:ext cx="963066" cy="962830"/>
            </a:xfrm>
            <a:prstGeom prst="ellipse">
              <a:avLst/>
            </a:prstGeom>
            <a:solidFill>
              <a:schemeClr val="bg1"/>
            </a:solidFill>
            <a:ln w="101600">
              <a:solidFill>
                <a:srgbClr val="EE6A31"/>
              </a:solidFill>
            </a:ln>
            <a:effectLst>
              <a:outerShdw blurRad="1270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A74A12CF-B05D-8765-77D8-487F4D310283}"/>
                </a:ext>
              </a:extLst>
            </p:cNvPr>
            <p:cNvPicPr>
              <a:picLocks noChangeAspect="1"/>
            </p:cNvPicPr>
            <p:nvPr/>
          </p:nvPicPr>
          <p:blipFill>
            <a:blip r:embed="rId11"/>
            <a:srcRect/>
            <a:stretch/>
          </p:blipFill>
          <p:spPr>
            <a:xfrm>
              <a:off x="5823221" y="1513324"/>
              <a:ext cx="545558" cy="545558"/>
            </a:xfrm>
            <a:prstGeom prst="rect">
              <a:avLst/>
            </a:prstGeom>
          </p:spPr>
        </p:pic>
      </p:grpSp>
      <p:grpSp>
        <p:nvGrpSpPr>
          <p:cNvPr id="34" name="Group 33">
            <a:extLst>
              <a:ext uri="{FF2B5EF4-FFF2-40B4-BE49-F238E27FC236}">
                <a16:creationId xmlns:a16="http://schemas.microsoft.com/office/drawing/2014/main" id="{D91A3CC2-8A17-1579-75D1-8AB38912EFA7}"/>
              </a:ext>
            </a:extLst>
          </p:cNvPr>
          <p:cNvGrpSpPr/>
          <p:nvPr/>
        </p:nvGrpSpPr>
        <p:grpSpPr>
          <a:xfrm>
            <a:off x="4861984" y="5598624"/>
            <a:ext cx="963066" cy="962830"/>
            <a:chOff x="5614467" y="1301175"/>
            <a:chExt cx="963066" cy="962830"/>
          </a:xfrm>
        </p:grpSpPr>
        <p:sp>
          <p:nvSpPr>
            <p:cNvPr id="35" name="Oval 34">
              <a:extLst>
                <a:ext uri="{FF2B5EF4-FFF2-40B4-BE49-F238E27FC236}">
                  <a16:creationId xmlns:a16="http://schemas.microsoft.com/office/drawing/2014/main" id="{EF076151-37DC-DDDA-B565-8461270D95CC}"/>
                </a:ext>
              </a:extLst>
            </p:cNvPr>
            <p:cNvSpPr/>
            <p:nvPr/>
          </p:nvSpPr>
          <p:spPr>
            <a:xfrm>
              <a:off x="5614467" y="1301175"/>
              <a:ext cx="963066" cy="962830"/>
            </a:xfrm>
            <a:prstGeom prst="ellipse">
              <a:avLst/>
            </a:prstGeom>
            <a:solidFill>
              <a:schemeClr val="bg1"/>
            </a:solidFill>
            <a:ln w="101600">
              <a:solidFill>
                <a:srgbClr val="F8CA00"/>
              </a:solidFill>
            </a:ln>
            <a:effectLst>
              <a:outerShdw blurRad="1270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14EDB43A-8EAE-4A16-8853-6A1A59D7F254}"/>
                </a:ext>
              </a:extLst>
            </p:cNvPr>
            <p:cNvPicPr>
              <a:picLocks noChangeAspect="1"/>
            </p:cNvPicPr>
            <p:nvPr/>
          </p:nvPicPr>
          <p:blipFill>
            <a:blip r:embed="rId12"/>
            <a:srcRect/>
            <a:stretch/>
          </p:blipFill>
          <p:spPr>
            <a:xfrm>
              <a:off x="5823221" y="1513324"/>
              <a:ext cx="545558" cy="545558"/>
            </a:xfrm>
            <a:prstGeom prst="rect">
              <a:avLst/>
            </a:prstGeom>
          </p:spPr>
        </p:pic>
      </p:grpSp>
      <p:grpSp>
        <p:nvGrpSpPr>
          <p:cNvPr id="37" name="Group 36">
            <a:extLst>
              <a:ext uri="{FF2B5EF4-FFF2-40B4-BE49-F238E27FC236}">
                <a16:creationId xmlns:a16="http://schemas.microsoft.com/office/drawing/2014/main" id="{80788C31-1F5A-6974-7CC8-C0FA223A150D}"/>
              </a:ext>
            </a:extLst>
          </p:cNvPr>
          <p:cNvGrpSpPr/>
          <p:nvPr/>
        </p:nvGrpSpPr>
        <p:grpSpPr>
          <a:xfrm>
            <a:off x="6376459" y="5598624"/>
            <a:ext cx="963066" cy="962830"/>
            <a:chOff x="5614467" y="1301175"/>
            <a:chExt cx="963066" cy="962830"/>
          </a:xfrm>
        </p:grpSpPr>
        <p:sp>
          <p:nvSpPr>
            <p:cNvPr id="38" name="Oval 37">
              <a:extLst>
                <a:ext uri="{FF2B5EF4-FFF2-40B4-BE49-F238E27FC236}">
                  <a16:creationId xmlns:a16="http://schemas.microsoft.com/office/drawing/2014/main" id="{95F1CCEB-597C-58E4-FE29-347794316C59}"/>
                </a:ext>
              </a:extLst>
            </p:cNvPr>
            <p:cNvSpPr/>
            <p:nvPr/>
          </p:nvSpPr>
          <p:spPr>
            <a:xfrm>
              <a:off x="5614467" y="1301175"/>
              <a:ext cx="963066" cy="962830"/>
            </a:xfrm>
            <a:prstGeom prst="ellipse">
              <a:avLst/>
            </a:prstGeom>
            <a:solidFill>
              <a:schemeClr val="bg1"/>
            </a:solidFill>
            <a:ln w="101600">
              <a:solidFill>
                <a:srgbClr val="008C3D"/>
              </a:solidFill>
            </a:ln>
            <a:effectLst>
              <a:outerShdw blurRad="1270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E11E5933-7B5B-03C2-6D13-A643BD3950CA}"/>
                </a:ext>
              </a:extLst>
            </p:cNvPr>
            <p:cNvPicPr>
              <a:picLocks noChangeAspect="1"/>
            </p:cNvPicPr>
            <p:nvPr/>
          </p:nvPicPr>
          <p:blipFill>
            <a:blip r:embed="rId13"/>
            <a:srcRect/>
            <a:stretch/>
          </p:blipFill>
          <p:spPr>
            <a:xfrm>
              <a:off x="5823221" y="1513324"/>
              <a:ext cx="545558" cy="545558"/>
            </a:xfrm>
            <a:prstGeom prst="rect">
              <a:avLst/>
            </a:prstGeom>
          </p:spPr>
        </p:pic>
      </p:grpSp>
      <p:sp>
        <p:nvSpPr>
          <p:cNvPr id="50" name="TextBox 49">
            <a:extLst>
              <a:ext uri="{FF2B5EF4-FFF2-40B4-BE49-F238E27FC236}">
                <a16:creationId xmlns:a16="http://schemas.microsoft.com/office/drawing/2014/main" id="{24B1F7CE-3B7C-7664-6DE3-7AAFE26923CD}"/>
              </a:ext>
            </a:extLst>
          </p:cNvPr>
          <p:cNvSpPr txBox="1"/>
          <p:nvPr/>
        </p:nvSpPr>
        <p:spPr>
          <a:xfrm>
            <a:off x="4249535" y="950021"/>
            <a:ext cx="369292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r>
              <a:rPr kumimoji="0" lang="en-GB" sz="1400" b="1" i="0" u="none" strike="noStrike" kern="1200" cap="none" spc="0" normalizeH="0" baseline="0" noProof="0">
                <a:ln>
                  <a:noFill/>
                </a:ln>
                <a:solidFill>
                  <a:srgbClr val="E41B14"/>
                </a:solidFill>
                <a:effectLst/>
                <a:uLnTx/>
                <a:uFillTx/>
                <a:latin typeface="Arial" panose="020B0604020202020204" pitchFamily="34" charset="0"/>
                <a:ea typeface="+mn-ea"/>
                <a:cs typeface="Arial" panose="020B0604020202020204" pitchFamily="34" charset="0"/>
              </a:rPr>
              <a:t>Transmission System Operators</a:t>
            </a:r>
          </a:p>
        </p:txBody>
      </p:sp>
      <p:sp>
        <p:nvSpPr>
          <p:cNvPr id="51" name="TextBox 50">
            <a:extLst>
              <a:ext uri="{FF2B5EF4-FFF2-40B4-BE49-F238E27FC236}">
                <a16:creationId xmlns:a16="http://schemas.microsoft.com/office/drawing/2014/main" id="{A9F2EA7B-0C3F-1DE8-62A9-26CE9A1BE208}"/>
              </a:ext>
            </a:extLst>
          </p:cNvPr>
          <p:cNvSpPr txBox="1"/>
          <p:nvPr/>
        </p:nvSpPr>
        <p:spPr>
          <a:xfrm>
            <a:off x="7458247" y="5931718"/>
            <a:ext cx="369292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GB" sz="1400" b="1" i="0" u="none" strike="noStrike" kern="1200" cap="none" spc="0" normalizeH="0" baseline="0" noProof="0">
                <a:ln>
                  <a:noFill/>
                </a:ln>
                <a:solidFill>
                  <a:srgbClr val="008C3D"/>
                </a:solidFill>
                <a:effectLst/>
                <a:uLnTx/>
                <a:uFillTx/>
                <a:latin typeface="Arial" panose="020B0604020202020204" pitchFamily="34" charset="0"/>
                <a:ea typeface="+mn-ea"/>
                <a:cs typeface="Arial" panose="020B0604020202020204" pitchFamily="34" charset="0"/>
              </a:rPr>
              <a:t>Traders &amp; Shippers</a:t>
            </a:r>
          </a:p>
        </p:txBody>
      </p:sp>
      <p:sp>
        <p:nvSpPr>
          <p:cNvPr id="52" name="TextBox 51">
            <a:extLst>
              <a:ext uri="{FF2B5EF4-FFF2-40B4-BE49-F238E27FC236}">
                <a16:creationId xmlns:a16="http://schemas.microsoft.com/office/drawing/2014/main" id="{19717E0A-B84F-ADEE-FE5A-2D4939759F20}"/>
              </a:ext>
            </a:extLst>
          </p:cNvPr>
          <p:cNvSpPr txBox="1"/>
          <p:nvPr/>
        </p:nvSpPr>
        <p:spPr>
          <a:xfrm>
            <a:off x="3397137" y="5931718"/>
            <a:ext cx="1319992"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1600"/>
              </a:spcAft>
              <a:buClrTx/>
              <a:buSzTx/>
              <a:buFontTx/>
              <a:buNone/>
              <a:tabLst/>
              <a:defRPr/>
            </a:pPr>
            <a:r>
              <a:rPr kumimoji="0" lang="en-GB" sz="1400" b="1" i="0" u="none" strike="noStrike" kern="1200" cap="none" spc="0" normalizeH="0" baseline="0" noProof="0">
                <a:ln>
                  <a:noFill/>
                </a:ln>
                <a:solidFill>
                  <a:srgbClr val="BF9B0B"/>
                </a:solidFill>
                <a:effectLst/>
                <a:uLnTx/>
                <a:uFillTx/>
                <a:latin typeface="Arial" panose="020B0604020202020204" pitchFamily="34" charset="0"/>
                <a:ea typeface="+mn-ea"/>
                <a:cs typeface="Arial" panose="020B0604020202020204" pitchFamily="34" charset="0"/>
              </a:rPr>
              <a:t>Suppliers</a:t>
            </a:r>
          </a:p>
        </p:txBody>
      </p:sp>
      <p:sp>
        <p:nvSpPr>
          <p:cNvPr id="53" name="TextBox 52">
            <a:extLst>
              <a:ext uri="{FF2B5EF4-FFF2-40B4-BE49-F238E27FC236}">
                <a16:creationId xmlns:a16="http://schemas.microsoft.com/office/drawing/2014/main" id="{373FA7AE-B2B6-913E-D612-4AAD769F4FD9}"/>
              </a:ext>
            </a:extLst>
          </p:cNvPr>
          <p:cNvSpPr txBox="1"/>
          <p:nvPr/>
        </p:nvSpPr>
        <p:spPr>
          <a:xfrm>
            <a:off x="8642465" y="4956757"/>
            <a:ext cx="260465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GB" sz="1400" b="1" i="0" u="none" strike="noStrike" kern="1200" cap="none" spc="0" normalizeH="0" baseline="0" noProof="0">
                <a:ln>
                  <a:noFill/>
                </a:ln>
                <a:solidFill>
                  <a:srgbClr val="EE6A31"/>
                </a:solidFill>
                <a:effectLst/>
                <a:uLnTx/>
                <a:uFillTx/>
                <a:latin typeface="Arial" panose="020B0604020202020204" pitchFamily="34" charset="0"/>
                <a:ea typeface="+mn-ea"/>
                <a:cs typeface="Arial" panose="020B0604020202020204" pitchFamily="34" charset="0"/>
              </a:rPr>
              <a:t>LNG System Operators</a:t>
            </a:r>
          </a:p>
        </p:txBody>
      </p:sp>
      <p:sp>
        <p:nvSpPr>
          <p:cNvPr id="54" name="TextBox 53">
            <a:extLst>
              <a:ext uri="{FF2B5EF4-FFF2-40B4-BE49-F238E27FC236}">
                <a16:creationId xmlns:a16="http://schemas.microsoft.com/office/drawing/2014/main" id="{8B62EDBB-AFE4-29A4-964E-CEBE3D0B3B33}"/>
              </a:ext>
            </a:extLst>
          </p:cNvPr>
          <p:cNvSpPr txBox="1"/>
          <p:nvPr/>
        </p:nvSpPr>
        <p:spPr>
          <a:xfrm>
            <a:off x="1265267" y="4956758"/>
            <a:ext cx="2284270"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1600"/>
              </a:spcAft>
              <a:buClrTx/>
              <a:buSzTx/>
              <a:buFontTx/>
              <a:buNone/>
              <a:tabLst/>
              <a:defRPr/>
            </a:pPr>
            <a:r>
              <a:rPr kumimoji="0" lang="en-GB" sz="1400" b="1" i="0" u="none" strike="noStrike" kern="1200" cap="none" spc="0" normalizeH="0" baseline="0" noProof="0">
                <a:ln>
                  <a:noFill/>
                </a:ln>
                <a:solidFill>
                  <a:srgbClr val="7996A5"/>
                </a:solidFill>
                <a:effectLst/>
                <a:uLnTx/>
                <a:uFillTx/>
                <a:latin typeface="Arial" panose="020B0604020202020204" pitchFamily="34" charset="0"/>
                <a:ea typeface="+mn-ea"/>
                <a:cs typeface="Arial" panose="020B0604020202020204" pitchFamily="34" charset="0"/>
              </a:rPr>
              <a:t>Prosumers</a:t>
            </a:r>
          </a:p>
        </p:txBody>
      </p:sp>
      <p:sp>
        <p:nvSpPr>
          <p:cNvPr id="55" name="TextBox 54">
            <a:extLst>
              <a:ext uri="{FF2B5EF4-FFF2-40B4-BE49-F238E27FC236}">
                <a16:creationId xmlns:a16="http://schemas.microsoft.com/office/drawing/2014/main" id="{86CC59B9-C5A2-7B3D-FB1C-F0883086BD57}"/>
              </a:ext>
            </a:extLst>
          </p:cNvPr>
          <p:cNvSpPr txBox="1"/>
          <p:nvPr/>
        </p:nvSpPr>
        <p:spPr>
          <a:xfrm>
            <a:off x="8800408" y="3462252"/>
            <a:ext cx="369292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GB" sz="1400" b="1" i="0" u="none" strike="noStrike" kern="1200" cap="none" spc="0" normalizeH="0" baseline="0" noProof="0">
                <a:ln>
                  <a:noFill/>
                </a:ln>
                <a:solidFill>
                  <a:srgbClr val="207D9E"/>
                </a:solidFill>
                <a:effectLst/>
                <a:uLnTx/>
                <a:uFillTx/>
                <a:latin typeface="Arial" panose="020B0604020202020204" pitchFamily="34" charset="0"/>
                <a:ea typeface="+mn-ea"/>
                <a:cs typeface="Arial" panose="020B0604020202020204" pitchFamily="34" charset="0"/>
              </a:rPr>
              <a:t>Storage System Operators</a:t>
            </a:r>
          </a:p>
        </p:txBody>
      </p:sp>
      <p:sp>
        <p:nvSpPr>
          <p:cNvPr id="56" name="TextBox 55">
            <a:extLst>
              <a:ext uri="{FF2B5EF4-FFF2-40B4-BE49-F238E27FC236}">
                <a16:creationId xmlns:a16="http://schemas.microsoft.com/office/drawing/2014/main" id="{A296E726-EAD4-25EC-58BF-060F710501E3}"/>
              </a:ext>
            </a:extLst>
          </p:cNvPr>
          <p:cNvSpPr txBox="1"/>
          <p:nvPr/>
        </p:nvSpPr>
        <p:spPr>
          <a:xfrm>
            <a:off x="1027835" y="3462252"/>
            <a:ext cx="2292582"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1600"/>
              </a:spcAft>
              <a:buClrTx/>
              <a:buSzTx/>
              <a:buFontTx/>
              <a:buNone/>
              <a:tabLst/>
              <a:defRPr/>
            </a:pPr>
            <a:r>
              <a:rPr kumimoji="0" lang="en-GB" sz="1400" b="1" i="0" u="none" strike="noStrike" kern="1200" cap="none" spc="0" normalizeH="0" baseline="0" noProof="0">
                <a:ln>
                  <a:noFill/>
                </a:ln>
                <a:solidFill>
                  <a:srgbClr val="652D86"/>
                </a:solidFill>
                <a:effectLst/>
                <a:uLnTx/>
                <a:uFillTx/>
                <a:latin typeface="Arial" panose="020B0604020202020204" pitchFamily="34" charset="0"/>
                <a:ea typeface="+mn-ea"/>
                <a:cs typeface="Arial" panose="020B0604020202020204" pitchFamily="34" charset="0"/>
              </a:rPr>
              <a:t>End-users</a:t>
            </a:r>
          </a:p>
        </p:txBody>
      </p:sp>
      <p:sp>
        <p:nvSpPr>
          <p:cNvPr id="57" name="TextBox 56">
            <a:extLst>
              <a:ext uri="{FF2B5EF4-FFF2-40B4-BE49-F238E27FC236}">
                <a16:creationId xmlns:a16="http://schemas.microsoft.com/office/drawing/2014/main" id="{C1C16929-4477-0767-2E1D-5BA8805BD74C}"/>
              </a:ext>
            </a:extLst>
          </p:cNvPr>
          <p:cNvSpPr txBox="1"/>
          <p:nvPr/>
        </p:nvSpPr>
        <p:spPr>
          <a:xfrm>
            <a:off x="8131579" y="2152004"/>
            <a:ext cx="369292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C47EB4"/>
                </a:solidFill>
                <a:effectLst/>
                <a:uLnTx/>
                <a:uFillTx/>
                <a:latin typeface="Arial" panose="020B0604020202020204" pitchFamily="34" charset="0"/>
                <a:ea typeface="+mn-ea"/>
                <a:cs typeface="Arial" panose="020B0604020202020204" pitchFamily="34" charset="0"/>
              </a:rPr>
              <a:t>Distribution System Operators</a:t>
            </a:r>
          </a:p>
        </p:txBody>
      </p:sp>
      <p:sp>
        <p:nvSpPr>
          <p:cNvPr id="58" name="TextBox 57">
            <a:extLst>
              <a:ext uri="{FF2B5EF4-FFF2-40B4-BE49-F238E27FC236}">
                <a16:creationId xmlns:a16="http://schemas.microsoft.com/office/drawing/2014/main" id="{7410B9A3-D22D-A550-5377-628356003290}"/>
              </a:ext>
            </a:extLst>
          </p:cNvPr>
          <p:cNvSpPr txBox="1"/>
          <p:nvPr/>
        </p:nvSpPr>
        <p:spPr>
          <a:xfrm>
            <a:off x="2216556" y="2152003"/>
            <a:ext cx="1849234"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1600"/>
              </a:spcAft>
              <a:buClrTx/>
              <a:buSzTx/>
              <a:buFontTx/>
              <a:buNone/>
              <a:tabLst/>
              <a:defRPr/>
            </a:pPr>
            <a:r>
              <a:rPr kumimoji="0" lang="en-GB" sz="1400" b="1" i="0" u="none" strike="noStrike" kern="1200" cap="none" spc="0" normalizeH="0" baseline="0" noProof="0">
                <a:ln>
                  <a:noFill/>
                </a:ln>
                <a:solidFill>
                  <a:srgbClr val="2B3964"/>
                </a:solidFill>
                <a:effectLst/>
                <a:uLnTx/>
                <a:uFillTx/>
                <a:latin typeface="Arial" panose="020B0604020202020204" pitchFamily="34" charset="0"/>
                <a:ea typeface="+mn-ea"/>
                <a:cs typeface="Arial" panose="020B0604020202020204" pitchFamily="34" charset="0"/>
              </a:rPr>
              <a:t>Producers</a:t>
            </a:r>
          </a:p>
        </p:txBody>
      </p:sp>
    </p:spTree>
    <p:extLst>
      <p:ext uri="{BB962C8B-B14F-4D97-AF65-F5344CB8AC3E}">
        <p14:creationId xmlns:p14="http://schemas.microsoft.com/office/powerpoint/2010/main" val="3515282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5D99F36-18C4-85E8-CE32-AD435C33BC52}"/>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8F5BE59-33EB-B04C-F95B-DEA77F5FAA51}"/>
              </a:ext>
            </a:extLst>
          </p:cNvPr>
          <p:cNvPicPr>
            <a:picLocks noChangeAspect="1"/>
          </p:cNvPicPr>
          <p:nvPr/>
        </p:nvPicPr>
        <p:blipFill>
          <a:blip r:embed="rId4"/>
          <a:stretch>
            <a:fillRect/>
          </a:stretch>
        </p:blipFill>
        <p:spPr>
          <a:xfrm>
            <a:off x="480766" y="254331"/>
            <a:ext cx="3011865" cy="1048015"/>
          </a:xfrm>
          <a:prstGeom prst="rect">
            <a:avLst/>
          </a:prstGeom>
        </p:spPr>
      </p:pic>
      <p:sp>
        <p:nvSpPr>
          <p:cNvPr id="3" name="TextBox 2">
            <a:extLst>
              <a:ext uri="{FF2B5EF4-FFF2-40B4-BE49-F238E27FC236}">
                <a16:creationId xmlns:a16="http://schemas.microsoft.com/office/drawing/2014/main" id="{384E8250-6880-7DD9-1436-5F774FBBAB70}"/>
              </a:ext>
            </a:extLst>
          </p:cNvPr>
          <p:cNvSpPr txBox="1"/>
          <p:nvPr/>
        </p:nvSpPr>
        <p:spPr>
          <a:xfrm>
            <a:off x="379429" y="1342476"/>
            <a:ext cx="609442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gradFill>
                  <a:gsLst>
                    <a:gs pos="0">
                      <a:srgbClr val="ED6D30"/>
                    </a:gs>
                    <a:gs pos="100000">
                      <a:srgbClr val="F49426"/>
                    </a:gs>
                  </a:gsLst>
                  <a:lin ang="16200000" scaled="0"/>
                </a:gradFill>
                <a:effectLst/>
                <a:uLnTx/>
                <a:uFillTx/>
                <a:latin typeface="Tahoma" panose="020B0604030504040204" pitchFamily="34" charset="0"/>
                <a:ea typeface="Tahoma" panose="020B0604030504040204" pitchFamily="34" charset="0"/>
                <a:cs typeface="Tahoma" panose="020B0604030504040204" pitchFamily="34" charset="0"/>
              </a:rPr>
              <a:t>Membership by category</a:t>
            </a:r>
          </a:p>
        </p:txBody>
      </p:sp>
      <p:grpSp>
        <p:nvGrpSpPr>
          <p:cNvPr id="4" name="Group 3">
            <a:extLst>
              <a:ext uri="{FF2B5EF4-FFF2-40B4-BE49-F238E27FC236}">
                <a16:creationId xmlns:a16="http://schemas.microsoft.com/office/drawing/2014/main" id="{DD3F9193-4CB7-6B8E-F068-4069C0E9F8A6}"/>
              </a:ext>
            </a:extLst>
          </p:cNvPr>
          <p:cNvGrpSpPr/>
          <p:nvPr/>
        </p:nvGrpSpPr>
        <p:grpSpPr>
          <a:xfrm>
            <a:off x="487631" y="2217011"/>
            <a:ext cx="3151115" cy="4093428"/>
            <a:chOff x="487631" y="2217011"/>
            <a:chExt cx="3151115" cy="4093428"/>
          </a:xfrm>
        </p:grpSpPr>
        <p:sp>
          <p:nvSpPr>
            <p:cNvPr id="6" name="TextBox 5">
              <a:extLst>
                <a:ext uri="{FF2B5EF4-FFF2-40B4-BE49-F238E27FC236}">
                  <a16:creationId xmlns:a16="http://schemas.microsoft.com/office/drawing/2014/main" id="{AA128DF0-DB6C-1EF9-B945-3A1444C15354}"/>
                </a:ext>
              </a:extLst>
            </p:cNvPr>
            <p:cNvSpPr txBox="1"/>
            <p:nvPr/>
          </p:nvSpPr>
          <p:spPr>
            <a:xfrm>
              <a:off x="662235" y="2217011"/>
              <a:ext cx="2976511"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Producers</a:t>
              </a:r>
            </a:p>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Transmission System Operators</a:t>
              </a:r>
            </a:p>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Distribution System Operators</a:t>
              </a:r>
            </a:p>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Storage System Operators</a:t>
              </a:r>
            </a:p>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LNG System Operators</a:t>
              </a:r>
            </a:p>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Traders &amp; Shippers</a:t>
              </a:r>
            </a:p>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Suppliers</a:t>
              </a:r>
            </a:p>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End-users</a:t>
              </a:r>
            </a:p>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Prosumers</a:t>
              </a:r>
            </a:p>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Service Provider</a:t>
              </a:r>
            </a:p>
          </p:txBody>
        </p:sp>
        <p:grpSp>
          <p:nvGrpSpPr>
            <p:cNvPr id="7" name="Group 6">
              <a:extLst>
                <a:ext uri="{FF2B5EF4-FFF2-40B4-BE49-F238E27FC236}">
                  <a16:creationId xmlns:a16="http://schemas.microsoft.com/office/drawing/2014/main" id="{DB8F6243-639C-FC45-A35E-30119DE7DA86}"/>
                </a:ext>
              </a:extLst>
            </p:cNvPr>
            <p:cNvGrpSpPr/>
            <p:nvPr/>
          </p:nvGrpSpPr>
          <p:grpSpPr>
            <a:xfrm>
              <a:off x="487631" y="2261472"/>
              <a:ext cx="194994" cy="3957369"/>
              <a:chOff x="487631" y="2261472"/>
              <a:chExt cx="194994" cy="3957369"/>
            </a:xfrm>
          </p:grpSpPr>
          <p:sp>
            <p:nvSpPr>
              <p:cNvPr id="8" name="Oval 7">
                <a:extLst>
                  <a:ext uri="{FF2B5EF4-FFF2-40B4-BE49-F238E27FC236}">
                    <a16:creationId xmlns:a16="http://schemas.microsoft.com/office/drawing/2014/main" id="{7A746F05-A017-AC03-9D7D-0ACF4DE824E7}"/>
                  </a:ext>
                </a:extLst>
              </p:cNvPr>
              <p:cNvSpPr/>
              <p:nvPr/>
            </p:nvSpPr>
            <p:spPr>
              <a:xfrm>
                <a:off x="487631" y="2261472"/>
                <a:ext cx="194994" cy="194994"/>
              </a:xfrm>
              <a:prstGeom prst="ellipse">
                <a:avLst/>
              </a:prstGeom>
              <a:solidFill>
                <a:srgbClr val="2B3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9" name="Oval 8">
                <a:extLst>
                  <a:ext uri="{FF2B5EF4-FFF2-40B4-BE49-F238E27FC236}">
                    <a16:creationId xmlns:a16="http://schemas.microsoft.com/office/drawing/2014/main" id="{B5D13E96-39EF-04DB-3E56-F7E09E227801}"/>
                  </a:ext>
                </a:extLst>
              </p:cNvPr>
              <p:cNvSpPr/>
              <p:nvPr/>
            </p:nvSpPr>
            <p:spPr>
              <a:xfrm>
                <a:off x="487631" y="2677397"/>
                <a:ext cx="194994" cy="194994"/>
              </a:xfrm>
              <a:prstGeom prst="ellipse">
                <a:avLst/>
              </a:prstGeom>
              <a:solidFill>
                <a:srgbClr val="E41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0" name="Oval 9">
                <a:extLst>
                  <a:ext uri="{FF2B5EF4-FFF2-40B4-BE49-F238E27FC236}">
                    <a16:creationId xmlns:a16="http://schemas.microsoft.com/office/drawing/2014/main" id="{7B4F6D24-E8DE-3B28-27E2-66B19AA3A309}"/>
                  </a:ext>
                </a:extLst>
              </p:cNvPr>
              <p:cNvSpPr/>
              <p:nvPr/>
            </p:nvSpPr>
            <p:spPr>
              <a:xfrm>
                <a:off x="487631" y="3093322"/>
                <a:ext cx="194994" cy="194994"/>
              </a:xfrm>
              <a:prstGeom prst="ellipse">
                <a:avLst/>
              </a:prstGeom>
              <a:solidFill>
                <a:srgbClr val="C47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1" name="Oval 10">
                <a:extLst>
                  <a:ext uri="{FF2B5EF4-FFF2-40B4-BE49-F238E27FC236}">
                    <a16:creationId xmlns:a16="http://schemas.microsoft.com/office/drawing/2014/main" id="{600BE98A-07E2-C064-178C-8506DBB223F5}"/>
                  </a:ext>
                </a:extLst>
              </p:cNvPr>
              <p:cNvSpPr/>
              <p:nvPr/>
            </p:nvSpPr>
            <p:spPr>
              <a:xfrm>
                <a:off x="487631" y="3518772"/>
                <a:ext cx="194994" cy="194994"/>
              </a:xfrm>
              <a:prstGeom prst="ellipse">
                <a:avLst/>
              </a:prstGeom>
              <a:solidFill>
                <a:srgbClr val="207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2" name="Oval 11">
                <a:extLst>
                  <a:ext uri="{FF2B5EF4-FFF2-40B4-BE49-F238E27FC236}">
                    <a16:creationId xmlns:a16="http://schemas.microsoft.com/office/drawing/2014/main" id="{95CBA075-1B0D-D1B4-7B6B-684C52252B0A}"/>
                  </a:ext>
                </a:extLst>
              </p:cNvPr>
              <p:cNvSpPr/>
              <p:nvPr/>
            </p:nvSpPr>
            <p:spPr>
              <a:xfrm>
                <a:off x="487631" y="3931522"/>
                <a:ext cx="194994" cy="194994"/>
              </a:xfrm>
              <a:prstGeom prst="ellipse">
                <a:avLst/>
              </a:prstGeom>
              <a:solidFill>
                <a:srgbClr val="EE6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3" name="Oval 12">
                <a:extLst>
                  <a:ext uri="{FF2B5EF4-FFF2-40B4-BE49-F238E27FC236}">
                    <a16:creationId xmlns:a16="http://schemas.microsoft.com/office/drawing/2014/main" id="{FCE94066-E126-9D26-3C9D-265D4D75882A}"/>
                  </a:ext>
                </a:extLst>
              </p:cNvPr>
              <p:cNvSpPr/>
              <p:nvPr/>
            </p:nvSpPr>
            <p:spPr>
              <a:xfrm>
                <a:off x="487631" y="4341097"/>
                <a:ext cx="194994" cy="194994"/>
              </a:xfrm>
              <a:prstGeom prst="ellipse">
                <a:avLst/>
              </a:prstGeom>
              <a:solidFill>
                <a:srgbClr val="008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4" name="Oval 13">
                <a:extLst>
                  <a:ext uri="{FF2B5EF4-FFF2-40B4-BE49-F238E27FC236}">
                    <a16:creationId xmlns:a16="http://schemas.microsoft.com/office/drawing/2014/main" id="{2FF7F4B6-0405-F363-71D9-EEC41693881C}"/>
                  </a:ext>
                </a:extLst>
              </p:cNvPr>
              <p:cNvSpPr/>
              <p:nvPr/>
            </p:nvSpPr>
            <p:spPr>
              <a:xfrm>
                <a:off x="487631" y="4766547"/>
                <a:ext cx="194994" cy="194994"/>
              </a:xfrm>
              <a:prstGeom prst="ellipse">
                <a:avLst/>
              </a:prstGeom>
              <a:solidFill>
                <a:srgbClr val="F8C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5" name="Oval 14">
                <a:extLst>
                  <a:ext uri="{FF2B5EF4-FFF2-40B4-BE49-F238E27FC236}">
                    <a16:creationId xmlns:a16="http://schemas.microsoft.com/office/drawing/2014/main" id="{0F6599C9-3B2F-61E3-D518-CEC715A7EEA7}"/>
                  </a:ext>
                </a:extLst>
              </p:cNvPr>
              <p:cNvSpPr/>
              <p:nvPr/>
            </p:nvSpPr>
            <p:spPr>
              <a:xfrm>
                <a:off x="487631" y="5185647"/>
                <a:ext cx="194994" cy="194994"/>
              </a:xfrm>
              <a:prstGeom prst="ellipse">
                <a:avLst/>
              </a:prstGeom>
              <a:solidFill>
                <a:srgbClr val="652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6" name="Oval 15">
                <a:extLst>
                  <a:ext uri="{FF2B5EF4-FFF2-40B4-BE49-F238E27FC236}">
                    <a16:creationId xmlns:a16="http://schemas.microsoft.com/office/drawing/2014/main" id="{63A02029-E627-0940-26B6-DAD27D91B080}"/>
                  </a:ext>
                </a:extLst>
              </p:cNvPr>
              <p:cNvSpPr/>
              <p:nvPr/>
            </p:nvSpPr>
            <p:spPr>
              <a:xfrm>
                <a:off x="487631" y="5601572"/>
                <a:ext cx="194994" cy="194994"/>
              </a:xfrm>
              <a:prstGeom prst="ellipse">
                <a:avLst/>
              </a:prstGeom>
              <a:solidFill>
                <a:srgbClr val="799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7" name="Oval 16">
                <a:extLst>
                  <a:ext uri="{FF2B5EF4-FFF2-40B4-BE49-F238E27FC236}">
                    <a16:creationId xmlns:a16="http://schemas.microsoft.com/office/drawing/2014/main" id="{BAA1C6FA-F764-A9A6-0686-E31ACF1E4957}"/>
                  </a:ext>
                </a:extLst>
              </p:cNvPr>
              <p:cNvSpPr/>
              <p:nvPr/>
            </p:nvSpPr>
            <p:spPr>
              <a:xfrm>
                <a:off x="487631" y="6023847"/>
                <a:ext cx="194994" cy="194994"/>
              </a:xfrm>
              <a:prstGeom prst="ellipse">
                <a:avLst/>
              </a:prstGeom>
              <a:solidFill>
                <a:srgbClr val="8B3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grpSp>
      <p:grpSp>
        <p:nvGrpSpPr>
          <p:cNvPr id="23" name="Group 22">
            <a:extLst>
              <a:ext uri="{FF2B5EF4-FFF2-40B4-BE49-F238E27FC236}">
                <a16:creationId xmlns:a16="http://schemas.microsoft.com/office/drawing/2014/main" id="{75DF2080-F706-6A3E-63F1-CD39020AF125}"/>
              </a:ext>
            </a:extLst>
          </p:cNvPr>
          <p:cNvGrpSpPr/>
          <p:nvPr/>
        </p:nvGrpSpPr>
        <p:grpSpPr>
          <a:xfrm>
            <a:off x="4148488" y="2444816"/>
            <a:ext cx="2016000" cy="1443790"/>
            <a:chOff x="6208294" y="2454442"/>
            <a:chExt cx="2016000" cy="1443790"/>
          </a:xfrm>
        </p:grpSpPr>
        <p:sp>
          <p:nvSpPr>
            <p:cNvPr id="24" name="Rectangle 23">
              <a:extLst>
                <a:ext uri="{FF2B5EF4-FFF2-40B4-BE49-F238E27FC236}">
                  <a16:creationId xmlns:a16="http://schemas.microsoft.com/office/drawing/2014/main" id="{9640CBF4-F482-EBC8-EED0-BB87D9557DAF}"/>
                </a:ext>
              </a:extLst>
            </p:cNvPr>
            <p:cNvSpPr/>
            <p:nvPr/>
          </p:nvSpPr>
          <p:spPr>
            <a:xfrm>
              <a:off x="6208295" y="2454442"/>
              <a:ext cx="2015999" cy="1443790"/>
            </a:xfrm>
            <a:prstGeom prst="rect">
              <a:avLst/>
            </a:prstGeom>
            <a:gradFill>
              <a:gsLst>
                <a:gs pos="0">
                  <a:srgbClr val="F49A2E"/>
                </a:gs>
                <a:gs pos="100000">
                  <a:srgbClr val="EE6A31"/>
                </a:gs>
              </a:gsLst>
              <a:lin ang="5400000" scaled="0"/>
            </a:gradFill>
            <a:ln>
              <a:noFill/>
            </a:ln>
            <a:effectLst>
              <a:outerShdw blurRad="2540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FE45AFD3-A924-0168-A5C0-6AB4D1538176}"/>
                </a:ext>
              </a:extLst>
            </p:cNvPr>
            <p:cNvSpPr txBox="1"/>
            <p:nvPr/>
          </p:nvSpPr>
          <p:spPr>
            <a:xfrm>
              <a:off x="6208294" y="2846502"/>
              <a:ext cx="201599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67 FULL MEMBERS</a:t>
              </a:r>
            </a:p>
          </p:txBody>
        </p:sp>
      </p:grpSp>
      <p:grpSp>
        <p:nvGrpSpPr>
          <p:cNvPr id="26" name="Group 25">
            <a:extLst>
              <a:ext uri="{FF2B5EF4-FFF2-40B4-BE49-F238E27FC236}">
                <a16:creationId xmlns:a16="http://schemas.microsoft.com/office/drawing/2014/main" id="{2456FE75-609E-C5ED-07B3-A3C842616BBC}"/>
              </a:ext>
            </a:extLst>
          </p:cNvPr>
          <p:cNvGrpSpPr/>
          <p:nvPr/>
        </p:nvGrpSpPr>
        <p:grpSpPr>
          <a:xfrm>
            <a:off x="4148488" y="3888606"/>
            <a:ext cx="2016000" cy="1443790"/>
            <a:chOff x="6208294" y="2485910"/>
            <a:chExt cx="2016000" cy="1443790"/>
          </a:xfrm>
        </p:grpSpPr>
        <p:sp>
          <p:nvSpPr>
            <p:cNvPr id="27" name="Rectangle 26">
              <a:extLst>
                <a:ext uri="{FF2B5EF4-FFF2-40B4-BE49-F238E27FC236}">
                  <a16:creationId xmlns:a16="http://schemas.microsoft.com/office/drawing/2014/main" id="{B4C85D11-B1AF-B905-6A9E-48C4299A0513}"/>
                </a:ext>
              </a:extLst>
            </p:cNvPr>
            <p:cNvSpPr/>
            <p:nvPr/>
          </p:nvSpPr>
          <p:spPr>
            <a:xfrm>
              <a:off x="6208295" y="2485910"/>
              <a:ext cx="2015999" cy="1443790"/>
            </a:xfrm>
            <a:prstGeom prst="rect">
              <a:avLst/>
            </a:prstGeom>
            <a:gradFill>
              <a:gsLst>
                <a:gs pos="0">
                  <a:srgbClr val="95BF40"/>
                </a:gs>
                <a:gs pos="100000">
                  <a:srgbClr val="63A847"/>
                </a:gs>
              </a:gsLst>
              <a:lin ang="16200000" scaled="0"/>
            </a:gradFill>
            <a:ln>
              <a:noFill/>
            </a:ln>
            <a:effectLst>
              <a:outerShdw blurRad="2540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F839CD43-3554-1EA4-6487-A9E2675A7607}"/>
                </a:ext>
              </a:extLst>
            </p:cNvPr>
            <p:cNvSpPr txBox="1"/>
            <p:nvPr/>
          </p:nvSpPr>
          <p:spPr>
            <a:xfrm>
              <a:off x="6208294" y="2699973"/>
              <a:ext cx="201599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15 SERVICE PROVIDER MEMBERS</a:t>
              </a:r>
            </a:p>
          </p:txBody>
        </p:sp>
      </p:grpSp>
      <p:graphicFrame>
        <p:nvGraphicFramePr>
          <p:cNvPr id="31" name="Chart 30">
            <a:extLst>
              <a:ext uri="{FF2B5EF4-FFF2-40B4-BE49-F238E27FC236}">
                <a16:creationId xmlns:a16="http://schemas.microsoft.com/office/drawing/2014/main" id="{797846C0-30D6-03B0-65C2-80F5F18E956D}"/>
              </a:ext>
            </a:extLst>
          </p:cNvPr>
          <p:cNvGraphicFramePr/>
          <p:nvPr/>
        </p:nvGraphicFramePr>
        <p:xfrm>
          <a:off x="6677465" y="1003025"/>
          <a:ext cx="5463562" cy="5753910"/>
        </p:xfrm>
        <a:graphic>
          <a:graphicData uri="http://schemas.openxmlformats.org/drawingml/2006/chart">
            <c:chart xmlns:c="http://schemas.openxmlformats.org/drawingml/2006/chart" xmlns:r="http://schemas.openxmlformats.org/officeDocument/2006/relationships" r:id="rId5"/>
          </a:graphicData>
        </a:graphic>
      </p:graphicFrame>
      <p:sp>
        <p:nvSpPr>
          <p:cNvPr id="32" name="Oval 31">
            <a:extLst>
              <a:ext uri="{FF2B5EF4-FFF2-40B4-BE49-F238E27FC236}">
                <a16:creationId xmlns:a16="http://schemas.microsoft.com/office/drawing/2014/main" id="{79BD0CB6-C336-E2DB-83D1-18277B847421}"/>
              </a:ext>
            </a:extLst>
          </p:cNvPr>
          <p:cNvSpPr/>
          <p:nvPr/>
        </p:nvSpPr>
        <p:spPr>
          <a:xfrm>
            <a:off x="8450982" y="2926083"/>
            <a:ext cx="1915424" cy="1915200"/>
          </a:xfrm>
          <a:prstGeom prst="ellipse">
            <a:avLst/>
          </a:prstGeom>
          <a:solidFill>
            <a:srgbClr val="EDF8FC"/>
          </a:solidFill>
          <a:ln w="38100">
            <a:solidFill>
              <a:srgbClr val="EDF8FC"/>
            </a:solidFill>
          </a:ln>
          <a:effectLst>
            <a:innerShdw blurRad="254000" dist="254000" dir="13500000">
              <a:srgbClr val="2B3964">
                <a:alpha val="25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080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5E611A-B2A1-DEFC-FEA0-1F9E4E8820B9}"/>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F0B02EDC-6C1B-DB68-80A8-231D0333FDC4}"/>
              </a:ext>
            </a:extLst>
          </p:cNvPr>
          <p:cNvPicPr>
            <a:picLocks noChangeAspect="1"/>
          </p:cNvPicPr>
          <p:nvPr/>
        </p:nvPicPr>
        <p:blipFill>
          <a:blip r:embed="rId4"/>
          <a:src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993CD745-BB3E-CDB0-2598-1BFAEC0FB20B}"/>
              </a:ext>
            </a:extLst>
          </p:cNvPr>
          <p:cNvSpPr txBox="1"/>
          <p:nvPr/>
        </p:nvSpPr>
        <p:spPr>
          <a:xfrm>
            <a:off x="379429" y="1342476"/>
            <a:ext cx="6094428" cy="584775"/>
          </a:xfrm>
          <a:prstGeom prst="rect">
            <a:avLst/>
          </a:prstGeom>
          <a:noFill/>
        </p:spPr>
        <p:txBody>
          <a:bodyPr wrap="square">
            <a:spAutoFit/>
          </a:bodyPr>
          <a:lstStyle/>
          <a:p>
            <a:r>
              <a:rPr lang="en-US" sz="3200" b="1">
                <a:gradFill>
                  <a:gsLst>
                    <a:gs pos="0">
                      <a:srgbClr val="ED6D30"/>
                    </a:gs>
                    <a:gs pos="100000">
                      <a:srgbClr val="F49426"/>
                    </a:gs>
                  </a:gsLst>
                  <a:lin ang="16200000" scaled="0"/>
                </a:gradFill>
                <a:latin typeface="Tahoma" panose="020B0604030504040204" pitchFamily="34" charset="0"/>
                <a:ea typeface="Tahoma" panose="020B0604030504040204" pitchFamily="34" charset="0"/>
                <a:cs typeface="Tahoma" panose="020B0604030504040204" pitchFamily="34" charset="0"/>
              </a:rPr>
              <a:t>Members across Europe</a:t>
            </a:r>
          </a:p>
        </p:txBody>
      </p:sp>
      <p:pic>
        <p:nvPicPr>
          <p:cNvPr id="6" name="Picture 5">
            <a:extLst>
              <a:ext uri="{FF2B5EF4-FFF2-40B4-BE49-F238E27FC236}">
                <a16:creationId xmlns:a16="http://schemas.microsoft.com/office/drawing/2014/main" id="{016F9E33-CB5C-DB88-5FC4-F5492B8871D3}"/>
              </a:ext>
            </a:extLst>
          </p:cNvPr>
          <p:cNvPicPr>
            <a:picLocks noChangeAspect="1"/>
          </p:cNvPicPr>
          <p:nvPr/>
        </p:nvPicPr>
        <p:blipFill>
          <a:blip r:embed="rId5"/>
          <a:stretch>
            <a:fillRect/>
          </a:stretch>
        </p:blipFill>
        <p:spPr>
          <a:xfrm>
            <a:off x="480766" y="254331"/>
            <a:ext cx="3011865" cy="1048015"/>
          </a:xfrm>
          <a:prstGeom prst="rect">
            <a:avLst/>
          </a:prstGeom>
        </p:spPr>
      </p:pic>
      <p:grpSp>
        <p:nvGrpSpPr>
          <p:cNvPr id="22" name="Group 21">
            <a:extLst>
              <a:ext uri="{FF2B5EF4-FFF2-40B4-BE49-F238E27FC236}">
                <a16:creationId xmlns:a16="http://schemas.microsoft.com/office/drawing/2014/main" id="{6D803A52-D394-59D2-4B43-82D1733D4ED5}"/>
              </a:ext>
            </a:extLst>
          </p:cNvPr>
          <p:cNvGrpSpPr/>
          <p:nvPr/>
        </p:nvGrpSpPr>
        <p:grpSpPr>
          <a:xfrm>
            <a:off x="487631" y="2217011"/>
            <a:ext cx="3151115" cy="4093428"/>
            <a:chOff x="487631" y="2217011"/>
            <a:chExt cx="3151115" cy="4093428"/>
          </a:xfrm>
        </p:grpSpPr>
        <p:sp>
          <p:nvSpPr>
            <p:cNvPr id="7" name="TextBox 6">
              <a:extLst>
                <a:ext uri="{FF2B5EF4-FFF2-40B4-BE49-F238E27FC236}">
                  <a16:creationId xmlns:a16="http://schemas.microsoft.com/office/drawing/2014/main" id="{C6FF2A50-DDDD-89FE-24ED-DF22EB20356C}"/>
                </a:ext>
              </a:extLst>
            </p:cNvPr>
            <p:cNvSpPr txBox="1"/>
            <p:nvPr/>
          </p:nvSpPr>
          <p:spPr>
            <a:xfrm>
              <a:off x="662235" y="2217011"/>
              <a:ext cx="2976511" cy="4093428"/>
            </a:xfrm>
            <a:prstGeom prst="rect">
              <a:avLst/>
            </a:prstGeom>
            <a:noFill/>
          </p:spPr>
          <p:txBody>
            <a:bodyPr wrap="square">
              <a:spAutoFit/>
            </a:bodyPr>
            <a:lstStyle/>
            <a:p>
              <a:pPr>
                <a:spcAft>
                  <a:spcPts val="1600"/>
                </a:spcAft>
              </a:pPr>
              <a:r>
                <a:rPr lang="en-GB" sz="1400" b="1">
                  <a:effectLst/>
                  <a:latin typeface="Arial" panose="020B0604020202020204" pitchFamily="34" charset="0"/>
                  <a:cs typeface="Arial" panose="020B0604020202020204" pitchFamily="34" charset="0"/>
                </a:rPr>
                <a:t>Producers</a:t>
              </a:r>
            </a:p>
            <a:p>
              <a:pPr>
                <a:spcAft>
                  <a:spcPts val="1600"/>
                </a:spcAft>
              </a:pPr>
              <a:r>
                <a:rPr lang="en-GB" sz="1400" b="1">
                  <a:effectLst/>
                  <a:latin typeface="Arial" panose="020B0604020202020204" pitchFamily="34" charset="0"/>
                  <a:cs typeface="Arial" panose="020B0604020202020204" pitchFamily="34" charset="0"/>
                </a:rPr>
                <a:t>Transmission System Operators</a:t>
              </a:r>
            </a:p>
            <a:p>
              <a:pPr>
                <a:spcAft>
                  <a:spcPts val="1600"/>
                </a:spcAft>
              </a:pPr>
              <a:r>
                <a:rPr lang="en-GB" sz="1400" b="1">
                  <a:effectLst/>
                  <a:latin typeface="Arial" panose="020B0604020202020204" pitchFamily="34" charset="0"/>
                  <a:cs typeface="Arial" panose="020B0604020202020204" pitchFamily="34" charset="0"/>
                </a:rPr>
                <a:t>Distribution System Operators</a:t>
              </a:r>
            </a:p>
            <a:p>
              <a:pPr>
                <a:spcAft>
                  <a:spcPts val="1600"/>
                </a:spcAft>
              </a:pPr>
              <a:r>
                <a:rPr lang="en-GB" sz="1400" b="1">
                  <a:effectLst/>
                  <a:latin typeface="Arial" panose="020B0604020202020204" pitchFamily="34" charset="0"/>
                  <a:cs typeface="Arial" panose="020B0604020202020204" pitchFamily="34" charset="0"/>
                </a:rPr>
                <a:t>Storage System Operators</a:t>
              </a:r>
            </a:p>
            <a:p>
              <a:pPr>
                <a:spcAft>
                  <a:spcPts val="1600"/>
                </a:spcAft>
              </a:pPr>
              <a:r>
                <a:rPr lang="en-GB" sz="1400" b="1">
                  <a:effectLst/>
                  <a:latin typeface="Arial" panose="020B0604020202020204" pitchFamily="34" charset="0"/>
                  <a:cs typeface="Arial" panose="020B0604020202020204" pitchFamily="34" charset="0"/>
                </a:rPr>
                <a:t>LNG System Operators</a:t>
              </a:r>
            </a:p>
            <a:p>
              <a:pPr>
                <a:spcAft>
                  <a:spcPts val="1600"/>
                </a:spcAft>
              </a:pPr>
              <a:r>
                <a:rPr lang="en-GB" sz="1400" b="1">
                  <a:effectLst/>
                  <a:latin typeface="Arial" panose="020B0604020202020204" pitchFamily="34" charset="0"/>
                  <a:cs typeface="Arial" panose="020B0604020202020204" pitchFamily="34" charset="0"/>
                </a:rPr>
                <a:t>Traders &amp; Shippers</a:t>
              </a:r>
            </a:p>
            <a:p>
              <a:pPr>
                <a:spcAft>
                  <a:spcPts val="1600"/>
                </a:spcAft>
              </a:pPr>
              <a:r>
                <a:rPr lang="en-GB" sz="1400" b="1">
                  <a:effectLst/>
                  <a:latin typeface="Arial" panose="020B0604020202020204" pitchFamily="34" charset="0"/>
                  <a:cs typeface="Arial" panose="020B0604020202020204" pitchFamily="34" charset="0"/>
                </a:rPr>
                <a:t>Suppliers</a:t>
              </a:r>
            </a:p>
            <a:p>
              <a:pPr>
                <a:spcAft>
                  <a:spcPts val="1600"/>
                </a:spcAft>
              </a:pPr>
              <a:r>
                <a:rPr lang="en-GB" sz="1400" b="1">
                  <a:effectLst/>
                  <a:latin typeface="Arial" panose="020B0604020202020204" pitchFamily="34" charset="0"/>
                  <a:cs typeface="Arial" panose="020B0604020202020204" pitchFamily="34" charset="0"/>
                </a:rPr>
                <a:t>End-users</a:t>
              </a:r>
            </a:p>
            <a:p>
              <a:pPr>
                <a:spcAft>
                  <a:spcPts val="1600"/>
                </a:spcAft>
              </a:pPr>
              <a:r>
                <a:rPr lang="en-GB" sz="1400" b="1">
                  <a:effectLst/>
                  <a:latin typeface="Arial" panose="020B0604020202020204" pitchFamily="34" charset="0"/>
                  <a:cs typeface="Arial" panose="020B0604020202020204" pitchFamily="34" charset="0"/>
                </a:rPr>
                <a:t>Prosumers</a:t>
              </a:r>
            </a:p>
            <a:p>
              <a:pPr>
                <a:spcAft>
                  <a:spcPts val="1600"/>
                </a:spcAft>
              </a:pPr>
              <a:r>
                <a:rPr lang="en-GB" sz="1400" b="1">
                  <a:effectLst/>
                  <a:latin typeface="Arial" panose="020B0604020202020204" pitchFamily="34" charset="0"/>
                  <a:cs typeface="Arial" panose="020B0604020202020204" pitchFamily="34" charset="0"/>
                </a:rPr>
                <a:t>Service Provider</a:t>
              </a:r>
            </a:p>
          </p:txBody>
        </p:sp>
        <p:grpSp>
          <p:nvGrpSpPr>
            <p:cNvPr id="21" name="Group 20">
              <a:extLst>
                <a:ext uri="{FF2B5EF4-FFF2-40B4-BE49-F238E27FC236}">
                  <a16:creationId xmlns:a16="http://schemas.microsoft.com/office/drawing/2014/main" id="{0507C4F0-9DD0-6F65-6475-C1CB2753C507}"/>
                </a:ext>
              </a:extLst>
            </p:cNvPr>
            <p:cNvGrpSpPr/>
            <p:nvPr/>
          </p:nvGrpSpPr>
          <p:grpSpPr>
            <a:xfrm>
              <a:off x="487631" y="2261472"/>
              <a:ext cx="194994" cy="3957369"/>
              <a:chOff x="487631" y="2261472"/>
              <a:chExt cx="194994" cy="3957369"/>
            </a:xfrm>
          </p:grpSpPr>
          <p:sp>
            <p:nvSpPr>
              <p:cNvPr id="9" name="Oval 8">
                <a:extLst>
                  <a:ext uri="{FF2B5EF4-FFF2-40B4-BE49-F238E27FC236}">
                    <a16:creationId xmlns:a16="http://schemas.microsoft.com/office/drawing/2014/main" id="{D830BB67-8C4B-5BF6-E8F9-6A8CCD0EC496}"/>
                  </a:ext>
                </a:extLst>
              </p:cNvPr>
              <p:cNvSpPr/>
              <p:nvPr/>
            </p:nvSpPr>
            <p:spPr>
              <a:xfrm>
                <a:off x="487631" y="2261472"/>
                <a:ext cx="194994" cy="194994"/>
              </a:xfrm>
              <a:prstGeom prst="ellipse">
                <a:avLst/>
              </a:prstGeom>
              <a:solidFill>
                <a:srgbClr val="2B3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 name="Oval 9">
                <a:extLst>
                  <a:ext uri="{FF2B5EF4-FFF2-40B4-BE49-F238E27FC236}">
                    <a16:creationId xmlns:a16="http://schemas.microsoft.com/office/drawing/2014/main" id="{5F53E4A1-B121-CD96-34B9-0A109C548939}"/>
                  </a:ext>
                </a:extLst>
              </p:cNvPr>
              <p:cNvSpPr/>
              <p:nvPr/>
            </p:nvSpPr>
            <p:spPr>
              <a:xfrm>
                <a:off x="487631" y="2677397"/>
                <a:ext cx="194994" cy="194994"/>
              </a:xfrm>
              <a:prstGeom prst="ellipse">
                <a:avLst/>
              </a:prstGeom>
              <a:solidFill>
                <a:srgbClr val="E41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 name="Oval 10">
                <a:extLst>
                  <a:ext uri="{FF2B5EF4-FFF2-40B4-BE49-F238E27FC236}">
                    <a16:creationId xmlns:a16="http://schemas.microsoft.com/office/drawing/2014/main" id="{EEC7591C-48F9-FFE1-E581-244E44FEEC65}"/>
                  </a:ext>
                </a:extLst>
              </p:cNvPr>
              <p:cNvSpPr/>
              <p:nvPr/>
            </p:nvSpPr>
            <p:spPr>
              <a:xfrm>
                <a:off x="487631" y="3093322"/>
                <a:ext cx="194994" cy="194994"/>
              </a:xfrm>
              <a:prstGeom prst="ellipse">
                <a:avLst/>
              </a:prstGeom>
              <a:solidFill>
                <a:srgbClr val="C47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2" name="Oval 11">
                <a:extLst>
                  <a:ext uri="{FF2B5EF4-FFF2-40B4-BE49-F238E27FC236}">
                    <a16:creationId xmlns:a16="http://schemas.microsoft.com/office/drawing/2014/main" id="{9A425B5F-DCD5-A43B-4491-D28200D00E8D}"/>
                  </a:ext>
                </a:extLst>
              </p:cNvPr>
              <p:cNvSpPr/>
              <p:nvPr/>
            </p:nvSpPr>
            <p:spPr>
              <a:xfrm>
                <a:off x="487631" y="3518772"/>
                <a:ext cx="194994" cy="194994"/>
              </a:xfrm>
              <a:prstGeom prst="ellipse">
                <a:avLst/>
              </a:prstGeom>
              <a:solidFill>
                <a:srgbClr val="207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 name="Oval 13">
                <a:extLst>
                  <a:ext uri="{FF2B5EF4-FFF2-40B4-BE49-F238E27FC236}">
                    <a16:creationId xmlns:a16="http://schemas.microsoft.com/office/drawing/2014/main" id="{B0B54C5E-8159-A517-E868-342C38A8B84E}"/>
                  </a:ext>
                </a:extLst>
              </p:cNvPr>
              <p:cNvSpPr/>
              <p:nvPr/>
            </p:nvSpPr>
            <p:spPr>
              <a:xfrm>
                <a:off x="487631" y="3931522"/>
                <a:ext cx="194994" cy="194994"/>
              </a:xfrm>
              <a:prstGeom prst="ellipse">
                <a:avLst/>
              </a:prstGeom>
              <a:solidFill>
                <a:srgbClr val="EE6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6" name="Oval 15">
                <a:extLst>
                  <a:ext uri="{FF2B5EF4-FFF2-40B4-BE49-F238E27FC236}">
                    <a16:creationId xmlns:a16="http://schemas.microsoft.com/office/drawing/2014/main" id="{8A9053BB-3A4F-A897-FA48-A2569DE26837}"/>
                  </a:ext>
                </a:extLst>
              </p:cNvPr>
              <p:cNvSpPr/>
              <p:nvPr/>
            </p:nvSpPr>
            <p:spPr>
              <a:xfrm>
                <a:off x="487631" y="4341097"/>
                <a:ext cx="194994" cy="194994"/>
              </a:xfrm>
              <a:prstGeom prst="ellipse">
                <a:avLst/>
              </a:prstGeom>
              <a:solidFill>
                <a:srgbClr val="008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7" name="Oval 16">
                <a:extLst>
                  <a:ext uri="{FF2B5EF4-FFF2-40B4-BE49-F238E27FC236}">
                    <a16:creationId xmlns:a16="http://schemas.microsoft.com/office/drawing/2014/main" id="{82555976-CA2C-0879-41B7-1FAD99E6F4EC}"/>
                  </a:ext>
                </a:extLst>
              </p:cNvPr>
              <p:cNvSpPr/>
              <p:nvPr/>
            </p:nvSpPr>
            <p:spPr>
              <a:xfrm>
                <a:off x="487631" y="4766547"/>
                <a:ext cx="194994" cy="194994"/>
              </a:xfrm>
              <a:prstGeom prst="ellipse">
                <a:avLst/>
              </a:prstGeom>
              <a:solidFill>
                <a:srgbClr val="F8C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8" name="Oval 17">
                <a:extLst>
                  <a:ext uri="{FF2B5EF4-FFF2-40B4-BE49-F238E27FC236}">
                    <a16:creationId xmlns:a16="http://schemas.microsoft.com/office/drawing/2014/main" id="{F204B19E-2E96-267C-8615-FFD70636369E}"/>
                  </a:ext>
                </a:extLst>
              </p:cNvPr>
              <p:cNvSpPr/>
              <p:nvPr/>
            </p:nvSpPr>
            <p:spPr>
              <a:xfrm>
                <a:off x="487631" y="5185647"/>
                <a:ext cx="194994" cy="194994"/>
              </a:xfrm>
              <a:prstGeom prst="ellipse">
                <a:avLst/>
              </a:prstGeom>
              <a:solidFill>
                <a:srgbClr val="652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9" name="Oval 18">
                <a:extLst>
                  <a:ext uri="{FF2B5EF4-FFF2-40B4-BE49-F238E27FC236}">
                    <a16:creationId xmlns:a16="http://schemas.microsoft.com/office/drawing/2014/main" id="{A341DECE-C04C-7F0E-CC9E-C8C4F3EAA2F1}"/>
                  </a:ext>
                </a:extLst>
              </p:cNvPr>
              <p:cNvSpPr/>
              <p:nvPr/>
            </p:nvSpPr>
            <p:spPr>
              <a:xfrm>
                <a:off x="487631" y="5601572"/>
                <a:ext cx="194994" cy="194994"/>
              </a:xfrm>
              <a:prstGeom prst="ellipse">
                <a:avLst/>
              </a:prstGeom>
              <a:solidFill>
                <a:srgbClr val="799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0" name="Oval 19">
                <a:extLst>
                  <a:ext uri="{FF2B5EF4-FFF2-40B4-BE49-F238E27FC236}">
                    <a16:creationId xmlns:a16="http://schemas.microsoft.com/office/drawing/2014/main" id="{98AB9513-758D-7C6E-56C3-A3832A143CE5}"/>
                  </a:ext>
                </a:extLst>
              </p:cNvPr>
              <p:cNvSpPr/>
              <p:nvPr/>
            </p:nvSpPr>
            <p:spPr>
              <a:xfrm>
                <a:off x="487631" y="6023847"/>
                <a:ext cx="194994" cy="194994"/>
              </a:xfrm>
              <a:prstGeom prst="ellipse">
                <a:avLst/>
              </a:prstGeom>
              <a:solidFill>
                <a:srgbClr val="8B3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grpSp>
      <p:grpSp>
        <p:nvGrpSpPr>
          <p:cNvPr id="50" name="Group 49">
            <a:extLst>
              <a:ext uri="{FF2B5EF4-FFF2-40B4-BE49-F238E27FC236}">
                <a16:creationId xmlns:a16="http://schemas.microsoft.com/office/drawing/2014/main" id="{BCF7389D-985F-A561-6EFB-44A57F5CEEB2}"/>
              </a:ext>
            </a:extLst>
          </p:cNvPr>
          <p:cNvGrpSpPr/>
          <p:nvPr/>
        </p:nvGrpSpPr>
        <p:grpSpPr>
          <a:xfrm>
            <a:off x="5955247" y="3372818"/>
            <a:ext cx="246066" cy="243498"/>
            <a:chOff x="5946853" y="3695339"/>
            <a:chExt cx="246066" cy="243498"/>
          </a:xfrm>
        </p:grpSpPr>
        <p:sp>
          <p:nvSpPr>
            <p:cNvPr id="51" name="Oval 50">
              <a:extLst>
                <a:ext uri="{FF2B5EF4-FFF2-40B4-BE49-F238E27FC236}">
                  <a16:creationId xmlns:a16="http://schemas.microsoft.com/office/drawing/2014/main" id="{E4012387-200B-25BD-5043-426AC8A30E75}"/>
                </a:ext>
              </a:extLst>
            </p:cNvPr>
            <p:cNvSpPr/>
            <p:nvPr/>
          </p:nvSpPr>
          <p:spPr>
            <a:xfrm>
              <a:off x="5946853" y="3695339"/>
              <a:ext cx="123033" cy="121749"/>
            </a:xfrm>
            <a:prstGeom prst="ellipse">
              <a:avLst/>
            </a:prstGeom>
            <a:solidFill>
              <a:srgbClr val="2B3965"/>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2" name="Oval 51">
              <a:extLst>
                <a:ext uri="{FF2B5EF4-FFF2-40B4-BE49-F238E27FC236}">
                  <a16:creationId xmlns:a16="http://schemas.microsoft.com/office/drawing/2014/main" id="{45F286DF-A99E-88D7-471E-76A75079B707}"/>
                </a:ext>
              </a:extLst>
            </p:cNvPr>
            <p:cNvSpPr/>
            <p:nvPr/>
          </p:nvSpPr>
          <p:spPr>
            <a:xfrm>
              <a:off x="6069886" y="3695339"/>
              <a:ext cx="123033" cy="121749"/>
            </a:xfrm>
            <a:prstGeom prst="ellipse">
              <a:avLst/>
            </a:prstGeom>
            <a:solidFill>
              <a:srgbClr val="E41B14"/>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3" name="Oval 52">
              <a:extLst>
                <a:ext uri="{FF2B5EF4-FFF2-40B4-BE49-F238E27FC236}">
                  <a16:creationId xmlns:a16="http://schemas.microsoft.com/office/drawing/2014/main" id="{46DB28C2-1080-F35A-29A2-DC4F938CC5F6}"/>
                </a:ext>
              </a:extLst>
            </p:cNvPr>
            <p:cNvSpPr/>
            <p:nvPr/>
          </p:nvSpPr>
          <p:spPr>
            <a:xfrm>
              <a:off x="5946853" y="3817088"/>
              <a:ext cx="123033" cy="121749"/>
            </a:xfrm>
            <a:prstGeom prst="ellipse">
              <a:avLst/>
            </a:prstGeom>
            <a:solidFill>
              <a:srgbClr val="008C3D"/>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4" name="Oval 53">
              <a:extLst>
                <a:ext uri="{FF2B5EF4-FFF2-40B4-BE49-F238E27FC236}">
                  <a16:creationId xmlns:a16="http://schemas.microsoft.com/office/drawing/2014/main" id="{AE842000-84F3-E392-6663-CE08991F3238}"/>
                </a:ext>
              </a:extLst>
            </p:cNvPr>
            <p:cNvSpPr/>
            <p:nvPr/>
          </p:nvSpPr>
          <p:spPr>
            <a:xfrm>
              <a:off x="6069886" y="3817088"/>
              <a:ext cx="123033" cy="121749"/>
            </a:xfrm>
            <a:prstGeom prst="ellipse">
              <a:avLst/>
            </a:prstGeom>
            <a:solidFill>
              <a:srgbClr val="F8CA00"/>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grpSp>
        <p:nvGrpSpPr>
          <p:cNvPr id="55" name="Group 54">
            <a:extLst>
              <a:ext uri="{FF2B5EF4-FFF2-40B4-BE49-F238E27FC236}">
                <a16:creationId xmlns:a16="http://schemas.microsoft.com/office/drawing/2014/main" id="{16A2C722-9629-B63C-B5A2-6B756349EB75}"/>
              </a:ext>
            </a:extLst>
          </p:cNvPr>
          <p:cNvGrpSpPr/>
          <p:nvPr/>
        </p:nvGrpSpPr>
        <p:grpSpPr>
          <a:xfrm>
            <a:off x="6784587" y="3277125"/>
            <a:ext cx="369099" cy="365247"/>
            <a:chOff x="6766866" y="2951060"/>
            <a:chExt cx="369099" cy="365247"/>
          </a:xfrm>
        </p:grpSpPr>
        <p:sp>
          <p:nvSpPr>
            <p:cNvPr id="56" name="Oval 55">
              <a:extLst>
                <a:ext uri="{FF2B5EF4-FFF2-40B4-BE49-F238E27FC236}">
                  <a16:creationId xmlns:a16="http://schemas.microsoft.com/office/drawing/2014/main" id="{A37BAE80-FDB3-05D6-2145-DAF5C93B243C}"/>
                </a:ext>
              </a:extLst>
            </p:cNvPr>
            <p:cNvSpPr/>
            <p:nvPr/>
          </p:nvSpPr>
          <p:spPr>
            <a:xfrm>
              <a:off x="6766866" y="2951060"/>
              <a:ext cx="123033" cy="121749"/>
            </a:xfrm>
            <a:prstGeom prst="ellipse">
              <a:avLst/>
            </a:prstGeom>
            <a:solidFill>
              <a:srgbClr val="2B3965"/>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7" name="Oval 56">
              <a:extLst>
                <a:ext uri="{FF2B5EF4-FFF2-40B4-BE49-F238E27FC236}">
                  <a16:creationId xmlns:a16="http://schemas.microsoft.com/office/drawing/2014/main" id="{152503CC-2285-D79F-D55B-8BB2F97CF633}"/>
                </a:ext>
              </a:extLst>
            </p:cNvPr>
            <p:cNvSpPr/>
            <p:nvPr/>
          </p:nvSpPr>
          <p:spPr>
            <a:xfrm>
              <a:off x="6889899" y="2951060"/>
              <a:ext cx="123033" cy="121749"/>
            </a:xfrm>
            <a:prstGeom prst="ellipse">
              <a:avLst/>
            </a:prstGeom>
            <a:solidFill>
              <a:srgbClr val="E41B14"/>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8" name="Oval 57">
              <a:extLst>
                <a:ext uri="{FF2B5EF4-FFF2-40B4-BE49-F238E27FC236}">
                  <a16:creationId xmlns:a16="http://schemas.microsoft.com/office/drawing/2014/main" id="{5F9B42AF-4928-AD8B-30E5-6E18B243697B}"/>
                </a:ext>
              </a:extLst>
            </p:cNvPr>
            <p:cNvSpPr/>
            <p:nvPr/>
          </p:nvSpPr>
          <p:spPr>
            <a:xfrm>
              <a:off x="6766866" y="3072809"/>
              <a:ext cx="123033" cy="121749"/>
            </a:xfrm>
            <a:prstGeom prst="ellipse">
              <a:avLst/>
            </a:prstGeom>
            <a:solidFill>
              <a:srgbClr val="EE672F"/>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9" name="Oval 58">
              <a:extLst>
                <a:ext uri="{FF2B5EF4-FFF2-40B4-BE49-F238E27FC236}">
                  <a16:creationId xmlns:a16="http://schemas.microsoft.com/office/drawing/2014/main" id="{6F798B7C-4A54-5952-E0F2-55026C958B7B}"/>
                </a:ext>
              </a:extLst>
            </p:cNvPr>
            <p:cNvSpPr/>
            <p:nvPr/>
          </p:nvSpPr>
          <p:spPr>
            <a:xfrm>
              <a:off x="6889899" y="3072809"/>
              <a:ext cx="123033" cy="121749"/>
            </a:xfrm>
            <a:prstGeom prst="ellipse">
              <a:avLst/>
            </a:prstGeom>
            <a:solidFill>
              <a:srgbClr val="008C3D"/>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0" name="Oval 59">
              <a:extLst>
                <a:ext uri="{FF2B5EF4-FFF2-40B4-BE49-F238E27FC236}">
                  <a16:creationId xmlns:a16="http://schemas.microsoft.com/office/drawing/2014/main" id="{A6A43C53-90CA-45AC-BEB7-0249B9B5959A}"/>
                </a:ext>
              </a:extLst>
            </p:cNvPr>
            <p:cNvSpPr/>
            <p:nvPr/>
          </p:nvSpPr>
          <p:spPr>
            <a:xfrm>
              <a:off x="7012932" y="2951060"/>
              <a:ext cx="123033" cy="121749"/>
            </a:xfrm>
            <a:prstGeom prst="ellipse">
              <a:avLst/>
            </a:prstGeom>
            <a:solidFill>
              <a:srgbClr val="207D9E"/>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1" name="Oval 60">
              <a:extLst>
                <a:ext uri="{FF2B5EF4-FFF2-40B4-BE49-F238E27FC236}">
                  <a16:creationId xmlns:a16="http://schemas.microsoft.com/office/drawing/2014/main" id="{AF44C94C-24E0-1DBB-5575-415A4454F8FC}"/>
                </a:ext>
              </a:extLst>
            </p:cNvPr>
            <p:cNvSpPr/>
            <p:nvPr/>
          </p:nvSpPr>
          <p:spPr>
            <a:xfrm>
              <a:off x="7012932" y="3072809"/>
              <a:ext cx="123033" cy="121749"/>
            </a:xfrm>
            <a:prstGeom prst="ellipse">
              <a:avLst/>
            </a:prstGeom>
            <a:solidFill>
              <a:srgbClr val="F8CA00"/>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2" name="Oval 61">
              <a:extLst>
                <a:ext uri="{FF2B5EF4-FFF2-40B4-BE49-F238E27FC236}">
                  <a16:creationId xmlns:a16="http://schemas.microsoft.com/office/drawing/2014/main" id="{FD6BDCD9-6092-51E2-BC36-8B0E27E1D1E0}"/>
                </a:ext>
              </a:extLst>
            </p:cNvPr>
            <p:cNvSpPr/>
            <p:nvPr/>
          </p:nvSpPr>
          <p:spPr>
            <a:xfrm>
              <a:off x="6889899" y="3194558"/>
              <a:ext cx="123033" cy="121749"/>
            </a:xfrm>
            <a:prstGeom prst="ellipse">
              <a:avLst/>
            </a:prstGeom>
            <a:solidFill>
              <a:srgbClr val="652D86"/>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grpSp>
        <p:nvGrpSpPr>
          <p:cNvPr id="63" name="Group 62">
            <a:extLst>
              <a:ext uri="{FF2B5EF4-FFF2-40B4-BE49-F238E27FC236}">
                <a16:creationId xmlns:a16="http://schemas.microsoft.com/office/drawing/2014/main" id="{9F8AEE0D-1B83-1289-0B72-32A2AD72178D}"/>
              </a:ext>
            </a:extLst>
          </p:cNvPr>
          <p:cNvGrpSpPr/>
          <p:nvPr/>
        </p:nvGrpSpPr>
        <p:grpSpPr>
          <a:xfrm>
            <a:off x="6681805" y="3741413"/>
            <a:ext cx="369099" cy="121749"/>
            <a:chOff x="6681805" y="3886725"/>
            <a:chExt cx="369099" cy="121749"/>
          </a:xfrm>
        </p:grpSpPr>
        <p:sp>
          <p:nvSpPr>
            <p:cNvPr id="64" name="Oval 63">
              <a:extLst>
                <a:ext uri="{FF2B5EF4-FFF2-40B4-BE49-F238E27FC236}">
                  <a16:creationId xmlns:a16="http://schemas.microsoft.com/office/drawing/2014/main" id="{66767AFD-AFBB-77E8-B26C-4562532426F1}"/>
                </a:ext>
              </a:extLst>
            </p:cNvPr>
            <p:cNvSpPr/>
            <p:nvPr/>
          </p:nvSpPr>
          <p:spPr>
            <a:xfrm>
              <a:off x="6681805" y="3886725"/>
              <a:ext cx="123033" cy="121749"/>
            </a:xfrm>
            <a:prstGeom prst="ellipse">
              <a:avLst/>
            </a:prstGeom>
            <a:solidFill>
              <a:srgbClr val="E41B14"/>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5" name="Oval 64">
              <a:extLst>
                <a:ext uri="{FF2B5EF4-FFF2-40B4-BE49-F238E27FC236}">
                  <a16:creationId xmlns:a16="http://schemas.microsoft.com/office/drawing/2014/main" id="{39BC42BA-DC98-49C9-1A0C-176F5DDF65F2}"/>
                </a:ext>
              </a:extLst>
            </p:cNvPr>
            <p:cNvSpPr/>
            <p:nvPr/>
          </p:nvSpPr>
          <p:spPr>
            <a:xfrm>
              <a:off x="6804838" y="3886725"/>
              <a:ext cx="123033" cy="121749"/>
            </a:xfrm>
            <a:prstGeom prst="ellipse">
              <a:avLst/>
            </a:prstGeom>
            <a:solidFill>
              <a:srgbClr val="207D9E"/>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6" name="Oval 65">
              <a:extLst>
                <a:ext uri="{FF2B5EF4-FFF2-40B4-BE49-F238E27FC236}">
                  <a16:creationId xmlns:a16="http://schemas.microsoft.com/office/drawing/2014/main" id="{9AE7A8EA-FB69-0ECE-1831-94EA79EB910C}"/>
                </a:ext>
              </a:extLst>
            </p:cNvPr>
            <p:cNvSpPr/>
            <p:nvPr/>
          </p:nvSpPr>
          <p:spPr>
            <a:xfrm>
              <a:off x="6927871" y="3886725"/>
              <a:ext cx="123033" cy="121749"/>
            </a:xfrm>
            <a:prstGeom prst="ellipse">
              <a:avLst/>
            </a:prstGeom>
            <a:solidFill>
              <a:srgbClr val="EE672F"/>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7" name="Oval 66">
            <a:extLst>
              <a:ext uri="{FF2B5EF4-FFF2-40B4-BE49-F238E27FC236}">
                <a16:creationId xmlns:a16="http://schemas.microsoft.com/office/drawing/2014/main" id="{64565D2E-0BE7-6D26-077A-8758226C12E3}"/>
              </a:ext>
            </a:extLst>
          </p:cNvPr>
          <p:cNvSpPr/>
          <p:nvPr/>
        </p:nvSpPr>
        <p:spPr>
          <a:xfrm>
            <a:off x="6958251" y="3978874"/>
            <a:ext cx="123033" cy="121749"/>
          </a:xfrm>
          <a:prstGeom prst="ellipse">
            <a:avLst/>
          </a:prstGeom>
          <a:solidFill>
            <a:srgbClr val="E41B14"/>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8" name="Oval 67">
            <a:extLst>
              <a:ext uri="{FF2B5EF4-FFF2-40B4-BE49-F238E27FC236}">
                <a16:creationId xmlns:a16="http://schemas.microsoft.com/office/drawing/2014/main" id="{350DDF04-FFA9-EDD4-B969-4CA2A0685EC7}"/>
              </a:ext>
            </a:extLst>
          </p:cNvPr>
          <p:cNvSpPr/>
          <p:nvPr/>
        </p:nvSpPr>
        <p:spPr>
          <a:xfrm>
            <a:off x="7081284" y="3978874"/>
            <a:ext cx="123033" cy="121749"/>
          </a:xfrm>
          <a:prstGeom prst="ellipse">
            <a:avLst/>
          </a:prstGeom>
          <a:solidFill>
            <a:srgbClr val="C47EB4"/>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69" name="Group 68">
            <a:extLst>
              <a:ext uri="{FF2B5EF4-FFF2-40B4-BE49-F238E27FC236}">
                <a16:creationId xmlns:a16="http://schemas.microsoft.com/office/drawing/2014/main" id="{C6ED3DB1-1926-5D13-FF6D-43ED7BFADB0D}"/>
              </a:ext>
            </a:extLst>
          </p:cNvPr>
          <p:cNvGrpSpPr/>
          <p:nvPr/>
        </p:nvGrpSpPr>
        <p:grpSpPr>
          <a:xfrm>
            <a:off x="7432160" y="2653348"/>
            <a:ext cx="123033" cy="365247"/>
            <a:chOff x="7265583" y="2649804"/>
            <a:chExt cx="123033" cy="365247"/>
          </a:xfrm>
        </p:grpSpPr>
        <p:sp>
          <p:nvSpPr>
            <p:cNvPr id="70" name="Oval 69">
              <a:extLst>
                <a:ext uri="{FF2B5EF4-FFF2-40B4-BE49-F238E27FC236}">
                  <a16:creationId xmlns:a16="http://schemas.microsoft.com/office/drawing/2014/main" id="{DF4BB84B-BB82-5924-7273-7A3AA6BFE7B1}"/>
                </a:ext>
              </a:extLst>
            </p:cNvPr>
            <p:cNvSpPr/>
            <p:nvPr/>
          </p:nvSpPr>
          <p:spPr>
            <a:xfrm>
              <a:off x="7265583" y="2649804"/>
              <a:ext cx="123033" cy="121749"/>
            </a:xfrm>
            <a:prstGeom prst="ellipse">
              <a:avLst/>
            </a:prstGeom>
            <a:solidFill>
              <a:srgbClr val="2B3965"/>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1" name="Oval 70">
              <a:extLst>
                <a:ext uri="{FF2B5EF4-FFF2-40B4-BE49-F238E27FC236}">
                  <a16:creationId xmlns:a16="http://schemas.microsoft.com/office/drawing/2014/main" id="{EEA1B409-E317-C6A4-9539-8CA11565AEB9}"/>
                </a:ext>
              </a:extLst>
            </p:cNvPr>
            <p:cNvSpPr/>
            <p:nvPr/>
          </p:nvSpPr>
          <p:spPr>
            <a:xfrm>
              <a:off x="7265583" y="2771553"/>
              <a:ext cx="123033" cy="121749"/>
            </a:xfrm>
            <a:prstGeom prst="ellipse">
              <a:avLst/>
            </a:prstGeom>
            <a:solidFill>
              <a:srgbClr val="E41B14"/>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2" name="Oval 71">
              <a:extLst>
                <a:ext uri="{FF2B5EF4-FFF2-40B4-BE49-F238E27FC236}">
                  <a16:creationId xmlns:a16="http://schemas.microsoft.com/office/drawing/2014/main" id="{2D598BB2-E7DF-869B-7F19-9CACE4D44949}"/>
                </a:ext>
              </a:extLst>
            </p:cNvPr>
            <p:cNvSpPr/>
            <p:nvPr/>
          </p:nvSpPr>
          <p:spPr>
            <a:xfrm>
              <a:off x="7265583" y="2893302"/>
              <a:ext cx="123033" cy="121749"/>
            </a:xfrm>
            <a:prstGeom prst="ellipse">
              <a:avLst/>
            </a:prstGeom>
            <a:solidFill>
              <a:srgbClr val="008C3D"/>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grpSp>
        <p:nvGrpSpPr>
          <p:cNvPr id="73" name="Group 72">
            <a:extLst>
              <a:ext uri="{FF2B5EF4-FFF2-40B4-BE49-F238E27FC236}">
                <a16:creationId xmlns:a16="http://schemas.microsoft.com/office/drawing/2014/main" id="{3439B14F-C02F-584C-F6B2-E0089C939251}"/>
              </a:ext>
            </a:extLst>
          </p:cNvPr>
          <p:cNvGrpSpPr/>
          <p:nvPr/>
        </p:nvGrpSpPr>
        <p:grpSpPr>
          <a:xfrm>
            <a:off x="7422540" y="3624455"/>
            <a:ext cx="369099" cy="243498"/>
            <a:chOff x="7475703" y="3993050"/>
            <a:chExt cx="369099" cy="243498"/>
          </a:xfrm>
        </p:grpSpPr>
        <p:sp>
          <p:nvSpPr>
            <p:cNvPr id="74" name="Oval 73">
              <a:extLst>
                <a:ext uri="{FF2B5EF4-FFF2-40B4-BE49-F238E27FC236}">
                  <a16:creationId xmlns:a16="http://schemas.microsoft.com/office/drawing/2014/main" id="{B8A248C5-C85F-B0EA-D684-6984076FF1F6}"/>
                </a:ext>
              </a:extLst>
            </p:cNvPr>
            <p:cNvSpPr/>
            <p:nvPr/>
          </p:nvSpPr>
          <p:spPr>
            <a:xfrm>
              <a:off x="7475703" y="3993050"/>
              <a:ext cx="123033" cy="121749"/>
            </a:xfrm>
            <a:prstGeom prst="ellipse">
              <a:avLst/>
            </a:prstGeom>
            <a:solidFill>
              <a:srgbClr val="E41B14"/>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5" name="Oval 74">
              <a:extLst>
                <a:ext uri="{FF2B5EF4-FFF2-40B4-BE49-F238E27FC236}">
                  <a16:creationId xmlns:a16="http://schemas.microsoft.com/office/drawing/2014/main" id="{313C4928-BC50-FCDA-0F61-C8CFB4E06196}"/>
                </a:ext>
              </a:extLst>
            </p:cNvPr>
            <p:cNvSpPr/>
            <p:nvPr/>
          </p:nvSpPr>
          <p:spPr>
            <a:xfrm>
              <a:off x="7598736" y="3993050"/>
              <a:ext cx="123033" cy="121749"/>
            </a:xfrm>
            <a:prstGeom prst="ellipse">
              <a:avLst/>
            </a:prstGeom>
            <a:solidFill>
              <a:srgbClr val="C47EB4"/>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6" name="Oval 75">
              <a:extLst>
                <a:ext uri="{FF2B5EF4-FFF2-40B4-BE49-F238E27FC236}">
                  <a16:creationId xmlns:a16="http://schemas.microsoft.com/office/drawing/2014/main" id="{11F99356-E735-9A89-A82F-181C51E83C58}"/>
                </a:ext>
              </a:extLst>
            </p:cNvPr>
            <p:cNvSpPr/>
            <p:nvPr/>
          </p:nvSpPr>
          <p:spPr>
            <a:xfrm>
              <a:off x="7475703" y="4114799"/>
              <a:ext cx="123033" cy="121749"/>
            </a:xfrm>
            <a:prstGeom prst="ellipse">
              <a:avLst/>
            </a:prstGeom>
            <a:solidFill>
              <a:srgbClr val="008C3D"/>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7" name="Oval 76">
              <a:extLst>
                <a:ext uri="{FF2B5EF4-FFF2-40B4-BE49-F238E27FC236}">
                  <a16:creationId xmlns:a16="http://schemas.microsoft.com/office/drawing/2014/main" id="{0B299226-5430-8457-F838-CF81EC55ED00}"/>
                </a:ext>
              </a:extLst>
            </p:cNvPr>
            <p:cNvSpPr/>
            <p:nvPr/>
          </p:nvSpPr>
          <p:spPr>
            <a:xfrm>
              <a:off x="7598736" y="4114799"/>
              <a:ext cx="123033" cy="121749"/>
            </a:xfrm>
            <a:prstGeom prst="ellipse">
              <a:avLst/>
            </a:prstGeom>
            <a:solidFill>
              <a:srgbClr val="F8CA00"/>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8" name="Oval 77">
              <a:extLst>
                <a:ext uri="{FF2B5EF4-FFF2-40B4-BE49-F238E27FC236}">
                  <a16:creationId xmlns:a16="http://schemas.microsoft.com/office/drawing/2014/main" id="{C208A491-B61C-A460-B822-0817935D51CE}"/>
                </a:ext>
              </a:extLst>
            </p:cNvPr>
            <p:cNvSpPr/>
            <p:nvPr/>
          </p:nvSpPr>
          <p:spPr>
            <a:xfrm>
              <a:off x="7721769" y="3993050"/>
              <a:ext cx="123033" cy="121749"/>
            </a:xfrm>
            <a:prstGeom prst="ellipse">
              <a:avLst/>
            </a:prstGeom>
            <a:solidFill>
              <a:srgbClr val="207D9E"/>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9" name="Oval 78">
              <a:extLst>
                <a:ext uri="{FF2B5EF4-FFF2-40B4-BE49-F238E27FC236}">
                  <a16:creationId xmlns:a16="http://schemas.microsoft.com/office/drawing/2014/main" id="{8205FDA1-18C7-2043-6C2E-74C23A351D84}"/>
                </a:ext>
              </a:extLst>
            </p:cNvPr>
            <p:cNvSpPr/>
            <p:nvPr/>
          </p:nvSpPr>
          <p:spPr>
            <a:xfrm>
              <a:off x="7721769" y="4114799"/>
              <a:ext cx="123033" cy="121749"/>
            </a:xfrm>
            <a:prstGeom prst="ellipse">
              <a:avLst/>
            </a:prstGeom>
            <a:solidFill>
              <a:srgbClr val="652D86"/>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grpSp>
        <p:nvGrpSpPr>
          <p:cNvPr id="86" name="Group 85">
            <a:extLst>
              <a:ext uri="{FF2B5EF4-FFF2-40B4-BE49-F238E27FC236}">
                <a16:creationId xmlns:a16="http://schemas.microsoft.com/office/drawing/2014/main" id="{2B5F130A-0A42-E0E4-2050-037EA461427D}"/>
              </a:ext>
            </a:extLst>
          </p:cNvPr>
          <p:cNvGrpSpPr/>
          <p:nvPr/>
        </p:nvGrpSpPr>
        <p:grpSpPr>
          <a:xfrm>
            <a:off x="6380550" y="4489236"/>
            <a:ext cx="369099" cy="243498"/>
            <a:chOff x="6929899" y="4560120"/>
            <a:chExt cx="369099" cy="243498"/>
          </a:xfrm>
        </p:grpSpPr>
        <p:sp>
          <p:nvSpPr>
            <p:cNvPr id="87" name="Oval 86">
              <a:extLst>
                <a:ext uri="{FF2B5EF4-FFF2-40B4-BE49-F238E27FC236}">
                  <a16:creationId xmlns:a16="http://schemas.microsoft.com/office/drawing/2014/main" id="{FCCBD171-F677-2D61-A17E-F032EFF7B52A}"/>
                </a:ext>
              </a:extLst>
            </p:cNvPr>
            <p:cNvSpPr/>
            <p:nvPr/>
          </p:nvSpPr>
          <p:spPr>
            <a:xfrm>
              <a:off x="6929899" y="4560120"/>
              <a:ext cx="123033" cy="121749"/>
            </a:xfrm>
            <a:prstGeom prst="ellipse">
              <a:avLst/>
            </a:prstGeom>
            <a:solidFill>
              <a:srgbClr val="E41B14"/>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8" name="Oval 87">
              <a:extLst>
                <a:ext uri="{FF2B5EF4-FFF2-40B4-BE49-F238E27FC236}">
                  <a16:creationId xmlns:a16="http://schemas.microsoft.com/office/drawing/2014/main" id="{CC980F6A-D03F-0034-763B-048C81A54495}"/>
                </a:ext>
              </a:extLst>
            </p:cNvPr>
            <p:cNvSpPr/>
            <p:nvPr/>
          </p:nvSpPr>
          <p:spPr>
            <a:xfrm>
              <a:off x="7052932" y="4560120"/>
              <a:ext cx="123033" cy="121749"/>
            </a:xfrm>
            <a:prstGeom prst="ellipse">
              <a:avLst/>
            </a:prstGeom>
            <a:solidFill>
              <a:srgbClr val="207D9E"/>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9" name="Oval 88">
              <a:extLst>
                <a:ext uri="{FF2B5EF4-FFF2-40B4-BE49-F238E27FC236}">
                  <a16:creationId xmlns:a16="http://schemas.microsoft.com/office/drawing/2014/main" id="{65515F15-245B-F768-C6E0-A3BB819A9600}"/>
                </a:ext>
              </a:extLst>
            </p:cNvPr>
            <p:cNvSpPr/>
            <p:nvPr/>
          </p:nvSpPr>
          <p:spPr>
            <a:xfrm>
              <a:off x="6991415" y="4681869"/>
              <a:ext cx="123033" cy="121749"/>
            </a:xfrm>
            <a:prstGeom prst="ellipse">
              <a:avLst/>
            </a:prstGeom>
            <a:solidFill>
              <a:srgbClr val="008C3D"/>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0" name="Oval 89">
              <a:extLst>
                <a:ext uri="{FF2B5EF4-FFF2-40B4-BE49-F238E27FC236}">
                  <a16:creationId xmlns:a16="http://schemas.microsoft.com/office/drawing/2014/main" id="{2CAB431A-9B9B-4D71-4545-C5243E21EF20}"/>
                </a:ext>
              </a:extLst>
            </p:cNvPr>
            <p:cNvSpPr/>
            <p:nvPr/>
          </p:nvSpPr>
          <p:spPr>
            <a:xfrm>
              <a:off x="7175965" y="4560120"/>
              <a:ext cx="123033" cy="121749"/>
            </a:xfrm>
            <a:prstGeom prst="ellipse">
              <a:avLst/>
            </a:prstGeom>
            <a:solidFill>
              <a:srgbClr val="EE672F"/>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1" name="Oval 90">
              <a:extLst>
                <a:ext uri="{FF2B5EF4-FFF2-40B4-BE49-F238E27FC236}">
                  <a16:creationId xmlns:a16="http://schemas.microsoft.com/office/drawing/2014/main" id="{55CCCAA2-C126-D8FB-8EA7-7C101DB574D5}"/>
                </a:ext>
              </a:extLst>
            </p:cNvPr>
            <p:cNvSpPr/>
            <p:nvPr/>
          </p:nvSpPr>
          <p:spPr>
            <a:xfrm>
              <a:off x="7114448" y="4681869"/>
              <a:ext cx="123033" cy="121749"/>
            </a:xfrm>
            <a:prstGeom prst="ellipse">
              <a:avLst/>
            </a:prstGeom>
            <a:solidFill>
              <a:srgbClr val="F8CA00"/>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grpSp>
        <p:nvGrpSpPr>
          <p:cNvPr id="94" name="Group 93">
            <a:extLst>
              <a:ext uri="{FF2B5EF4-FFF2-40B4-BE49-F238E27FC236}">
                <a16:creationId xmlns:a16="http://schemas.microsoft.com/office/drawing/2014/main" id="{06B7D97D-8453-DA2D-489F-5576BDDCE088}"/>
              </a:ext>
            </a:extLst>
          </p:cNvPr>
          <p:cNvGrpSpPr/>
          <p:nvPr/>
        </p:nvGrpSpPr>
        <p:grpSpPr>
          <a:xfrm>
            <a:off x="7209889" y="4443163"/>
            <a:ext cx="246066" cy="121749"/>
            <a:chOff x="7273684" y="4535311"/>
            <a:chExt cx="246066" cy="121749"/>
          </a:xfrm>
        </p:grpSpPr>
        <p:sp>
          <p:nvSpPr>
            <p:cNvPr id="95" name="Oval 94">
              <a:extLst>
                <a:ext uri="{FF2B5EF4-FFF2-40B4-BE49-F238E27FC236}">
                  <a16:creationId xmlns:a16="http://schemas.microsoft.com/office/drawing/2014/main" id="{35819C31-BDC9-F9CA-F128-5E0096B20D9D}"/>
                </a:ext>
              </a:extLst>
            </p:cNvPr>
            <p:cNvSpPr/>
            <p:nvPr/>
          </p:nvSpPr>
          <p:spPr>
            <a:xfrm>
              <a:off x="7273684" y="4535311"/>
              <a:ext cx="123033" cy="121749"/>
            </a:xfrm>
            <a:prstGeom prst="ellipse">
              <a:avLst/>
            </a:prstGeom>
            <a:solidFill>
              <a:srgbClr val="E41B14"/>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6" name="Oval 95">
              <a:extLst>
                <a:ext uri="{FF2B5EF4-FFF2-40B4-BE49-F238E27FC236}">
                  <a16:creationId xmlns:a16="http://schemas.microsoft.com/office/drawing/2014/main" id="{B01134F6-E7B8-FFF1-5FEA-D7BE6567E951}"/>
                </a:ext>
              </a:extLst>
            </p:cNvPr>
            <p:cNvSpPr/>
            <p:nvPr/>
          </p:nvSpPr>
          <p:spPr>
            <a:xfrm>
              <a:off x="7396717" y="4535311"/>
              <a:ext cx="123033" cy="121749"/>
            </a:xfrm>
            <a:prstGeom prst="ellipse">
              <a:avLst/>
            </a:prstGeom>
            <a:solidFill>
              <a:srgbClr val="008C3D"/>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grpSp>
        <p:nvGrpSpPr>
          <p:cNvPr id="97" name="Group 96">
            <a:extLst>
              <a:ext uri="{FF2B5EF4-FFF2-40B4-BE49-F238E27FC236}">
                <a16:creationId xmlns:a16="http://schemas.microsoft.com/office/drawing/2014/main" id="{09E8CECE-C6B5-2629-70C1-899EA547F782}"/>
              </a:ext>
            </a:extLst>
          </p:cNvPr>
          <p:cNvGrpSpPr/>
          <p:nvPr/>
        </p:nvGrpSpPr>
        <p:grpSpPr>
          <a:xfrm>
            <a:off x="7493676" y="4797580"/>
            <a:ext cx="369099" cy="243498"/>
            <a:chOff x="6929899" y="4560120"/>
            <a:chExt cx="369099" cy="243498"/>
          </a:xfrm>
        </p:grpSpPr>
        <p:sp>
          <p:nvSpPr>
            <p:cNvPr id="98" name="Oval 97">
              <a:extLst>
                <a:ext uri="{FF2B5EF4-FFF2-40B4-BE49-F238E27FC236}">
                  <a16:creationId xmlns:a16="http://schemas.microsoft.com/office/drawing/2014/main" id="{84C0142C-00CE-D9A7-9C62-8C6A39A3A7EF}"/>
                </a:ext>
              </a:extLst>
            </p:cNvPr>
            <p:cNvSpPr/>
            <p:nvPr/>
          </p:nvSpPr>
          <p:spPr>
            <a:xfrm>
              <a:off x="6929899" y="4560120"/>
              <a:ext cx="123033" cy="121749"/>
            </a:xfrm>
            <a:prstGeom prst="ellipse">
              <a:avLst/>
            </a:prstGeom>
            <a:solidFill>
              <a:srgbClr val="E41B14"/>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9" name="Oval 98">
              <a:extLst>
                <a:ext uri="{FF2B5EF4-FFF2-40B4-BE49-F238E27FC236}">
                  <a16:creationId xmlns:a16="http://schemas.microsoft.com/office/drawing/2014/main" id="{48B76384-6D6F-3DE0-7135-C90310FC8EE4}"/>
                </a:ext>
              </a:extLst>
            </p:cNvPr>
            <p:cNvSpPr/>
            <p:nvPr/>
          </p:nvSpPr>
          <p:spPr>
            <a:xfrm>
              <a:off x="7052932" y="4560120"/>
              <a:ext cx="123033" cy="121749"/>
            </a:xfrm>
            <a:prstGeom prst="ellipse">
              <a:avLst/>
            </a:prstGeom>
            <a:solidFill>
              <a:srgbClr val="207D9E"/>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0" name="Oval 99">
              <a:extLst>
                <a:ext uri="{FF2B5EF4-FFF2-40B4-BE49-F238E27FC236}">
                  <a16:creationId xmlns:a16="http://schemas.microsoft.com/office/drawing/2014/main" id="{CA7DE03C-CA79-4FEE-8B6D-DF5215AD0157}"/>
                </a:ext>
              </a:extLst>
            </p:cNvPr>
            <p:cNvSpPr/>
            <p:nvPr/>
          </p:nvSpPr>
          <p:spPr>
            <a:xfrm>
              <a:off x="6991415" y="4681869"/>
              <a:ext cx="123033" cy="121749"/>
            </a:xfrm>
            <a:prstGeom prst="ellipse">
              <a:avLst/>
            </a:prstGeom>
            <a:solidFill>
              <a:srgbClr val="008C3D"/>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1" name="Oval 100">
              <a:extLst>
                <a:ext uri="{FF2B5EF4-FFF2-40B4-BE49-F238E27FC236}">
                  <a16:creationId xmlns:a16="http://schemas.microsoft.com/office/drawing/2014/main" id="{87369CC4-C819-0985-5E3E-777327547B7D}"/>
                </a:ext>
              </a:extLst>
            </p:cNvPr>
            <p:cNvSpPr/>
            <p:nvPr/>
          </p:nvSpPr>
          <p:spPr>
            <a:xfrm>
              <a:off x="7175965" y="4560120"/>
              <a:ext cx="123033" cy="121749"/>
            </a:xfrm>
            <a:prstGeom prst="ellipse">
              <a:avLst/>
            </a:prstGeom>
            <a:solidFill>
              <a:srgbClr val="EE672F"/>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2" name="Oval 101">
              <a:extLst>
                <a:ext uri="{FF2B5EF4-FFF2-40B4-BE49-F238E27FC236}">
                  <a16:creationId xmlns:a16="http://schemas.microsoft.com/office/drawing/2014/main" id="{1DBA818A-F58B-BB8E-F482-5346BEE036DA}"/>
                </a:ext>
              </a:extLst>
            </p:cNvPr>
            <p:cNvSpPr/>
            <p:nvPr/>
          </p:nvSpPr>
          <p:spPr>
            <a:xfrm>
              <a:off x="7114448" y="4681869"/>
              <a:ext cx="123033" cy="121749"/>
            </a:xfrm>
            <a:prstGeom prst="ellipse">
              <a:avLst/>
            </a:prstGeom>
            <a:solidFill>
              <a:srgbClr val="F8CA00"/>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grpSp>
        <p:nvGrpSpPr>
          <p:cNvPr id="111" name="Group 110">
            <a:extLst>
              <a:ext uri="{FF2B5EF4-FFF2-40B4-BE49-F238E27FC236}">
                <a16:creationId xmlns:a16="http://schemas.microsoft.com/office/drawing/2014/main" id="{904159F3-C66D-6DE3-7C5D-0BC52DB5C045}"/>
              </a:ext>
            </a:extLst>
          </p:cNvPr>
          <p:cNvGrpSpPr/>
          <p:nvPr/>
        </p:nvGrpSpPr>
        <p:grpSpPr>
          <a:xfrm>
            <a:off x="5490959" y="5797043"/>
            <a:ext cx="369099" cy="243498"/>
            <a:chOff x="6766866" y="2951060"/>
            <a:chExt cx="369099" cy="243498"/>
          </a:xfrm>
        </p:grpSpPr>
        <p:sp>
          <p:nvSpPr>
            <p:cNvPr id="112" name="Oval 111">
              <a:extLst>
                <a:ext uri="{FF2B5EF4-FFF2-40B4-BE49-F238E27FC236}">
                  <a16:creationId xmlns:a16="http://schemas.microsoft.com/office/drawing/2014/main" id="{528F74CE-E208-7D53-190A-095797EE4359}"/>
                </a:ext>
              </a:extLst>
            </p:cNvPr>
            <p:cNvSpPr/>
            <p:nvPr/>
          </p:nvSpPr>
          <p:spPr>
            <a:xfrm>
              <a:off x="6766866" y="2951060"/>
              <a:ext cx="123033" cy="121749"/>
            </a:xfrm>
            <a:prstGeom prst="ellipse">
              <a:avLst/>
            </a:prstGeom>
            <a:solidFill>
              <a:srgbClr val="E41B14"/>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3" name="Oval 112">
              <a:extLst>
                <a:ext uri="{FF2B5EF4-FFF2-40B4-BE49-F238E27FC236}">
                  <a16:creationId xmlns:a16="http://schemas.microsoft.com/office/drawing/2014/main" id="{D1F7E98D-CE12-B0EC-EF36-09C8E192FCB9}"/>
                </a:ext>
              </a:extLst>
            </p:cNvPr>
            <p:cNvSpPr/>
            <p:nvPr/>
          </p:nvSpPr>
          <p:spPr>
            <a:xfrm>
              <a:off x="6889899" y="2951060"/>
              <a:ext cx="123033" cy="121749"/>
            </a:xfrm>
            <a:prstGeom prst="ellipse">
              <a:avLst/>
            </a:prstGeom>
            <a:solidFill>
              <a:srgbClr val="207D9E"/>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4" name="Oval 113">
              <a:extLst>
                <a:ext uri="{FF2B5EF4-FFF2-40B4-BE49-F238E27FC236}">
                  <a16:creationId xmlns:a16="http://schemas.microsoft.com/office/drawing/2014/main" id="{3E4A7E37-2009-8907-42A5-53481CC91D1C}"/>
                </a:ext>
              </a:extLst>
            </p:cNvPr>
            <p:cNvSpPr/>
            <p:nvPr/>
          </p:nvSpPr>
          <p:spPr>
            <a:xfrm>
              <a:off x="6766866" y="3072809"/>
              <a:ext cx="123033" cy="121749"/>
            </a:xfrm>
            <a:prstGeom prst="ellipse">
              <a:avLst/>
            </a:prstGeom>
            <a:solidFill>
              <a:srgbClr val="EE672F"/>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5" name="Oval 114">
              <a:extLst>
                <a:ext uri="{FF2B5EF4-FFF2-40B4-BE49-F238E27FC236}">
                  <a16:creationId xmlns:a16="http://schemas.microsoft.com/office/drawing/2014/main" id="{627ECA21-5C5E-BB7E-934F-B51BC464C03A}"/>
                </a:ext>
              </a:extLst>
            </p:cNvPr>
            <p:cNvSpPr/>
            <p:nvPr/>
          </p:nvSpPr>
          <p:spPr>
            <a:xfrm>
              <a:off x="6889899" y="3072809"/>
              <a:ext cx="123033" cy="121749"/>
            </a:xfrm>
            <a:prstGeom prst="ellipse">
              <a:avLst/>
            </a:prstGeom>
            <a:solidFill>
              <a:srgbClr val="008C3D"/>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6" name="Oval 115">
              <a:extLst>
                <a:ext uri="{FF2B5EF4-FFF2-40B4-BE49-F238E27FC236}">
                  <a16:creationId xmlns:a16="http://schemas.microsoft.com/office/drawing/2014/main" id="{05B1487D-B1E7-19A4-B49E-9ABB3A4168F2}"/>
                </a:ext>
              </a:extLst>
            </p:cNvPr>
            <p:cNvSpPr/>
            <p:nvPr/>
          </p:nvSpPr>
          <p:spPr>
            <a:xfrm>
              <a:off x="7012932" y="2951060"/>
              <a:ext cx="123033" cy="121749"/>
            </a:xfrm>
            <a:prstGeom prst="ellipse">
              <a:avLst/>
            </a:prstGeom>
            <a:solidFill>
              <a:srgbClr val="C47EB4"/>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7" name="Oval 116">
              <a:extLst>
                <a:ext uri="{FF2B5EF4-FFF2-40B4-BE49-F238E27FC236}">
                  <a16:creationId xmlns:a16="http://schemas.microsoft.com/office/drawing/2014/main" id="{3313695A-68DF-296A-20E9-613227DD4957}"/>
                </a:ext>
              </a:extLst>
            </p:cNvPr>
            <p:cNvSpPr/>
            <p:nvPr/>
          </p:nvSpPr>
          <p:spPr>
            <a:xfrm>
              <a:off x="7012932" y="3072809"/>
              <a:ext cx="123033" cy="121749"/>
            </a:xfrm>
            <a:prstGeom prst="ellipse">
              <a:avLst/>
            </a:prstGeom>
            <a:solidFill>
              <a:srgbClr val="F8CA00"/>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25" name="Oval 124">
            <a:extLst>
              <a:ext uri="{FF2B5EF4-FFF2-40B4-BE49-F238E27FC236}">
                <a16:creationId xmlns:a16="http://schemas.microsoft.com/office/drawing/2014/main" id="{E99712C0-69B7-E21E-568F-620ACD2915EB}"/>
              </a:ext>
            </a:extLst>
          </p:cNvPr>
          <p:cNvSpPr/>
          <p:nvPr/>
        </p:nvSpPr>
        <p:spPr>
          <a:xfrm>
            <a:off x="4897735" y="5796566"/>
            <a:ext cx="123033" cy="121749"/>
          </a:xfrm>
          <a:prstGeom prst="ellipse">
            <a:avLst/>
          </a:prstGeom>
          <a:solidFill>
            <a:srgbClr val="008C3D"/>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26" name="Group 125">
            <a:extLst>
              <a:ext uri="{FF2B5EF4-FFF2-40B4-BE49-F238E27FC236}">
                <a16:creationId xmlns:a16="http://schemas.microsoft.com/office/drawing/2014/main" id="{B544C2AE-6CB5-D578-E8C5-31367B396976}"/>
              </a:ext>
            </a:extLst>
          </p:cNvPr>
          <p:cNvGrpSpPr/>
          <p:nvPr/>
        </p:nvGrpSpPr>
        <p:grpSpPr>
          <a:xfrm>
            <a:off x="8085303" y="4276586"/>
            <a:ext cx="246066" cy="243498"/>
            <a:chOff x="8627563" y="4294306"/>
            <a:chExt cx="246066" cy="243498"/>
          </a:xfrm>
        </p:grpSpPr>
        <p:sp>
          <p:nvSpPr>
            <p:cNvPr id="127" name="Oval 126">
              <a:extLst>
                <a:ext uri="{FF2B5EF4-FFF2-40B4-BE49-F238E27FC236}">
                  <a16:creationId xmlns:a16="http://schemas.microsoft.com/office/drawing/2014/main" id="{4F60A7E5-9696-2E73-0AE2-F1C7FBE4DEDD}"/>
                </a:ext>
              </a:extLst>
            </p:cNvPr>
            <p:cNvSpPr/>
            <p:nvPr/>
          </p:nvSpPr>
          <p:spPr>
            <a:xfrm>
              <a:off x="8627563" y="4294306"/>
              <a:ext cx="123033" cy="121749"/>
            </a:xfrm>
            <a:prstGeom prst="ellipse">
              <a:avLst/>
            </a:prstGeom>
            <a:solidFill>
              <a:srgbClr val="E41B14"/>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28" name="Oval 127">
              <a:extLst>
                <a:ext uri="{FF2B5EF4-FFF2-40B4-BE49-F238E27FC236}">
                  <a16:creationId xmlns:a16="http://schemas.microsoft.com/office/drawing/2014/main" id="{8C1D7D33-123D-4E78-EC05-C4A0F03D20E3}"/>
                </a:ext>
              </a:extLst>
            </p:cNvPr>
            <p:cNvSpPr/>
            <p:nvPr/>
          </p:nvSpPr>
          <p:spPr>
            <a:xfrm>
              <a:off x="8750596" y="4294306"/>
              <a:ext cx="123033" cy="121749"/>
            </a:xfrm>
            <a:prstGeom prst="ellipse">
              <a:avLst/>
            </a:prstGeom>
            <a:solidFill>
              <a:srgbClr val="C47EB4"/>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29" name="Oval 128">
              <a:extLst>
                <a:ext uri="{FF2B5EF4-FFF2-40B4-BE49-F238E27FC236}">
                  <a16:creationId xmlns:a16="http://schemas.microsoft.com/office/drawing/2014/main" id="{442986C0-6B4E-A2C1-FED4-B89023A992AA}"/>
                </a:ext>
              </a:extLst>
            </p:cNvPr>
            <p:cNvSpPr/>
            <p:nvPr/>
          </p:nvSpPr>
          <p:spPr>
            <a:xfrm>
              <a:off x="8627563" y="4416055"/>
              <a:ext cx="123033" cy="121749"/>
            </a:xfrm>
            <a:prstGeom prst="ellipse">
              <a:avLst/>
            </a:prstGeom>
            <a:solidFill>
              <a:srgbClr val="008C3D"/>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0" name="Oval 129">
              <a:extLst>
                <a:ext uri="{FF2B5EF4-FFF2-40B4-BE49-F238E27FC236}">
                  <a16:creationId xmlns:a16="http://schemas.microsoft.com/office/drawing/2014/main" id="{C36301F0-07F4-D630-7B8F-F3A0348CB11C}"/>
                </a:ext>
              </a:extLst>
            </p:cNvPr>
            <p:cNvSpPr/>
            <p:nvPr/>
          </p:nvSpPr>
          <p:spPr>
            <a:xfrm>
              <a:off x="8750596" y="4416055"/>
              <a:ext cx="123033" cy="121749"/>
            </a:xfrm>
            <a:prstGeom prst="ellipse">
              <a:avLst/>
            </a:prstGeom>
            <a:solidFill>
              <a:srgbClr val="F8CA00"/>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grpSp>
        <p:nvGrpSpPr>
          <p:cNvPr id="131" name="Group 130">
            <a:extLst>
              <a:ext uri="{FF2B5EF4-FFF2-40B4-BE49-F238E27FC236}">
                <a16:creationId xmlns:a16="http://schemas.microsoft.com/office/drawing/2014/main" id="{C8EDE046-DB14-6E35-4BFA-551E3F93FF8F}"/>
              </a:ext>
            </a:extLst>
          </p:cNvPr>
          <p:cNvGrpSpPr/>
          <p:nvPr/>
        </p:nvGrpSpPr>
        <p:grpSpPr>
          <a:xfrm>
            <a:off x="8099480" y="3843377"/>
            <a:ext cx="246066" cy="243498"/>
            <a:chOff x="8627563" y="4294306"/>
            <a:chExt cx="246066" cy="243498"/>
          </a:xfrm>
        </p:grpSpPr>
        <p:sp>
          <p:nvSpPr>
            <p:cNvPr id="132" name="Oval 131">
              <a:extLst>
                <a:ext uri="{FF2B5EF4-FFF2-40B4-BE49-F238E27FC236}">
                  <a16:creationId xmlns:a16="http://schemas.microsoft.com/office/drawing/2014/main" id="{CAEB6BE9-5681-87FB-C475-3449AD7D621F}"/>
                </a:ext>
              </a:extLst>
            </p:cNvPr>
            <p:cNvSpPr/>
            <p:nvPr/>
          </p:nvSpPr>
          <p:spPr>
            <a:xfrm>
              <a:off x="8627563" y="4294306"/>
              <a:ext cx="123033" cy="121749"/>
            </a:xfrm>
            <a:prstGeom prst="ellipse">
              <a:avLst/>
            </a:prstGeom>
            <a:solidFill>
              <a:srgbClr val="2B3965"/>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3" name="Oval 132">
              <a:extLst>
                <a:ext uri="{FF2B5EF4-FFF2-40B4-BE49-F238E27FC236}">
                  <a16:creationId xmlns:a16="http://schemas.microsoft.com/office/drawing/2014/main" id="{0F339B38-10C7-4FB7-6325-BC26DD86269D}"/>
                </a:ext>
              </a:extLst>
            </p:cNvPr>
            <p:cNvSpPr/>
            <p:nvPr/>
          </p:nvSpPr>
          <p:spPr>
            <a:xfrm>
              <a:off x="8750596" y="4294306"/>
              <a:ext cx="123033" cy="121749"/>
            </a:xfrm>
            <a:prstGeom prst="ellipse">
              <a:avLst/>
            </a:prstGeom>
            <a:solidFill>
              <a:srgbClr val="E41B14"/>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4" name="Oval 133">
              <a:extLst>
                <a:ext uri="{FF2B5EF4-FFF2-40B4-BE49-F238E27FC236}">
                  <a16:creationId xmlns:a16="http://schemas.microsoft.com/office/drawing/2014/main" id="{1FA22CA2-7FA9-9D28-29FB-A807CD5C8230}"/>
                </a:ext>
              </a:extLst>
            </p:cNvPr>
            <p:cNvSpPr/>
            <p:nvPr/>
          </p:nvSpPr>
          <p:spPr>
            <a:xfrm>
              <a:off x="8627563" y="4416055"/>
              <a:ext cx="123033" cy="121749"/>
            </a:xfrm>
            <a:prstGeom prst="ellipse">
              <a:avLst/>
            </a:prstGeom>
            <a:solidFill>
              <a:srgbClr val="008C3D"/>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5" name="Oval 134">
              <a:extLst>
                <a:ext uri="{FF2B5EF4-FFF2-40B4-BE49-F238E27FC236}">
                  <a16:creationId xmlns:a16="http://schemas.microsoft.com/office/drawing/2014/main" id="{44DB034E-C85F-76AF-9E67-7F5F4EADAA7D}"/>
                </a:ext>
              </a:extLst>
            </p:cNvPr>
            <p:cNvSpPr/>
            <p:nvPr/>
          </p:nvSpPr>
          <p:spPr>
            <a:xfrm>
              <a:off x="8750596" y="4416055"/>
              <a:ext cx="123033" cy="121749"/>
            </a:xfrm>
            <a:prstGeom prst="ellipse">
              <a:avLst/>
            </a:prstGeom>
            <a:solidFill>
              <a:srgbClr val="F8CA00"/>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36" name="Oval 135">
            <a:extLst>
              <a:ext uri="{FF2B5EF4-FFF2-40B4-BE49-F238E27FC236}">
                <a16:creationId xmlns:a16="http://schemas.microsoft.com/office/drawing/2014/main" id="{A571C9CD-D7E7-5D2B-DF3A-C59DC0CC934A}"/>
              </a:ext>
            </a:extLst>
          </p:cNvPr>
          <p:cNvSpPr/>
          <p:nvPr/>
        </p:nvSpPr>
        <p:spPr>
          <a:xfrm>
            <a:off x="8768317" y="3467694"/>
            <a:ext cx="123033" cy="121749"/>
          </a:xfrm>
          <a:prstGeom prst="ellipse">
            <a:avLst/>
          </a:prstGeom>
          <a:solidFill>
            <a:srgbClr val="E41B14"/>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7" name="Oval 136">
            <a:extLst>
              <a:ext uri="{FF2B5EF4-FFF2-40B4-BE49-F238E27FC236}">
                <a16:creationId xmlns:a16="http://schemas.microsoft.com/office/drawing/2014/main" id="{880C2C34-17DB-412C-FB36-769C22E2E669}"/>
              </a:ext>
            </a:extLst>
          </p:cNvPr>
          <p:cNvSpPr/>
          <p:nvPr/>
        </p:nvSpPr>
        <p:spPr>
          <a:xfrm>
            <a:off x="9367285" y="2939610"/>
            <a:ext cx="123033" cy="121749"/>
          </a:xfrm>
          <a:prstGeom prst="ellipse">
            <a:avLst/>
          </a:prstGeom>
          <a:solidFill>
            <a:srgbClr val="E41B14"/>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8" name="Oval 137">
            <a:extLst>
              <a:ext uri="{FF2B5EF4-FFF2-40B4-BE49-F238E27FC236}">
                <a16:creationId xmlns:a16="http://schemas.microsoft.com/office/drawing/2014/main" id="{28F57940-05D8-C750-F393-4846105BAE6A}"/>
              </a:ext>
            </a:extLst>
          </p:cNvPr>
          <p:cNvSpPr/>
          <p:nvPr/>
        </p:nvSpPr>
        <p:spPr>
          <a:xfrm>
            <a:off x="9583480" y="2617089"/>
            <a:ext cx="123033" cy="121749"/>
          </a:xfrm>
          <a:prstGeom prst="ellipse">
            <a:avLst/>
          </a:prstGeom>
          <a:solidFill>
            <a:srgbClr val="E41B14"/>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44" name="Group 143">
            <a:extLst>
              <a:ext uri="{FF2B5EF4-FFF2-40B4-BE49-F238E27FC236}">
                <a16:creationId xmlns:a16="http://schemas.microsoft.com/office/drawing/2014/main" id="{B726C164-7308-9B4A-28F9-352EA579A0D7}"/>
              </a:ext>
            </a:extLst>
          </p:cNvPr>
          <p:cNvGrpSpPr/>
          <p:nvPr/>
        </p:nvGrpSpPr>
        <p:grpSpPr>
          <a:xfrm>
            <a:off x="7372922" y="1805471"/>
            <a:ext cx="246066" cy="243498"/>
            <a:chOff x="8627563" y="4294306"/>
            <a:chExt cx="246066" cy="243498"/>
          </a:xfrm>
        </p:grpSpPr>
        <p:sp>
          <p:nvSpPr>
            <p:cNvPr id="145" name="Oval 144">
              <a:extLst>
                <a:ext uri="{FF2B5EF4-FFF2-40B4-BE49-F238E27FC236}">
                  <a16:creationId xmlns:a16="http://schemas.microsoft.com/office/drawing/2014/main" id="{68A01938-CC98-E337-D00D-5939127C1B7C}"/>
                </a:ext>
              </a:extLst>
            </p:cNvPr>
            <p:cNvSpPr/>
            <p:nvPr/>
          </p:nvSpPr>
          <p:spPr>
            <a:xfrm>
              <a:off x="8627563" y="4294306"/>
              <a:ext cx="123033" cy="121749"/>
            </a:xfrm>
            <a:prstGeom prst="ellipse">
              <a:avLst/>
            </a:prstGeom>
            <a:solidFill>
              <a:srgbClr val="2B3965"/>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6" name="Oval 145">
              <a:extLst>
                <a:ext uri="{FF2B5EF4-FFF2-40B4-BE49-F238E27FC236}">
                  <a16:creationId xmlns:a16="http://schemas.microsoft.com/office/drawing/2014/main" id="{0B32365A-9BBC-1AA7-6758-5B466A582E13}"/>
                </a:ext>
              </a:extLst>
            </p:cNvPr>
            <p:cNvSpPr/>
            <p:nvPr/>
          </p:nvSpPr>
          <p:spPr>
            <a:xfrm>
              <a:off x="8750596" y="4294306"/>
              <a:ext cx="123033" cy="121749"/>
            </a:xfrm>
            <a:prstGeom prst="ellipse">
              <a:avLst/>
            </a:prstGeom>
            <a:solidFill>
              <a:srgbClr val="E41B14"/>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7" name="Oval 146">
              <a:extLst>
                <a:ext uri="{FF2B5EF4-FFF2-40B4-BE49-F238E27FC236}">
                  <a16:creationId xmlns:a16="http://schemas.microsoft.com/office/drawing/2014/main" id="{C7D583CC-522A-A4B1-AAE6-64B9D05A5B65}"/>
                </a:ext>
              </a:extLst>
            </p:cNvPr>
            <p:cNvSpPr/>
            <p:nvPr/>
          </p:nvSpPr>
          <p:spPr>
            <a:xfrm>
              <a:off x="8627563" y="4416055"/>
              <a:ext cx="123033" cy="121749"/>
            </a:xfrm>
            <a:prstGeom prst="ellipse">
              <a:avLst/>
            </a:prstGeom>
            <a:solidFill>
              <a:srgbClr val="652D86"/>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8" name="Oval 147">
              <a:extLst>
                <a:ext uri="{FF2B5EF4-FFF2-40B4-BE49-F238E27FC236}">
                  <a16:creationId xmlns:a16="http://schemas.microsoft.com/office/drawing/2014/main" id="{7BFD4863-5B2D-8711-AFEB-F0ECD1BD92A2}"/>
                </a:ext>
              </a:extLst>
            </p:cNvPr>
            <p:cNvSpPr/>
            <p:nvPr/>
          </p:nvSpPr>
          <p:spPr>
            <a:xfrm>
              <a:off x="8750596" y="4416055"/>
              <a:ext cx="123033" cy="121749"/>
            </a:xfrm>
            <a:prstGeom prst="ellipse">
              <a:avLst/>
            </a:prstGeom>
            <a:solidFill>
              <a:srgbClr val="8B371A"/>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49" name="Oval 148">
            <a:extLst>
              <a:ext uri="{FF2B5EF4-FFF2-40B4-BE49-F238E27FC236}">
                <a16:creationId xmlns:a16="http://schemas.microsoft.com/office/drawing/2014/main" id="{142F3DF9-A00E-8301-B1E0-85C27654A292}"/>
              </a:ext>
            </a:extLst>
          </p:cNvPr>
          <p:cNvSpPr/>
          <p:nvPr/>
        </p:nvSpPr>
        <p:spPr>
          <a:xfrm>
            <a:off x="10267421" y="2379196"/>
            <a:ext cx="123033" cy="121749"/>
          </a:xfrm>
          <a:prstGeom prst="ellipse">
            <a:avLst/>
          </a:prstGeom>
          <a:solidFill>
            <a:srgbClr val="008C3D"/>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0" name="Oval 149">
            <a:extLst>
              <a:ext uri="{FF2B5EF4-FFF2-40B4-BE49-F238E27FC236}">
                <a16:creationId xmlns:a16="http://schemas.microsoft.com/office/drawing/2014/main" id="{1958887B-3926-499A-5B50-166E30CCCCF5}"/>
              </a:ext>
            </a:extLst>
          </p:cNvPr>
          <p:cNvSpPr/>
          <p:nvPr/>
        </p:nvSpPr>
        <p:spPr>
          <a:xfrm>
            <a:off x="11055441" y="5964959"/>
            <a:ext cx="123033" cy="121749"/>
          </a:xfrm>
          <a:prstGeom prst="ellipse">
            <a:avLst/>
          </a:prstGeom>
          <a:solidFill>
            <a:srgbClr val="E41B14"/>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5" name="Oval 24">
            <a:extLst>
              <a:ext uri="{FF2B5EF4-FFF2-40B4-BE49-F238E27FC236}">
                <a16:creationId xmlns:a16="http://schemas.microsoft.com/office/drawing/2014/main" id="{C8625378-2AB1-2941-3A0C-70E323BC7CE7}"/>
              </a:ext>
            </a:extLst>
          </p:cNvPr>
          <p:cNvSpPr/>
          <p:nvPr/>
        </p:nvSpPr>
        <p:spPr>
          <a:xfrm>
            <a:off x="8805300" y="4440959"/>
            <a:ext cx="123033" cy="121749"/>
          </a:xfrm>
          <a:prstGeom prst="ellipse">
            <a:avLst/>
          </a:prstGeom>
          <a:solidFill>
            <a:srgbClr val="8B361A"/>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Tree>
    <p:extLst>
      <p:ext uri="{BB962C8B-B14F-4D97-AF65-F5344CB8AC3E}">
        <p14:creationId xmlns:p14="http://schemas.microsoft.com/office/powerpoint/2010/main" val="710220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86127FCC-82C3-4FFE-DE27-AA7E970542E4}"/>
              </a:ext>
            </a:extLst>
          </p:cNvPr>
          <p:cNvPicPr>
            <a:picLocks noChangeAspect="1"/>
          </p:cNvPicPr>
          <p:nvPr/>
        </p:nvPicPr>
        <p:blipFill>
          <a:blip r:embed="rId2"/>
          <a:stretch>
            <a:fillRect/>
          </a:stretch>
        </p:blipFill>
        <p:spPr>
          <a:xfrm>
            <a:off x="2783231" y="1654662"/>
            <a:ext cx="6625538" cy="4774159"/>
          </a:xfrm>
          <a:prstGeom prst="rect">
            <a:avLst/>
          </a:prstGeom>
        </p:spPr>
      </p:pic>
      <p:sp>
        <p:nvSpPr>
          <p:cNvPr id="3" name="Title 2">
            <a:extLst>
              <a:ext uri="{FF2B5EF4-FFF2-40B4-BE49-F238E27FC236}">
                <a16:creationId xmlns:a16="http://schemas.microsoft.com/office/drawing/2014/main" id="{189172CE-3734-45E3-B7EB-0E406F6C09FD}"/>
              </a:ext>
            </a:extLst>
          </p:cNvPr>
          <p:cNvSpPr txBox="1">
            <a:spLocks/>
          </p:cNvSpPr>
          <p:nvPr/>
        </p:nvSpPr>
        <p:spPr>
          <a:xfrm>
            <a:off x="335360" y="764704"/>
            <a:ext cx="6097338" cy="3938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rgbClr val="1A6597"/>
                </a:solidFill>
                <a:latin typeface="Arial" panose="020B0604020202020204" pitchFamily="34" charset="0"/>
                <a:ea typeface="+mj-ea"/>
                <a:cs typeface="Arial" panose="020B0604020202020204" pitchFamily="34" charset="0"/>
              </a:defRPr>
            </a:lvl1pPr>
          </a:lstStyle>
          <a:p>
            <a:r>
              <a:rPr lang="en-US" sz="2500" b="1"/>
              <a:t>Organisation Structure</a:t>
            </a:r>
            <a:endParaRPr lang="fr-BE" sz="2500" b="1"/>
          </a:p>
        </p:txBody>
      </p:sp>
    </p:spTree>
    <p:extLst>
      <p:ext uri="{BB962C8B-B14F-4D97-AF65-F5344CB8AC3E}">
        <p14:creationId xmlns:p14="http://schemas.microsoft.com/office/powerpoint/2010/main" val="1701554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8ADB0B-11C0-A82D-70AD-5B98B48E1237}"/>
              </a:ext>
            </a:extLst>
          </p:cNvPr>
          <p:cNvSpPr>
            <a:spLocks noGrp="1"/>
          </p:cNvSpPr>
          <p:nvPr>
            <p:ph idx="1"/>
          </p:nvPr>
        </p:nvSpPr>
        <p:spPr/>
        <p:txBody>
          <a:bodyPr/>
          <a:lstStyle/>
          <a:p>
            <a:pPr>
              <a:lnSpc>
                <a:spcPct val="150000"/>
              </a:lnSpc>
              <a:buClr>
                <a:srgbClr val="F16B2E"/>
              </a:buClr>
            </a:pPr>
            <a:endParaRPr lang="en-US" sz="2400"/>
          </a:p>
          <a:p>
            <a:endParaRPr lang="en-US"/>
          </a:p>
        </p:txBody>
      </p:sp>
      <p:pic>
        <p:nvPicPr>
          <p:cNvPr id="6" name="Picture 5" descr="A group of people standing in a room&#10;&#10;Description automatically generated">
            <a:extLst>
              <a:ext uri="{FF2B5EF4-FFF2-40B4-BE49-F238E27FC236}">
                <a16:creationId xmlns:a16="http://schemas.microsoft.com/office/drawing/2014/main" id="{5F0AECD5-5A9F-F2CA-4F21-183CB57799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42" t="14664" r="-827" b="32131"/>
          <a:stretch/>
        </p:blipFill>
        <p:spPr>
          <a:xfrm>
            <a:off x="396598" y="1311241"/>
            <a:ext cx="11885809" cy="4982898"/>
          </a:xfrm>
          <a:prstGeom prst="rect">
            <a:avLst/>
          </a:prstGeom>
        </p:spPr>
      </p:pic>
      <p:sp>
        <p:nvSpPr>
          <p:cNvPr id="4" name="Title 1">
            <a:extLst>
              <a:ext uri="{FF2B5EF4-FFF2-40B4-BE49-F238E27FC236}">
                <a16:creationId xmlns:a16="http://schemas.microsoft.com/office/drawing/2014/main" id="{2C7FD66B-8302-0FD4-E4D2-08BB2E52C824}"/>
              </a:ext>
            </a:extLst>
          </p:cNvPr>
          <p:cNvSpPr txBox="1">
            <a:spLocks/>
          </p:cNvSpPr>
          <p:nvPr/>
        </p:nvSpPr>
        <p:spPr>
          <a:xfrm>
            <a:off x="838200" y="1261231"/>
            <a:ext cx="10515600" cy="830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1A6597"/>
                </a:solidFill>
                <a:latin typeface="Arial" panose="020B0604020202020204" pitchFamily="34" charset="0"/>
                <a:ea typeface="+mj-ea"/>
                <a:cs typeface="Arial" panose="020B0604020202020204" pitchFamily="34" charset="0"/>
              </a:defRPr>
            </a:lvl1pPr>
          </a:lstStyle>
          <a:p>
            <a:endParaRPr lang="en-US" sz="4000"/>
          </a:p>
        </p:txBody>
      </p:sp>
      <p:sp>
        <p:nvSpPr>
          <p:cNvPr id="5" name="Title 2">
            <a:extLst>
              <a:ext uri="{FF2B5EF4-FFF2-40B4-BE49-F238E27FC236}">
                <a16:creationId xmlns:a16="http://schemas.microsoft.com/office/drawing/2014/main" id="{9EE004AC-C32B-72F1-2704-44B8C9C5787C}"/>
              </a:ext>
            </a:extLst>
          </p:cNvPr>
          <p:cNvSpPr txBox="1">
            <a:spLocks/>
          </p:cNvSpPr>
          <p:nvPr/>
        </p:nvSpPr>
        <p:spPr>
          <a:xfrm>
            <a:off x="335360" y="764704"/>
            <a:ext cx="6097338" cy="3938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rgbClr val="1A6597"/>
                </a:solidFill>
                <a:latin typeface="Arial" panose="020B0604020202020204" pitchFamily="34" charset="0"/>
                <a:ea typeface="+mj-ea"/>
                <a:cs typeface="Arial" panose="020B0604020202020204" pitchFamily="34" charset="0"/>
              </a:defRPr>
            </a:lvl1pPr>
          </a:lstStyle>
          <a:p>
            <a:pPr rtl="0"/>
            <a:r>
              <a:rPr lang="en-US" sz="2500" b="1" i="0" u="none" strike="noStrike" kern="1200" baseline="0"/>
              <a:t>Edig@s working group | Who are we?</a:t>
            </a:r>
          </a:p>
        </p:txBody>
      </p:sp>
    </p:spTree>
    <p:extLst>
      <p:ext uri="{BB962C8B-B14F-4D97-AF65-F5344CB8AC3E}">
        <p14:creationId xmlns:p14="http://schemas.microsoft.com/office/powerpoint/2010/main" val="18430266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d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slide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B46092CF220641A47646ED664CFFBB" ma:contentTypeVersion="15" ma:contentTypeDescription="Create a new document." ma:contentTypeScope="" ma:versionID="30e79d4ac239a39ee3c87237a3b718c5">
  <xsd:schema xmlns:xsd="http://www.w3.org/2001/XMLSchema" xmlns:xs="http://www.w3.org/2001/XMLSchema" xmlns:p="http://schemas.microsoft.com/office/2006/metadata/properties" xmlns:ns2="76861de3-cc8f-466d-b311-e05f5ec82c26" xmlns:ns3="4d17a761-d4a0-4a49-9c4f-3dc2ec43f367" xmlns:ns4="dae767a8-03b9-4bd1-8f9f-588422ed6e22" targetNamespace="http://schemas.microsoft.com/office/2006/metadata/properties" ma:root="true" ma:fieldsID="2a7f11c83afa4fd93ea2d3372b865798" ns2:_="" ns3:_="" ns4:_="">
    <xsd:import namespace="76861de3-cc8f-466d-b311-e05f5ec82c26"/>
    <xsd:import namespace="4d17a761-d4a0-4a49-9c4f-3dc2ec43f367"/>
    <xsd:import namespace="dae767a8-03b9-4bd1-8f9f-588422ed6e2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861de3-cc8f-466d-b311-e05f5ec82c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3486d5f-0198-4fe6-9ac5-bd9f70c295c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17a761-d4a0-4a49-9c4f-3dc2ec43f36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faa19ad-cc12-4d17-a8bb-d48ee9b832e3}" ma:internalName="TaxCatchAll" ma:showField="CatchAllData" ma:web="e09750e0-24c7-4a50-8829-f8fce9f4ad4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e767a8-03b9-4bd1-8f9f-588422ed6e22"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d17a761-d4a0-4a49-9c4f-3dc2ec43f367" xsi:nil="true"/>
    <lcf76f155ced4ddcb4097134ff3c332f xmlns="76861de3-cc8f-466d-b311-e05f5ec82c2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1601B0-976F-4CA1-8ECF-CE088524136D}"/>
</file>

<file path=customXml/itemProps2.xml><?xml version="1.0" encoding="utf-8"?>
<ds:datastoreItem xmlns:ds="http://schemas.openxmlformats.org/officeDocument/2006/customXml" ds:itemID="{14278A67-1D18-44D9-8BA1-3BC8C079D3D1}">
  <ds:schemaRefs>
    <ds:schemaRef ds:uri="http://schemas.microsoft.com/office/infopath/2007/PartnerControls"/>
    <ds:schemaRef ds:uri="dae767a8-03b9-4bd1-8f9f-588422ed6e22"/>
    <ds:schemaRef ds:uri="http://purl.org/dc/elements/1.1/"/>
    <ds:schemaRef ds:uri="http://schemas.microsoft.com/office/2006/metadata/properties"/>
    <ds:schemaRef ds:uri="4d17a761-d4a0-4a49-9c4f-3dc2ec43f367"/>
    <ds:schemaRef ds:uri="http://purl.org/dc/terms/"/>
    <ds:schemaRef ds:uri="http://schemas.openxmlformats.org/package/2006/metadata/core-properties"/>
    <ds:schemaRef ds:uri="http://schemas.microsoft.com/office/2006/documentManagement/types"/>
    <ds:schemaRef ds:uri="76861de3-cc8f-466d-b311-e05f5ec82c26"/>
    <ds:schemaRef ds:uri="http://www.w3.org/XML/1998/namespace"/>
    <ds:schemaRef ds:uri="http://purl.org/dc/dcmitype/"/>
  </ds:schemaRefs>
</ds:datastoreItem>
</file>

<file path=customXml/itemProps3.xml><?xml version="1.0" encoding="utf-8"?>
<ds:datastoreItem xmlns:ds="http://schemas.openxmlformats.org/officeDocument/2006/customXml" ds:itemID="{108C1EBC-9494-45B9-8104-A291358D94A0}">
  <ds:schemaRefs>
    <ds:schemaRef ds:uri="http://schemas.microsoft.com/sharepoint/v3/contenttype/forms"/>
  </ds:schemaRefs>
</ds:datastoreItem>
</file>

<file path=docMetadata/LabelInfo.xml><?xml version="1.0" encoding="utf-8"?>
<clbl:labelList xmlns:clbl="http://schemas.microsoft.com/office/2020/mipLabelMetadata">
  <clbl:label id="{7dab719d-4dff-484d-a239-57edb81b7c83}" enabled="1" method="Privileged" siteId="{e0ef37b5-3c94-4d42-8e5d-20992b7ea1c4}" removed="0"/>
  <clbl:label id="{c135c4ba-2280-41f8-be7d-6f21d368baa3}" enabled="1" method="Standard" siteId="{24139d14-c62c-4c47-8bdd-ce71ea1d50cf}" contentBits="0" removed="0"/>
</clbl:labelList>
</file>

<file path=docProps/app.xml><?xml version="1.0" encoding="utf-8"?>
<Properties xmlns="http://schemas.openxmlformats.org/officeDocument/2006/extended-properties" xmlns:vt="http://schemas.openxmlformats.org/officeDocument/2006/docPropsVTypes">
  <TotalTime>0</TotalTime>
  <Words>2915</Words>
  <Application>Microsoft Office PowerPoint</Application>
  <PresentationFormat>Breitbild</PresentationFormat>
  <Paragraphs>554</Paragraphs>
  <Slides>39</Slides>
  <Notes>20</Notes>
  <HiddenSlides>0</HiddenSlides>
  <MMClips>0</MMClips>
  <ScaleCrop>false</ScaleCrop>
  <HeadingPairs>
    <vt:vector size="8" baseType="variant">
      <vt:variant>
        <vt:lpstr>Verwendete Schriftarten</vt:lpstr>
      </vt:variant>
      <vt:variant>
        <vt:i4>11</vt:i4>
      </vt:variant>
      <vt:variant>
        <vt:lpstr>Design</vt:lpstr>
      </vt:variant>
      <vt:variant>
        <vt:i4>5</vt:i4>
      </vt:variant>
      <vt:variant>
        <vt:lpstr>Eingebettete OLE-Server</vt:lpstr>
      </vt:variant>
      <vt:variant>
        <vt:i4>1</vt:i4>
      </vt:variant>
      <vt:variant>
        <vt:lpstr>Folientitel</vt:lpstr>
      </vt:variant>
      <vt:variant>
        <vt:i4>39</vt:i4>
      </vt:variant>
    </vt:vector>
  </HeadingPairs>
  <TitlesOfParts>
    <vt:vector size="56" baseType="lpstr">
      <vt:lpstr>Arial</vt:lpstr>
      <vt:lpstr>Calibri</vt:lpstr>
      <vt:lpstr>Calibri Light</vt:lpstr>
      <vt:lpstr>Canva Sans</vt:lpstr>
      <vt:lpstr>Canva Sans Bold</vt:lpstr>
      <vt:lpstr>Century Gothic</vt:lpstr>
      <vt:lpstr>Helvetica</vt:lpstr>
      <vt:lpstr>Open Sans</vt:lpstr>
      <vt:lpstr>Open Sans Bold</vt:lpstr>
      <vt:lpstr>Tahoma</vt:lpstr>
      <vt:lpstr>Wingdings</vt:lpstr>
      <vt:lpstr>Office Theme</vt:lpstr>
      <vt:lpstr>End slide</vt:lpstr>
      <vt:lpstr>End slide 2</vt:lpstr>
      <vt:lpstr>1_Office Theme</vt:lpstr>
      <vt:lpstr>2_Office Theme</vt:lpstr>
      <vt:lpstr>think-cell Slide</vt:lpstr>
      <vt:lpstr>PowerPoint-Präsentation</vt:lpstr>
      <vt:lpstr>PowerPoint-Präsentation</vt:lpstr>
      <vt:lpstr>Workshop Agenda</vt:lpstr>
      <vt:lpstr>PowerPoint-Präsentation</vt:lpstr>
      <vt:lpstr>PowerPoint-Präsentation</vt:lpstr>
      <vt:lpstr>PowerPoint-Präsentation</vt:lpstr>
      <vt:lpstr>PowerPoint-Präsentation</vt:lpstr>
      <vt:lpstr>PowerPoint-Präsentation</vt:lpstr>
      <vt:lpstr>PowerPoint-Präsentation</vt:lpstr>
      <vt:lpstr>Edig@s working group | Who are we?</vt:lpstr>
      <vt:lpstr>PowerPoint-Präsentation</vt:lpstr>
      <vt:lpstr>MWDWG in numbers (2023)</vt:lpstr>
      <vt:lpstr>Covered Business Processes</vt:lpstr>
      <vt:lpstr>PowerPoint-Präsentation</vt:lpstr>
      <vt:lpstr>What do we want to achieve?</vt:lpstr>
      <vt:lpstr>Edig@s 6.1 implementation status</vt:lpstr>
      <vt:lpstr>PowerPoint-Präsentation</vt:lpstr>
      <vt:lpstr>(focus on short term activities)</vt:lpstr>
      <vt:lpstr>PowerPoint-Präsentation</vt:lpstr>
      <vt:lpstr>PowerPoint-Präsentation</vt:lpstr>
      <vt:lpstr>PowerPoint-Präsentation</vt:lpstr>
      <vt:lpstr>PowerPoint-Präsentation</vt:lpstr>
      <vt:lpstr>Business Process – Operational limits and Inventory  </vt:lpstr>
      <vt:lpstr>LIMITS message   </vt:lpstr>
      <vt:lpstr>INVENT message    </vt:lpstr>
      <vt:lpstr>PowerPoint-Präsentation</vt:lpstr>
      <vt:lpstr>PowerPoint-Präsentation</vt:lpstr>
      <vt:lpstr>Business Process – Transfers</vt:lpstr>
      <vt:lpstr>STOREQ / STOCON Messages</vt:lpstr>
      <vt:lpstr>PowerPoint-Präsentation</vt:lpstr>
      <vt:lpstr>Use case examples  Transfer of commodity</vt:lpstr>
      <vt:lpstr>PowerPoint-Präsentation</vt:lpstr>
      <vt:lpstr>Use case examples  Transfer of capacity + commodity </vt:lpstr>
      <vt:lpstr>PowerPoint-Präsentation</vt:lpstr>
      <vt:lpstr>Business Process – LNG messages</vt:lpstr>
      <vt:lpstr>Business Process – LNG messages</vt:lpstr>
      <vt:lpstr>PowerPoint-Präsentation</vt:lpstr>
      <vt:lpstr>Q&amp;A Session</vt:lpstr>
      <vt:lpstr>PowerPoint-Präsentation</vt:lpstr>
    </vt:vector>
  </TitlesOfParts>
  <Company>Kellen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Dinis, Elena Maria</dc:creator>
  <cp:lastModifiedBy>Schirok, Oliver</cp:lastModifiedBy>
  <cp:revision>1</cp:revision>
  <dcterms:created xsi:type="dcterms:W3CDTF">2020-10-27T09:26:29Z</dcterms:created>
  <dcterms:modified xsi:type="dcterms:W3CDTF">2024-07-11T14:24:21Z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MediaServiceImageTags">
    <vt:lpwstr/>
  </property>
  <property fmtid="{D5CDD505-2E9C-101B-9397-08002B2CF9AE}" pid="4" name="ContentTypeId">
    <vt:lpwstr>0x01010092B46092CF220641A47646ED664CFFBB</vt:lpwstr>
  </property>
  <property fmtid="{D5CDD505-2E9C-101B-9397-08002B2CF9AE}" pid="5" name="MSIP_Label_9749f7dc-8924-440f-ac98-6a919d980a44_Enabled">
    <vt:lpwstr>true</vt:lpwstr>
  </property>
  <property fmtid="{D5CDD505-2E9C-101B-9397-08002B2CF9AE}" pid="6" name="MSIP_Label_9749f7dc-8924-440f-ac98-6a919d980a44_SetDate">
    <vt:lpwstr>2024-07-05T14:41:06Z</vt:lpwstr>
  </property>
  <property fmtid="{D5CDD505-2E9C-101B-9397-08002B2CF9AE}" pid="7" name="MSIP_Label_9749f7dc-8924-440f-ac98-6a919d980a44_Method">
    <vt:lpwstr>Privileged</vt:lpwstr>
  </property>
  <property fmtid="{D5CDD505-2E9C-101B-9397-08002B2CF9AE}" pid="8" name="MSIP_Label_9749f7dc-8924-440f-ac98-6a919d980a44_Name">
    <vt:lpwstr>Inf_intern</vt:lpwstr>
  </property>
  <property fmtid="{D5CDD505-2E9C-101B-9397-08002B2CF9AE}" pid="9" name="MSIP_Label_9749f7dc-8924-440f-ac98-6a919d980a44_SiteId">
    <vt:lpwstr>0dba6fac-6971-48f3-9af1-d8a86d20e1ed</vt:lpwstr>
  </property>
  <property fmtid="{D5CDD505-2E9C-101B-9397-08002B2CF9AE}" pid="10" name="MSIP_Label_9749f7dc-8924-440f-ac98-6a919d980a44_ActionId">
    <vt:lpwstr>c043a37f-f82e-4901-bdb7-2ca5798d0ee3</vt:lpwstr>
  </property>
  <property fmtid="{D5CDD505-2E9C-101B-9397-08002B2CF9AE}" pid="11" name="MSIP_Label_9749f7dc-8924-440f-ac98-6a919d980a44_ContentBits">
    <vt:lpwstr>2</vt:lpwstr>
  </property>
  <property fmtid="{D5CDD505-2E9C-101B-9397-08002B2CF9AE}" pid="12" name="ClassificationContentMarkingFooterLocations">
    <vt:lpwstr>Office Theme:9\End slide:6\End slide 2:5\1_Office Theme:9\2_Office Theme:9</vt:lpwstr>
  </property>
  <property fmtid="{D5CDD505-2E9C-101B-9397-08002B2CF9AE}" pid="13" name="ClassificationContentMarkingFooterText">
    <vt:lpwstr>Intern/Internal</vt:lpwstr>
  </property>
</Properties>
</file>